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9" r:id="rId4"/>
    <p:sldId id="260" r:id="rId5"/>
    <p:sldId id="261" r:id="rId6"/>
    <p:sldId id="266" r:id="rId7"/>
    <p:sldId id="262" r:id="rId8"/>
    <p:sldId id="257" r:id="rId9"/>
    <p:sldId id="258" r:id="rId10"/>
    <p:sldId id="264" r:id="rId11"/>
    <p:sldId id="267" r:id="rId12"/>
    <p:sldId id="268" r:id="rId13"/>
    <p:sldId id="269" r:id="rId14"/>
    <p:sldId id="270" r:id="rId15"/>
    <p:sldId id="271" r:id="rId16"/>
    <p:sldId id="272" r:id="rId17"/>
    <p:sldId id="273" r:id="rId18"/>
    <p:sldId id="274"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373" autoAdjust="0"/>
  </p:normalViewPr>
  <p:slideViewPr>
    <p:cSldViewPr snapToGrid="0">
      <p:cViewPr>
        <p:scale>
          <a:sx n="66" d="100"/>
          <a:sy n="66" d="100"/>
        </p:scale>
        <p:origin x="9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02B7-4EDF-AD3A-3088-7FCED775B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53F86E-17F7-3141-B58E-EC4AD93EE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DD569B-F399-2A62-FC02-BF8D5C447765}"/>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5" name="Footer Placeholder 4">
            <a:extLst>
              <a:ext uri="{FF2B5EF4-FFF2-40B4-BE49-F238E27FC236}">
                <a16:creationId xmlns:a16="http://schemas.microsoft.com/office/drawing/2014/main" id="{007BAC7B-9029-4B91-431F-63E05A683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4E6FF0-9FB0-4C58-06B7-5C01AE590799}"/>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20527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92FB-9597-146A-4066-35720C7F60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BE150B-C5A8-681E-B07B-60B20AE8A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F3090-7662-66D6-07FA-89C4920093B6}"/>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5" name="Footer Placeholder 4">
            <a:extLst>
              <a:ext uri="{FF2B5EF4-FFF2-40B4-BE49-F238E27FC236}">
                <a16:creationId xmlns:a16="http://schemas.microsoft.com/office/drawing/2014/main" id="{61D85566-812F-AE3A-85ED-FF17430481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D4FC58-5AB0-4A57-C23E-D43EAEF786B6}"/>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270525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7AED6-E29B-1D44-2555-665118BF35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9C1A7D-46BF-627A-9966-B17FF40F0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8A6532-61E2-5DBB-B6A2-5CDC187ED2CC}"/>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5" name="Footer Placeholder 4">
            <a:extLst>
              <a:ext uri="{FF2B5EF4-FFF2-40B4-BE49-F238E27FC236}">
                <a16:creationId xmlns:a16="http://schemas.microsoft.com/office/drawing/2014/main" id="{D8C72A7D-A901-6C18-2548-7EC4C43D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0293E-FE2A-AFBD-9094-615B9BD1B4D8}"/>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276232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C06E-9A5D-FABA-24F9-09708CFDB3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7B5FCE-D0D4-A892-2A1B-0A1ADD7E0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4B751-8FE6-4978-6BD1-42D547D3F7B1}"/>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5" name="Footer Placeholder 4">
            <a:extLst>
              <a:ext uri="{FF2B5EF4-FFF2-40B4-BE49-F238E27FC236}">
                <a16:creationId xmlns:a16="http://schemas.microsoft.com/office/drawing/2014/main" id="{0C47C6F6-9E2E-0037-B086-EC2FC36D3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F55F6-402C-78DA-2F08-D9A82AF2E766}"/>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70071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F70B-2F1A-60DA-8B76-C8EFD34976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B5CC29-0C45-B042-1CFD-04CE18FC1C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60A095-BE5D-16F9-88D0-20D02C1BB22E}"/>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5" name="Footer Placeholder 4">
            <a:extLst>
              <a:ext uri="{FF2B5EF4-FFF2-40B4-BE49-F238E27FC236}">
                <a16:creationId xmlns:a16="http://schemas.microsoft.com/office/drawing/2014/main" id="{D9FB1C2B-05D2-4CAF-A150-E774AE83ED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13580-D9DC-623E-DC07-67DB6939DB2C}"/>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337292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2BCE-6105-DDE4-1344-D5A0D9AC0F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CD64CE-4595-76D7-EBFF-356F2E8522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350640-1967-41AF-E5AD-7A5F7FA4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DAB9E0-3C82-5162-AA7A-3D404C70BB1E}"/>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6" name="Footer Placeholder 5">
            <a:extLst>
              <a:ext uri="{FF2B5EF4-FFF2-40B4-BE49-F238E27FC236}">
                <a16:creationId xmlns:a16="http://schemas.microsoft.com/office/drawing/2014/main" id="{C982E56C-1586-3ABA-F120-02F3F7BECE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52E46A-7CDC-FA3A-3EC2-61C17EBB9CDB}"/>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172884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4B1A-E7EA-6103-6664-F95D89D965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3714A0-0CDF-BAB6-0305-51BB0E220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6530D-DC24-7ACF-D3EA-AD924A3189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326D36-AA0E-888E-FF06-1E232C8FE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8685E-F4A9-DBDB-F783-F1C676028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D33069-D212-52BC-E6C1-28D673E842C5}"/>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8" name="Footer Placeholder 7">
            <a:extLst>
              <a:ext uri="{FF2B5EF4-FFF2-40B4-BE49-F238E27FC236}">
                <a16:creationId xmlns:a16="http://schemas.microsoft.com/office/drawing/2014/main" id="{3B09C18A-FE67-6198-9939-8C18B10505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0150D4-3028-89C0-A35F-F630493F63C0}"/>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256304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DF68-D75A-60BC-4FD5-9BBB4BCDCA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37B321-79E3-B1B1-8546-9179CB5BB58A}"/>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4" name="Footer Placeholder 3">
            <a:extLst>
              <a:ext uri="{FF2B5EF4-FFF2-40B4-BE49-F238E27FC236}">
                <a16:creationId xmlns:a16="http://schemas.microsoft.com/office/drawing/2014/main" id="{09281258-4356-54F4-582C-2886832BB9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2C7FD2-7CBC-362B-C49C-8B6DCBD0FFEA}"/>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260547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04BBA-F563-FC21-94CE-0BE1F2D66928}"/>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3" name="Footer Placeholder 2">
            <a:extLst>
              <a:ext uri="{FF2B5EF4-FFF2-40B4-BE49-F238E27FC236}">
                <a16:creationId xmlns:a16="http://schemas.microsoft.com/office/drawing/2014/main" id="{6D9ECB7D-9A09-EB88-93E2-06C27F7FF5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1A151E-C46F-C3F3-D6B3-7089B5932D76}"/>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128987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38E93-8B96-1453-89E8-5D6C9E2B3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A8B520-E28F-548C-D97B-D6BAF8AD3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94118F-6D63-9A3F-9133-6A52D04B1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7978C-15A0-AB66-F692-76AFC8A60472}"/>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6" name="Footer Placeholder 5">
            <a:extLst>
              <a:ext uri="{FF2B5EF4-FFF2-40B4-BE49-F238E27FC236}">
                <a16:creationId xmlns:a16="http://schemas.microsoft.com/office/drawing/2014/main" id="{DCCDABBC-2CD4-88B7-5BC9-AC50B9C980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7611DE-CB7A-0821-C04B-D3CF062606D3}"/>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323708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FEAD-9C2E-EC17-5B60-9B042540F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6AC7C1-EDC2-A997-EA1C-67652B7C3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E5E87C-EC95-7538-930F-70ED78A0A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D78CB-5429-D7EE-8290-C6DF8399088E}"/>
              </a:ext>
            </a:extLst>
          </p:cNvPr>
          <p:cNvSpPr>
            <a:spLocks noGrp="1"/>
          </p:cNvSpPr>
          <p:nvPr>
            <p:ph type="dt" sz="half" idx="10"/>
          </p:nvPr>
        </p:nvSpPr>
        <p:spPr/>
        <p:txBody>
          <a:bodyPr/>
          <a:lstStyle/>
          <a:p>
            <a:fld id="{E1E77C81-2895-4EAA-BFAF-B2EC0E2970DE}" type="datetimeFigureOut">
              <a:rPr lang="en-GB" smtClean="0"/>
              <a:t>09/05/2024</a:t>
            </a:fld>
            <a:endParaRPr lang="en-GB"/>
          </a:p>
        </p:txBody>
      </p:sp>
      <p:sp>
        <p:nvSpPr>
          <p:cNvPr id="6" name="Footer Placeholder 5">
            <a:extLst>
              <a:ext uri="{FF2B5EF4-FFF2-40B4-BE49-F238E27FC236}">
                <a16:creationId xmlns:a16="http://schemas.microsoft.com/office/drawing/2014/main" id="{0D5805AA-1E25-0581-A2B3-D92B8AA30A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CF11F-69DE-B7D3-4179-72647C4F8D2F}"/>
              </a:ext>
            </a:extLst>
          </p:cNvPr>
          <p:cNvSpPr>
            <a:spLocks noGrp="1"/>
          </p:cNvSpPr>
          <p:nvPr>
            <p:ph type="sldNum" sz="quarter" idx="12"/>
          </p:nvPr>
        </p:nvSpPr>
        <p:spPr/>
        <p:txBody>
          <a:bodyPr/>
          <a:lstStyle/>
          <a:p>
            <a:fld id="{0B9C8440-D24E-4605-98CC-B5F9AB2C5786}" type="slidenum">
              <a:rPr lang="en-GB" smtClean="0"/>
              <a:t>‹#›</a:t>
            </a:fld>
            <a:endParaRPr lang="en-GB"/>
          </a:p>
        </p:txBody>
      </p:sp>
    </p:spTree>
    <p:extLst>
      <p:ext uri="{BB962C8B-B14F-4D97-AF65-F5344CB8AC3E}">
        <p14:creationId xmlns:p14="http://schemas.microsoft.com/office/powerpoint/2010/main" val="48250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CF779-4D33-5FB4-C84F-12EE8F05F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04621B-FAE3-F481-6B5F-39DBDDE5FC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E7E6F1-8762-7716-5CE6-3C46CF70F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E77C81-2895-4EAA-BFAF-B2EC0E2970DE}" type="datetimeFigureOut">
              <a:rPr lang="en-GB" smtClean="0"/>
              <a:t>09/05/2024</a:t>
            </a:fld>
            <a:endParaRPr lang="en-GB"/>
          </a:p>
        </p:txBody>
      </p:sp>
      <p:sp>
        <p:nvSpPr>
          <p:cNvPr id="5" name="Footer Placeholder 4">
            <a:extLst>
              <a:ext uri="{FF2B5EF4-FFF2-40B4-BE49-F238E27FC236}">
                <a16:creationId xmlns:a16="http://schemas.microsoft.com/office/drawing/2014/main" id="{870DB711-B1C8-3B6B-41B6-480D5E7497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44A8E4D-6C29-BBF4-23F3-44FF7E671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9C8440-D24E-4605-98CC-B5F9AB2C5786}" type="slidenum">
              <a:rPr lang="en-GB" smtClean="0"/>
              <a:t>‹#›</a:t>
            </a:fld>
            <a:endParaRPr lang="en-GB"/>
          </a:p>
        </p:txBody>
      </p:sp>
    </p:spTree>
    <p:extLst>
      <p:ext uri="{BB962C8B-B14F-4D97-AF65-F5344CB8AC3E}">
        <p14:creationId xmlns:p14="http://schemas.microsoft.com/office/powerpoint/2010/main" val="283445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internetgeography.net/topics/plate-boundar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94F8-023F-D852-A0EB-C4574A2498DC}"/>
              </a:ext>
            </a:extLst>
          </p:cNvPr>
          <p:cNvSpPr>
            <a:spLocks noGrp="1"/>
          </p:cNvSpPr>
          <p:nvPr>
            <p:ph type="ctrTitle"/>
          </p:nvPr>
        </p:nvSpPr>
        <p:spPr>
          <a:xfrm>
            <a:off x="2365828" y="188914"/>
            <a:ext cx="9521371" cy="1189944"/>
          </a:xfrm>
        </p:spPr>
        <p:txBody>
          <a:bodyPr/>
          <a:lstStyle/>
          <a:p>
            <a:r>
              <a:rPr lang="en-GB" u="sng" dirty="0">
                <a:latin typeface="Modern Love Caps" panose="04070805081001020A01" pitchFamily="82" charset="0"/>
              </a:rPr>
              <a:t>Geography – </a:t>
            </a:r>
            <a:r>
              <a:rPr lang="en-GB" sz="4000" u="sng" dirty="0">
                <a:latin typeface="Modern Love Caps" panose="04070805081001020A01" pitchFamily="82" charset="0"/>
              </a:rPr>
              <a:t>strategies for success! </a:t>
            </a:r>
            <a:endParaRPr lang="en-GB" u="sng" dirty="0">
              <a:latin typeface="Modern Love Caps" panose="04070805081001020A01" pitchFamily="82" charset="0"/>
            </a:endParaRPr>
          </a:p>
        </p:txBody>
      </p:sp>
      <p:pic>
        <p:nvPicPr>
          <p:cNvPr id="4100" name="Picture 4" descr="Ormiston Academies Trust – Brownhills Ormiston Academy">
            <a:extLst>
              <a:ext uri="{FF2B5EF4-FFF2-40B4-BE49-F238E27FC236}">
                <a16:creationId xmlns:a16="http://schemas.microsoft.com/office/drawing/2014/main" id="{2F5B5EA7-B4A9-BCE1-C59E-5565AEAB2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48"/>
            <a:ext cx="2670629" cy="2670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0B4AA0-7869-5F49-1A78-A0CFA8CB9D3B}"/>
              </a:ext>
            </a:extLst>
          </p:cNvPr>
          <p:cNvPicPr>
            <a:picLocks noChangeAspect="1"/>
          </p:cNvPicPr>
          <p:nvPr/>
        </p:nvPicPr>
        <p:blipFill rotWithShape="1">
          <a:blip r:embed="rId3"/>
          <a:srcRect l="69643" t="30890" r="17619" b="46030"/>
          <a:stretch/>
        </p:blipFill>
        <p:spPr>
          <a:xfrm>
            <a:off x="558799" y="2478880"/>
            <a:ext cx="2738615" cy="2789805"/>
          </a:xfrm>
          <a:prstGeom prst="rect">
            <a:avLst/>
          </a:prstGeom>
        </p:spPr>
      </p:pic>
      <p:sp>
        <p:nvSpPr>
          <p:cNvPr id="7" name="Rectangle 6">
            <a:extLst>
              <a:ext uri="{FF2B5EF4-FFF2-40B4-BE49-F238E27FC236}">
                <a16:creationId xmlns:a16="http://schemas.microsoft.com/office/drawing/2014/main" id="{22BEDA53-DC8E-6DF9-5C5A-9E9C72AAD3A8}"/>
              </a:ext>
            </a:extLst>
          </p:cNvPr>
          <p:cNvSpPr/>
          <p:nvPr/>
        </p:nvSpPr>
        <p:spPr>
          <a:xfrm>
            <a:off x="508000" y="5428343"/>
            <a:ext cx="2815771" cy="6821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Internet geography – for your case study information </a:t>
            </a:r>
          </a:p>
        </p:txBody>
      </p:sp>
      <p:pic>
        <p:nvPicPr>
          <p:cNvPr id="9" name="Picture 8">
            <a:extLst>
              <a:ext uri="{FF2B5EF4-FFF2-40B4-BE49-F238E27FC236}">
                <a16:creationId xmlns:a16="http://schemas.microsoft.com/office/drawing/2014/main" id="{E71C6C21-1A61-A06E-7BF4-A87E95F55E3A}"/>
              </a:ext>
            </a:extLst>
          </p:cNvPr>
          <p:cNvPicPr>
            <a:picLocks noChangeAspect="1"/>
          </p:cNvPicPr>
          <p:nvPr/>
        </p:nvPicPr>
        <p:blipFill rotWithShape="1">
          <a:blip r:embed="rId4"/>
          <a:srcRect l="69762" t="30890" r="17143" b="46030"/>
          <a:stretch/>
        </p:blipFill>
        <p:spPr>
          <a:xfrm>
            <a:off x="3526971" y="2499747"/>
            <a:ext cx="2815770" cy="2790171"/>
          </a:xfrm>
          <a:prstGeom prst="rect">
            <a:avLst/>
          </a:prstGeom>
        </p:spPr>
      </p:pic>
      <p:sp>
        <p:nvSpPr>
          <p:cNvPr id="10" name="Rectangle 9">
            <a:extLst>
              <a:ext uri="{FF2B5EF4-FFF2-40B4-BE49-F238E27FC236}">
                <a16:creationId xmlns:a16="http://schemas.microsoft.com/office/drawing/2014/main" id="{F57FA6AF-8DAC-F8B9-0900-E06092D269A1}"/>
              </a:ext>
            </a:extLst>
          </p:cNvPr>
          <p:cNvSpPr/>
          <p:nvPr/>
        </p:nvSpPr>
        <p:spPr>
          <a:xfrm>
            <a:off x="3526971" y="5428343"/>
            <a:ext cx="2569030" cy="6821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Sunday morning coffee videos –</a:t>
            </a:r>
          </a:p>
          <a:p>
            <a:pPr algn="ctr"/>
            <a:r>
              <a:rPr lang="en-GB" dirty="0">
                <a:solidFill>
                  <a:schemeClr val="tx1"/>
                </a:solidFill>
                <a:latin typeface="Century Gothic" panose="020B0502020202020204" pitchFamily="34" charset="0"/>
              </a:rPr>
              <a:t> to revise</a:t>
            </a:r>
          </a:p>
        </p:txBody>
      </p:sp>
      <p:pic>
        <p:nvPicPr>
          <p:cNvPr id="12" name="Picture 11">
            <a:extLst>
              <a:ext uri="{FF2B5EF4-FFF2-40B4-BE49-F238E27FC236}">
                <a16:creationId xmlns:a16="http://schemas.microsoft.com/office/drawing/2014/main" id="{784E35AD-598C-D425-9C93-6BB9BA92D60F}"/>
              </a:ext>
            </a:extLst>
          </p:cNvPr>
          <p:cNvPicPr>
            <a:picLocks noChangeAspect="1"/>
          </p:cNvPicPr>
          <p:nvPr/>
        </p:nvPicPr>
        <p:blipFill rotWithShape="1">
          <a:blip r:embed="rId5"/>
          <a:srcRect l="69881" t="30890" r="17143" b="45607"/>
          <a:stretch/>
        </p:blipFill>
        <p:spPr>
          <a:xfrm>
            <a:off x="6572297" y="2478376"/>
            <a:ext cx="2815769" cy="2867433"/>
          </a:xfrm>
          <a:prstGeom prst="rect">
            <a:avLst/>
          </a:prstGeom>
        </p:spPr>
      </p:pic>
      <p:sp>
        <p:nvSpPr>
          <p:cNvPr id="13" name="Rectangle 12">
            <a:extLst>
              <a:ext uri="{FF2B5EF4-FFF2-40B4-BE49-F238E27FC236}">
                <a16:creationId xmlns:a16="http://schemas.microsoft.com/office/drawing/2014/main" id="{1A5EC683-EA01-689D-2B7D-DB5DBCA0128B}"/>
              </a:ext>
            </a:extLst>
          </p:cNvPr>
          <p:cNvSpPr/>
          <p:nvPr/>
        </p:nvSpPr>
        <p:spPr>
          <a:xfrm>
            <a:off x="6572297" y="5436139"/>
            <a:ext cx="2569030" cy="6821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Past papers -  </a:t>
            </a:r>
          </a:p>
          <a:p>
            <a:pPr algn="ctr"/>
            <a:r>
              <a:rPr lang="en-GB" dirty="0">
                <a:solidFill>
                  <a:schemeClr val="tx1"/>
                </a:solidFill>
                <a:latin typeface="Century Gothic" panose="020B0502020202020204" pitchFamily="34" charset="0"/>
              </a:rPr>
              <a:t>to practice</a:t>
            </a:r>
          </a:p>
        </p:txBody>
      </p:sp>
    </p:spTree>
    <p:extLst>
      <p:ext uri="{BB962C8B-B14F-4D97-AF65-F5344CB8AC3E}">
        <p14:creationId xmlns:p14="http://schemas.microsoft.com/office/powerpoint/2010/main" val="99762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2BEA-F6E6-4C8E-4B3F-33F832722505}"/>
              </a:ext>
            </a:extLst>
          </p:cNvPr>
          <p:cNvSpPr>
            <a:spLocks noGrp="1"/>
          </p:cNvSpPr>
          <p:nvPr>
            <p:ph type="ctrTitle"/>
          </p:nvPr>
        </p:nvSpPr>
        <p:spPr>
          <a:xfrm>
            <a:off x="0" y="1"/>
            <a:ext cx="5962650" cy="361949"/>
          </a:xfrm>
        </p:spPr>
        <p:txBody>
          <a:bodyPr>
            <a:normAutofit/>
          </a:bodyPr>
          <a:lstStyle/>
          <a:p>
            <a:pPr algn="l"/>
            <a:r>
              <a:rPr lang="en-GB" sz="1800" u="sng" dirty="0">
                <a:latin typeface="Modern Love Caps" panose="04070805081001020A01" pitchFamily="82" charset="0"/>
              </a:rPr>
              <a:t>Paper 1 Section C – physical landscapes in the </a:t>
            </a:r>
            <a:r>
              <a:rPr lang="en-GB" sz="1800" u="sng" dirty="0" err="1">
                <a:latin typeface="Modern Love Caps" panose="04070805081001020A01" pitchFamily="82" charset="0"/>
              </a:rPr>
              <a:t>uk</a:t>
            </a:r>
            <a:r>
              <a:rPr lang="en-GB" sz="1800" u="sng" dirty="0">
                <a:latin typeface="Modern Love Caps" panose="04070805081001020A01" pitchFamily="82" charset="0"/>
              </a:rPr>
              <a:t> – rivers </a:t>
            </a:r>
          </a:p>
        </p:txBody>
      </p:sp>
      <p:graphicFrame>
        <p:nvGraphicFramePr>
          <p:cNvPr id="4" name="Table 3">
            <a:extLst>
              <a:ext uri="{FF2B5EF4-FFF2-40B4-BE49-F238E27FC236}">
                <a16:creationId xmlns:a16="http://schemas.microsoft.com/office/drawing/2014/main" id="{CCB414B6-4207-9335-5157-7DC521E50D53}"/>
              </a:ext>
            </a:extLst>
          </p:cNvPr>
          <p:cNvGraphicFramePr>
            <a:graphicFrameLocks noGrp="1"/>
          </p:cNvGraphicFramePr>
          <p:nvPr>
            <p:extLst>
              <p:ext uri="{D42A27DB-BD31-4B8C-83A1-F6EECF244321}">
                <p14:modId xmlns:p14="http://schemas.microsoft.com/office/powerpoint/2010/main" val="3740172637"/>
              </p:ext>
            </p:extLst>
          </p:nvPr>
        </p:nvGraphicFramePr>
        <p:xfrm>
          <a:off x="107195" y="361951"/>
          <a:ext cx="11780005" cy="3765591"/>
        </p:xfrm>
        <a:graphic>
          <a:graphicData uri="http://schemas.openxmlformats.org/drawingml/2006/table">
            <a:tbl>
              <a:tblPr firstRow="1" bandRow="1">
                <a:tableStyleId>{5C22544A-7EE6-4342-B048-85BDC9FD1C3A}</a:tableStyleId>
              </a:tblPr>
              <a:tblGrid>
                <a:gridCol w="2473788">
                  <a:extLst>
                    <a:ext uri="{9D8B030D-6E8A-4147-A177-3AD203B41FA5}">
                      <a16:colId xmlns:a16="http://schemas.microsoft.com/office/drawing/2014/main" val="3186575034"/>
                    </a:ext>
                  </a:extLst>
                </a:gridCol>
                <a:gridCol w="9306217">
                  <a:extLst>
                    <a:ext uri="{9D8B030D-6E8A-4147-A177-3AD203B41FA5}">
                      <a16:colId xmlns:a16="http://schemas.microsoft.com/office/drawing/2014/main" val="3003455542"/>
                    </a:ext>
                  </a:extLst>
                </a:gridCol>
              </a:tblGrid>
              <a:tr h="122176">
                <a:tc>
                  <a:txBody>
                    <a:bodyPr/>
                    <a:lstStyle/>
                    <a:p>
                      <a:pPr algn="l" fontAlgn="t"/>
                      <a:r>
                        <a:rPr lang="en-GB" sz="1000" b="1" u="sng" dirty="0">
                          <a:solidFill>
                            <a:schemeClr val="tx1"/>
                          </a:solidFill>
                          <a:effectLst/>
                        </a:rPr>
                        <a:t>Key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000" b="1" u="sng" dirty="0">
                          <a:solidFill>
                            <a:schemeClr val="tx1"/>
                          </a:solidFill>
                          <a:effectLst/>
                        </a:rPr>
                        <a:t>Specification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81520"/>
                  </a:ext>
                </a:extLst>
              </a:tr>
              <a:tr h="323612">
                <a:tc>
                  <a:txBody>
                    <a:bodyPr/>
                    <a:lstStyle/>
                    <a:p>
                      <a:pPr algn="l" fontAlgn="t"/>
                      <a:r>
                        <a:rPr lang="en-US" sz="1000" dirty="0">
                          <a:solidFill>
                            <a:srgbClr val="333333"/>
                          </a:solidFill>
                          <a:effectLst/>
                          <a:latin typeface="Open Sans" panose="020B0606030504020204" pitchFamily="34" charset="0"/>
                        </a:rPr>
                        <a:t>The UK has a range of diverse landscapes.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dirty="0">
                          <a:solidFill>
                            <a:srgbClr val="333333"/>
                          </a:solidFill>
                          <a:effectLst/>
                          <a:latin typeface="Open Sans" panose="020B0606030504020204" pitchFamily="34" charset="0"/>
                        </a:rPr>
                        <a:t>An overview of the location of major upland/lowland areas and river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2943174"/>
                  </a:ext>
                </a:extLst>
              </a:tr>
              <a:tr h="517780">
                <a:tc>
                  <a:txBody>
                    <a:bodyPr/>
                    <a:lstStyle/>
                    <a:p>
                      <a:pPr algn="l" fontAlgn="t"/>
                      <a:r>
                        <a:rPr lang="en-US" sz="1000" dirty="0">
                          <a:solidFill>
                            <a:srgbClr val="333333"/>
                          </a:solidFill>
                          <a:effectLst/>
                          <a:latin typeface="Open Sans" panose="020B0606030504020204" pitchFamily="34" charset="0"/>
                        </a:rPr>
                        <a:t>The shape of river valleys changes as rivers flow downstream.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000">
                          <a:solidFill>
                            <a:srgbClr val="333333"/>
                          </a:solidFill>
                          <a:effectLst/>
                          <a:latin typeface="Open Sans" panose="020B0606030504020204" pitchFamily="34" charset="0"/>
                        </a:rPr>
                        <a:t>The long profile and changing cross profile of a river and its valley.</a:t>
                      </a:r>
                    </a:p>
                    <a:p>
                      <a:pPr algn="l" fontAlgn="t"/>
                      <a:r>
                        <a:rPr lang="en-GB" sz="1000">
                          <a:solidFill>
                            <a:srgbClr val="333333"/>
                          </a:solidFill>
                          <a:effectLst/>
                          <a:latin typeface="Open Sans" panose="020B0606030504020204" pitchFamily="34" charset="0"/>
                        </a:rPr>
                        <a:t>Fluvial processes:</a:t>
                      </a:r>
                    </a:p>
                    <a:p>
                      <a:pPr algn="l" fontAlgn="t">
                        <a:buFont typeface="Arial" panose="020B0604020202020204" pitchFamily="34" charset="0"/>
                        <a:buChar char="•"/>
                      </a:pPr>
                      <a:r>
                        <a:rPr lang="en-GB" sz="1000">
                          <a:solidFill>
                            <a:srgbClr val="333333"/>
                          </a:solidFill>
                          <a:effectLst/>
                          <a:latin typeface="Open Sans" panose="020B0606030504020204" pitchFamily="34" charset="0"/>
                        </a:rPr>
                        <a:t>erosion – hydraulic action, abrasion, attrition, solution, vertical and lateral erosion</a:t>
                      </a:r>
                    </a:p>
                    <a:p>
                      <a:pPr algn="l" fontAlgn="t">
                        <a:buFont typeface="Arial" panose="020B0604020202020204" pitchFamily="34" charset="0"/>
                        <a:buChar char="•"/>
                      </a:pPr>
                      <a:r>
                        <a:rPr lang="en-GB" sz="1000">
                          <a:solidFill>
                            <a:srgbClr val="333333"/>
                          </a:solidFill>
                          <a:effectLst/>
                          <a:latin typeface="Open Sans" panose="020B0606030504020204" pitchFamily="34" charset="0"/>
                        </a:rPr>
                        <a:t>transportation – traction, saltation, suspension and solution</a:t>
                      </a:r>
                    </a:p>
                    <a:p>
                      <a:pPr algn="l" fontAlgn="t">
                        <a:buFont typeface="Arial" panose="020B0604020202020204" pitchFamily="34" charset="0"/>
                        <a:buChar char="•"/>
                      </a:pPr>
                      <a:r>
                        <a:rPr lang="en-GB" sz="1000">
                          <a:solidFill>
                            <a:srgbClr val="333333"/>
                          </a:solidFill>
                          <a:effectLst/>
                          <a:latin typeface="Open Sans" panose="020B0606030504020204" pitchFamily="34" charset="0"/>
                        </a:rPr>
                        <a:t>deposition – why rivers deposit sediment.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221481"/>
                  </a:ext>
                </a:extLst>
              </a:tr>
              <a:tr h="809031">
                <a:tc>
                  <a:txBody>
                    <a:bodyPr/>
                    <a:lstStyle/>
                    <a:p>
                      <a:pPr algn="l" fontAlgn="t"/>
                      <a:r>
                        <a:rPr lang="en-US" sz="1000">
                          <a:solidFill>
                            <a:srgbClr val="333333"/>
                          </a:solidFill>
                          <a:effectLst/>
                          <a:latin typeface="Open Sans" panose="020B0606030504020204" pitchFamily="34" charset="0"/>
                        </a:rPr>
                        <a:t>Distinctive fluvial landforms result from different physical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dirty="0">
                          <a:solidFill>
                            <a:srgbClr val="333333"/>
                          </a:solidFill>
                          <a:effectLst/>
                          <a:latin typeface="Open Sans" panose="020B0606030504020204" pitchFamily="34" charset="0"/>
                        </a:rPr>
                        <a:t>Characteristics and formation of landforms resulting from erosion – interlocking spurs, waterfalls and gorges.</a:t>
                      </a:r>
                    </a:p>
                    <a:p>
                      <a:pPr algn="l" fontAlgn="t"/>
                      <a:r>
                        <a:rPr lang="en-US" sz="1000" dirty="0">
                          <a:solidFill>
                            <a:srgbClr val="333333"/>
                          </a:solidFill>
                          <a:effectLst/>
                          <a:latin typeface="Open Sans" panose="020B0606030504020204" pitchFamily="34" charset="0"/>
                        </a:rPr>
                        <a:t>Characteristics and formation of landforms resulting from erosion and deposition – meanders and ox-bow lakes.</a:t>
                      </a:r>
                    </a:p>
                    <a:p>
                      <a:pPr algn="l" fontAlgn="t"/>
                      <a:r>
                        <a:rPr lang="en-US" sz="1000" dirty="0">
                          <a:solidFill>
                            <a:srgbClr val="333333"/>
                          </a:solidFill>
                          <a:effectLst/>
                          <a:latin typeface="Open Sans" panose="020B0606030504020204" pitchFamily="34" charset="0"/>
                        </a:rPr>
                        <a:t>Characteristics and formation of landforms resulting from deposition – levées, flood plains and estuaries.</a:t>
                      </a:r>
                    </a:p>
                    <a:p>
                      <a:pPr algn="l" fontAlgn="t"/>
                      <a:r>
                        <a:rPr lang="en-US" sz="1000" dirty="0">
                          <a:solidFill>
                            <a:srgbClr val="333333"/>
                          </a:solidFill>
                          <a:effectLst/>
                          <a:latin typeface="Open Sans" panose="020B0606030504020204" pitchFamily="34" charset="0"/>
                        </a:rPr>
                        <a:t>An </a:t>
                      </a:r>
                      <a:r>
                        <a:rPr lang="en-US" sz="1000" b="1" dirty="0">
                          <a:solidFill>
                            <a:srgbClr val="333333"/>
                          </a:solidFill>
                          <a:effectLst/>
                          <a:latin typeface="Open Sans" panose="020B0606030504020204" pitchFamily="34" charset="0"/>
                        </a:rPr>
                        <a:t>example</a:t>
                      </a:r>
                      <a:r>
                        <a:rPr lang="en-US" sz="1000" dirty="0">
                          <a:solidFill>
                            <a:srgbClr val="333333"/>
                          </a:solidFill>
                          <a:effectLst/>
                          <a:latin typeface="Open Sans" panose="020B0606030504020204" pitchFamily="34" charset="0"/>
                        </a:rPr>
                        <a:t> of a river valley in the UK to identify its major landforms of erosion and deposition. (River Tees)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058545"/>
                  </a:ext>
                </a:extLst>
              </a:tr>
              <a:tr h="1294450">
                <a:tc>
                  <a:txBody>
                    <a:bodyPr/>
                    <a:lstStyle/>
                    <a:p>
                      <a:pPr algn="l" fontAlgn="t"/>
                      <a:r>
                        <a:rPr lang="en-US" sz="1000">
                          <a:solidFill>
                            <a:srgbClr val="333333"/>
                          </a:solidFill>
                          <a:effectLst/>
                          <a:latin typeface="Open Sans" panose="020B0606030504020204" pitchFamily="34" charset="0"/>
                        </a:rPr>
                        <a:t>Different management strategies can be used to protect river landscapes from the effects of flooding.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dirty="0">
                          <a:solidFill>
                            <a:srgbClr val="333333"/>
                          </a:solidFill>
                          <a:effectLst/>
                          <a:latin typeface="Open Sans" panose="020B0606030504020204" pitchFamily="34" charset="0"/>
                        </a:rPr>
                        <a:t>How physical and human factors affect the flood risk – precipitation, geology, relief and land use.</a:t>
                      </a:r>
                    </a:p>
                    <a:p>
                      <a:pPr algn="l" fontAlgn="t"/>
                      <a:r>
                        <a:rPr lang="en-US" sz="1000" dirty="0">
                          <a:solidFill>
                            <a:srgbClr val="333333"/>
                          </a:solidFill>
                          <a:effectLst/>
                          <a:latin typeface="Open Sans" panose="020B0606030504020204" pitchFamily="34" charset="0"/>
                        </a:rPr>
                        <a:t>The use of hydrographs to show the relationship between precipitation and discharge.</a:t>
                      </a:r>
                    </a:p>
                    <a:p>
                      <a:pPr algn="l" fontAlgn="t"/>
                      <a:r>
                        <a:rPr lang="en-US" sz="1000" dirty="0">
                          <a:solidFill>
                            <a:srgbClr val="333333"/>
                          </a:solidFill>
                          <a:effectLst/>
                          <a:latin typeface="Open Sans" panose="020B0606030504020204" pitchFamily="34" charset="0"/>
                        </a:rPr>
                        <a:t>The costs and benefits of the following management strategies:</a:t>
                      </a:r>
                    </a:p>
                    <a:p>
                      <a:pPr algn="l" fontAlgn="t">
                        <a:buFont typeface="Arial" panose="020B0604020202020204" pitchFamily="34" charset="0"/>
                        <a:buChar char="•"/>
                      </a:pPr>
                      <a:r>
                        <a:rPr lang="en-US" sz="1000" dirty="0">
                          <a:solidFill>
                            <a:srgbClr val="333333"/>
                          </a:solidFill>
                          <a:effectLst/>
                          <a:latin typeface="Open Sans" panose="020B0606030504020204" pitchFamily="34" charset="0"/>
                        </a:rPr>
                        <a:t>hard engineering – dams and reservoirs, straightening, embankments, flood relief channels</a:t>
                      </a:r>
                    </a:p>
                    <a:p>
                      <a:pPr algn="l" fontAlgn="t">
                        <a:buFont typeface="Arial" panose="020B0604020202020204" pitchFamily="34" charset="0"/>
                        <a:buChar char="•"/>
                      </a:pPr>
                      <a:r>
                        <a:rPr lang="en-US" sz="1000" dirty="0">
                          <a:solidFill>
                            <a:srgbClr val="333333"/>
                          </a:solidFill>
                          <a:effectLst/>
                          <a:latin typeface="Open Sans" panose="020B0606030504020204" pitchFamily="34" charset="0"/>
                        </a:rPr>
                        <a:t>soft engineering – flood warnings and preparation, flood plain zoning, planting trees and river restoration.</a:t>
                      </a:r>
                    </a:p>
                    <a:p>
                      <a:pPr algn="l" fontAlgn="t"/>
                      <a:r>
                        <a:rPr lang="en-US" sz="1000" dirty="0">
                          <a:solidFill>
                            <a:srgbClr val="333333"/>
                          </a:solidFill>
                          <a:effectLst/>
                          <a:latin typeface="Open Sans" panose="020B0606030504020204" pitchFamily="34" charset="0"/>
                        </a:rPr>
                        <a:t>An </a:t>
                      </a:r>
                      <a:r>
                        <a:rPr lang="en-US" sz="1000" b="1" dirty="0">
                          <a:solidFill>
                            <a:srgbClr val="333333"/>
                          </a:solidFill>
                          <a:effectLst/>
                          <a:latin typeface="Open Sans" panose="020B0606030504020204" pitchFamily="34" charset="0"/>
                        </a:rPr>
                        <a:t>example</a:t>
                      </a:r>
                      <a:r>
                        <a:rPr lang="en-US" sz="1000" dirty="0">
                          <a:solidFill>
                            <a:srgbClr val="333333"/>
                          </a:solidFill>
                          <a:effectLst/>
                          <a:latin typeface="Open Sans" panose="020B0606030504020204" pitchFamily="34" charset="0"/>
                        </a:rPr>
                        <a:t> of a flood management scheme in the UK to show: (Jubilee River) </a:t>
                      </a:r>
                    </a:p>
                    <a:p>
                      <a:pPr algn="l" fontAlgn="t">
                        <a:buFont typeface="Arial" panose="020B0604020202020204" pitchFamily="34" charset="0"/>
                        <a:buChar char="•"/>
                      </a:pPr>
                      <a:r>
                        <a:rPr lang="en-US" sz="1000" dirty="0">
                          <a:solidFill>
                            <a:srgbClr val="333333"/>
                          </a:solidFill>
                          <a:effectLst/>
                          <a:latin typeface="Open Sans" panose="020B0606030504020204" pitchFamily="34" charset="0"/>
                        </a:rPr>
                        <a:t>why the scheme was required</a:t>
                      </a:r>
                    </a:p>
                    <a:p>
                      <a:pPr algn="l" fontAlgn="t">
                        <a:buFont typeface="Arial" panose="020B0604020202020204" pitchFamily="34" charset="0"/>
                        <a:buChar char="•"/>
                      </a:pPr>
                      <a:r>
                        <a:rPr lang="en-US" sz="1000" dirty="0">
                          <a:solidFill>
                            <a:srgbClr val="333333"/>
                          </a:solidFill>
                          <a:effectLst/>
                          <a:latin typeface="Open Sans" panose="020B0606030504020204" pitchFamily="34" charset="0"/>
                        </a:rPr>
                        <a:t>the management strategy</a:t>
                      </a:r>
                    </a:p>
                    <a:p>
                      <a:pPr algn="l" fontAlgn="t">
                        <a:buFont typeface="Arial" panose="020B0604020202020204" pitchFamily="34" charset="0"/>
                        <a:buChar char="•"/>
                      </a:pPr>
                      <a:r>
                        <a:rPr lang="en-US" sz="1000" dirty="0">
                          <a:solidFill>
                            <a:srgbClr val="333333"/>
                          </a:solidFill>
                          <a:effectLst/>
                          <a:latin typeface="Open Sans" panose="020B0606030504020204" pitchFamily="34" charset="0"/>
                        </a:rPr>
                        <a:t>the social, economic and environmental 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9763616"/>
                  </a:ext>
                </a:extLst>
              </a:tr>
            </a:tbl>
          </a:graphicData>
        </a:graphic>
      </p:graphicFrame>
    </p:spTree>
    <p:extLst>
      <p:ext uri="{BB962C8B-B14F-4D97-AF65-F5344CB8AC3E}">
        <p14:creationId xmlns:p14="http://schemas.microsoft.com/office/powerpoint/2010/main" val="237588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E54382-22AA-01FD-A1E8-D8C0E96AEC19}"/>
              </a:ext>
            </a:extLst>
          </p:cNvPr>
          <p:cNvPicPr>
            <a:picLocks noChangeAspect="1"/>
          </p:cNvPicPr>
          <p:nvPr/>
        </p:nvPicPr>
        <p:blipFill rotWithShape="1">
          <a:blip r:embed="rId2"/>
          <a:srcRect l="29524" t="41054" r="23572" b="27608"/>
          <a:stretch/>
        </p:blipFill>
        <p:spPr>
          <a:xfrm>
            <a:off x="188686" y="159657"/>
            <a:ext cx="5718628" cy="2148115"/>
          </a:xfrm>
          <a:prstGeom prst="rect">
            <a:avLst/>
          </a:prstGeom>
        </p:spPr>
      </p:pic>
      <p:pic>
        <p:nvPicPr>
          <p:cNvPr id="7" name="Picture 6">
            <a:extLst>
              <a:ext uri="{FF2B5EF4-FFF2-40B4-BE49-F238E27FC236}">
                <a16:creationId xmlns:a16="http://schemas.microsoft.com/office/drawing/2014/main" id="{F2C364B5-D686-C9BD-243D-0AB9A18A037D}"/>
              </a:ext>
            </a:extLst>
          </p:cNvPr>
          <p:cNvPicPr>
            <a:picLocks noChangeAspect="1"/>
          </p:cNvPicPr>
          <p:nvPr/>
        </p:nvPicPr>
        <p:blipFill rotWithShape="1">
          <a:blip r:embed="rId3"/>
          <a:srcRect l="29524" t="38937" r="23572" b="51746"/>
          <a:stretch/>
        </p:blipFill>
        <p:spPr>
          <a:xfrm>
            <a:off x="188686" y="2496459"/>
            <a:ext cx="5718628" cy="638628"/>
          </a:xfrm>
          <a:prstGeom prst="rect">
            <a:avLst/>
          </a:prstGeom>
        </p:spPr>
      </p:pic>
      <p:pic>
        <p:nvPicPr>
          <p:cNvPr id="9" name="Picture 8">
            <a:extLst>
              <a:ext uri="{FF2B5EF4-FFF2-40B4-BE49-F238E27FC236}">
                <a16:creationId xmlns:a16="http://schemas.microsoft.com/office/drawing/2014/main" id="{F70A7775-4985-4F15-29EC-A5D53AFAB866}"/>
              </a:ext>
            </a:extLst>
          </p:cNvPr>
          <p:cNvPicPr>
            <a:picLocks noChangeAspect="1"/>
          </p:cNvPicPr>
          <p:nvPr/>
        </p:nvPicPr>
        <p:blipFill rotWithShape="1">
          <a:blip r:embed="rId4"/>
          <a:srcRect l="28928" t="28984" r="30476" b="30996"/>
          <a:stretch/>
        </p:blipFill>
        <p:spPr>
          <a:xfrm>
            <a:off x="188686" y="3429000"/>
            <a:ext cx="4949372" cy="2743200"/>
          </a:xfrm>
          <a:prstGeom prst="rect">
            <a:avLst/>
          </a:prstGeom>
        </p:spPr>
      </p:pic>
      <p:pic>
        <p:nvPicPr>
          <p:cNvPr id="11" name="Picture 10">
            <a:extLst>
              <a:ext uri="{FF2B5EF4-FFF2-40B4-BE49-F238E27FC236}">
                <a16:creationId xmlns:a16="http://schemas.microsoft.com/office/drawing/2014/main" id="{9E97A4E6-FE62-FE12-1C5C-60EACE972935}"/>
              </a:ext>
            </a:extLst>
          </p:cNvPr>
          <p:cNvPicPr>
            <a:picLocks noChangeAspect="1"/>
          </p:cNvPicPr>
          <p:nvPr/>
        </p:nvPicPr>
        <p:blipFill rotWithShape="1">
          <a:blip r:embed="rId5"/>
          <a:srcRect l="29047" t="25596" r="24048" b="24294"/>
          <a:stretch/>
        </p:blipFill>
        <p:spPr>
          <a:xfrm>
            <a:off x="6096000" y="112360"/>
            <a:ext cx="5718628" cy="3434882"/>
          </a:xfrm>
          <a:prstGeom prst="rect">
            <a:avLst/>
          </a:prstGeom>
        </p:spPr>
      </p:pic>
      <p:pic>
        <p:nvPicPr>
          <p:cNvPr id="13" name="Picture 12">
            <a:extLst>
              <a:ext uri="{FF2B5EF4-FFF2-40B4-BE49-F238E27FC236}">
                <a16:creationId xmlns:a16="http://schemas.microsoft.com/office/drawing/2014/main" id="{A5603351-4DB8-9936-7A91-04AD921EF2DB}"/>
              </a:ext>
            </a:extLst>
          </p:cNvPr>
          <p:cNvPicPr>
            <a:picLocks noChangeAspect="1"/>
          </p:cNvPicPr>
          <p:nvPr/>
        </p:nvPicPr>
        <p:blipFill rotWithShape="1">
          <a:blip r:embed="rId6"/>
          <a:srcRect l="29647" t="42065" r="23448" b="23665"/>
          <a:stretch/>
        </p:blipFill>
        <p:spPr>
          <a:xfrm>
            <a:off x="6284686" y="3626069"/>
            <a:ext cx="5718628" cy="2349062"/>
          </a:xfrm>
          <a:prstGeom prst="rect">
            <a:avLst/>
          </a:prstGeom>
        </p:spPr>
      </p:pic>
    </p:spTree>
    <p:extLst>
      <p:ext uri="{BB962C8B-B14F-4D97-AF65-F5344CB8AC3E}">
        <p14:creationId xmlns:p14="http://schemas.microsoft.com/office/powerpoint/2010/main" val="352290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1328D-94A6-CB68-7D9A-A21623594F9B}"/>
              </a:ext>
            </a:extLst>
          </p:cNvPr>
          <p:cNvSpPr>
            <a:spLocks noGrp="1"/>
          </p:cNvSpPr>
          <p:nvPr>
            <p:ph idx="1"/>
          </p:nvPr>
        </p:nvSpPr>
        <p:spPr>
          <a:xfrm>
            <a:off x="302172" y="327901"/>
            <a:ext cx="5515304" cy="4351338"/>
          </a:xfrm>
        </p:spPr>
        <p:txBody>
          <a:bodyPr/>
          <a:lstStyle/>
          <a:p>
            <a:pPr marL="0" indent="0">
              <a:buNone/>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Study the figure below, a photograph taken in the upper course of the river and its valley.</a:t>
            </a:r>
            <a:endParaRPr lang="en-GB"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pic>
        <p:nvPicPr>
          <p:cNvPr id="5" name="Picture 4">
            <a:extLst>
              <a:ext uri="{FF2B5EF4-FFF2-40B4-BE49-F238E27FC236}">
                <a16:creationId xmlns:a16="http://schemas.microsoft.com/office/drawing/2014/main" id="{F74A200B-A385-3290-3118-BE8149A6D842}"/>
              </a:ext>
            </a:extLst>
          </p:cNvPr>
          <p:cNvPicPr>
            <a:picLocks noChangeAspect="1"/>
          </p:cNvPicPr>
          <p:nvPr/>
        </p:nvPicPr>
        <p:blipFill rotWithShape="1">
          <a:blip r:embed="rId2"/>
          <a:srcRect l="29095" t="31485" r="23578" b="22745"/>
          <a:stretch/>
        </p:blipFill>
        <p:spPr>
          <a:xfrm>
            <a:off x="174734" y="934901"/>
            <a:ext cx="5770180" cy="3137338"/>
          </a:xfrm>
          <a:prstGeom prst="rect">
            <a:avLst/>
          </a:prstGeom>
        </p:spPr>
      </p:pic>
      <p:pic>
        <p:nvPicPr>
          <p:cNvPr id="1026" name="Picture 2">
            <a:extLst>
              <a:ext uri="{FF2B5EF4-FFF2-40B4-BE49-F238E27FC236}">
                <a16:creationId xmlns:a16="http://schemas.microsoft.com/office/drawing/2014/main" id="{D60EE365-BA63-0088-2C81-0E0635F41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267" y="1108349"/>
            <a:ext cx="1286693" cy="117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2B27342-0391-0F69-39C6-B049016ACB8B}"/>
              </a:ext>
            </a:extLst>
          </p:cNvPr>
          <p:cNvSpPr txBox="1"/>
          <p:nvPr/>
        </p:nvSpPr>
        <p:spPr>
          <a:xfrm>
            <a:off x="174734" y="4254138"/>
            <a:ext cx="6093372" cy="711220"/>
          </a:xfrm>
          <a:prstGeom prst="rect">
            <a:avLst/>
          </a:prstGeom>
          <a:noFill/>
        </p:spPr>
        <p:txBody>
          <a:bodyPr wrap="square">
            <a:spAutoFit/>
          </a:bodyPr>
          <a:lstStyle/>
          <a:p>
            <a:pPr>
              <a:lnSpc>
                <a:spcPct val="115000"/>
              </a:lnSpc>
              <a:spcAft>
                <a:spcPts val="800"/>
              </a:spcAft>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Study the photograph showing the waterfall at High Force on the River Tees.</a:t>
            </a:r>
            <a:endParaRPr lang="en-GB" sz="20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027" name="Picture 3">
            <a:extLst>
              <a:ext uri="{FF2B5EF4-FFF2-40B4-BE49-F238E27FC236}">
                <a16:creationId xmlns:a16="http://schemas.microsoft.com/office/drawing/2014/main" id="{791A3152-A6D4-6803-36E7-5D00C7DD3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151" y="4679046"/>
            <a:ext cx="3121571" cy="20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13C39C1-3389-7243-DD4F-9FA73106815A}"/>
              </a:ext>
            </a:extLst>
          </p:cNvPr>
          <p:cNvPicPr>
            <a:picLocks noChangeAspect="1"/>
          </p:cNvPicPr>
          <p:nvPr/>
        </p:nvPicPr>
        <p:blipFill rotWithShape="1">
          <a:blip r:embed="rId5"/>
          <a:srcRect l="28491" t="26885" r="24181" b="13614"/>
          <a:stretch/>
        </p:blipFill>
        <p:spPr>
          <a:xfrm>
            <a:off x="6268106" y="175605"/>
            <a:ext cx="5770180" cy="4078533"/>
          </a:xfrm>
          <a:prstGeom prst="rect">
            <a:avLst/>
          </a:prstGeom>
        </p:spPr>
      </p:pic>
    </p:spTree>
    <p:extLst>
      <p:ext uri="{BB962C8B-B14F-4D97-AF65-F5344CB8AC3E}">
        <p14:creationId xmlns:p14="http://schemas.microsoft.com/office/powerpoint/2010/main" val="191115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4F039-63DF-CF05-D01E-7374829059F7}"/>
              </a:ext>
            </a:extLst>
          </p:cNvPr>
          <p:cNvSpPr>
            <a:spLocks noGrp="1"/>
          </p:cNvSpPr>
          <p:nvPr>
            <p:ph idx="1"/>
          </p:nvPr>
        </p:nvSpPr>
        <p:spPr>
          <a:xfrm>
            <a:off x="144517" y="280605"/>
            <a:ext cx="4805855" cy="1831975"/>
          </a:xfrm>
        </p:spPr>
        <p:txBody>
          <a:bodyPr>
            <a:normAutofit/>
          </a:bodyPr>
          <a:lstStyle/>
          <a:p>
            <a:pPr>
              <a:lnSpc>
                <a:spcPct val="115000"/>
              </a:lnSpc>
              <a:spcAft>
                <a:spcPts val="800"/>
              </a:spcAft>
            </a:pPr>
            <a:r>
              <a:rPr lang="en-GB" sz="1100" kern="0" dirty="0">
                <a:effectLst/>
                <a:latin typeface="Arial" panose="020B0604020202020204" pitchFamily="34" charset="0"/>
                <a:ea typeface="Times New Roman" panose="02020603050405020304" pitchFamily="18" charset="0"/>
                <a:cs typeface="Times New Roman" panose="02020603050405020304" pitchFamily="18" charset="0"/>
              </a:rPr>
              <a:t>Explain how a meander may be formed by both erosion and deposition.</a:t>
            </a:r>
            <a:endParaRPr lang="en-GB"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800"/>
              </a:spcAft>
            </a:pPr>
            <a:r>
              <a:rPr lang="en-GB" sz="1100" kern="0" dirty="0">
                <a:effectLst/>
                <a:latin typeface="Arial" panose="020B0604020202020204" pitchFamily="34" charset="0"/>
                <a:ea typeface="Times New Roman" panose="02020603050405020304" pitchFamily="18" charset="0"/>
                <a:cs typeface="Times New Roman" panose="02020603050405020304" pitchFamily="18" charset="0"/>
              </a:rPr>
              <a:t>Use </a:t>
            </a:r>
            <a:r>
              <a:rPr lang="en-GB" sz="1100" b="1" kern="0" dirty="0">
                <a:effectLst/>
                <a:latin typeface="Arial" panose="020B0604020202020204" pitchFamily="34" charset="0"/>
                <a:ea typeface="Times New Roman" panose="02020603050405020304" pitchFamily="18" charset="0"/>
                <a:cs typeface="Times New Roman" panose="02020603050405020304" pitchFamily="18" charset="0"/>
              </a:rPr>
              <a:t>one or more</a:t>
            </a:r>
            <a:r>
              <a:rPr lang="en-GB" sz="1100" kern="0" dirty="0">
                <a:effectLst/>
                <a:latin typeface="Arial" panose="020B0604020202020204" pitchFamily="34" charset="0"/>
                <a:ea typeface="Times New Roman" panose="02020603050405020304" pitchFamily="18" charset="0"/>
                <a:cs typeface="Times New Roman" panose="02020603050405020304" pitchFamily="18" charset="0"/>
              </a:rPr>
              <a:t> diagrams to support your answer.</a:t>
            </a:r>
            <a:endParaRPr lang="en-GB"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GB" sz="1600" dirty="0"/>
          </a:p>
        </p:txBody>
      </p:sp>
      <p:pic>
        <p:nvPicPr>
          <p:cNvPr id="5" name="Picture 4">
            <a:extLst>
              <a:ext uri="{FF2B5EF4-FFF2-40B4-BE49-F238E27FC236}">
                <a16:creationId xmlns:a16="http://schemas.microsoft.com/office/drawing/2014/main" id="{401868B9-B6C2-1467-21D9-1FB3DEFFE8E5}"/>
              </a:ext>
            </a:extLst>
          </p:cNvPr>
          <p:cNvPicPr>
            <a:picLocks noChangeAspect="1"/>
          </p:cNvPicPr>
          <p:nvPr/>
        </p:nvPicPr>
        <p:blipFill rotWithShape="1">
          <a:blip r:embed="rId2"/>
          <a:srcRect l="28966" t="39489" r="23060" b="33785"/>
          <a:stretch/>
        </p:blipFill>
        <p:spPr>
          <a:xfrm>
            <a:off x="144517" y="1431489"/>
            <a:ext cx="4805855" cy="1505248"/>
          </a:xfrm>
          <a:prstGeom prst="rect">
            <a:avLst/>
          </a:prstGeom>
        </p:spPr>
      </p:pic>
      <p:sp>
        <p:nvSpPr>
          <p:cNvPr id="6" name="Rectangle 5">
            <a:extLst>
              <a:ext uri="{FF2B5EF4-FFF2-40B4-BE49-F238E27FC236}">
                <a16:creationId xmlns:a16="http://schemas.microsoft.com/office/drawing/2014/main" id="{FBD368AA-A16A-4173-4D0D-8F3DC307D975}"/>
              </a:ext>
            </a:extLst>
          </p:cNvPr>
          <p:cNvSpPr/>
          <p:nvPr/>
        </p:nvSpPr>
        <p:spPr>
          <a:xfrm>
            <a:off x="144517" y="2936737"/>
            <a:ext cx="4632435" cy="364065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D1C4E196-B27B-606E-E7F8-26E4F9A4E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63" y="115122"/>
            <a:ext cx="269975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2B624F8-0972-AF50-A0EF-F010BDEF42AE}"/>
              </a:ext>
            </a:extLst>
          </p:cNvPr>
          <p:cNvSpPr txBox="1"/>
          <p:nvPr/>
        </p:nvSpPr>
        <p:spPr>
          <a:xfrm>
            <a:off x="8182303" y="146755"/>
            <a:ext cx="3865180" cy="2079672"/>
          </a:xfrm>
          <a:prstGeom prst="rect">
            <a:avLst/>
          </a:prstGeom>
          <a:noFill/>
        </p:spPr>
        <p:txBody>
          <a:bodyPr wrap="square">
            <a:spAutoFit/>
          </a:bodyPr>
          <a:lstStyle/>
          <a:p>
            <a:pPr>
              <a:lnSpc>
                <a:spcPct val="115000"/>
              </a:lnSpc>
              <a:spcBef>
                <a:spcPts val="1200"/>
              </a:spcBef>
              <a:spcAft>
                <a:spcPts val="800"/>
              </a:spcAft>
            </a:pP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Feature </a:t>
            </a:r>
            <a:r>
              <a:rPr lang="en-GB" sz="1200" b="1" kern="0" dirty="0">
                <a:effectLst/>
                <a:latin typeface="Arial" panose="020B0604020202020204" pitchFamily="34" charset="0"/>
                <a:ea typeface="Times New Roman" panose="02020603050405020304" pitchFamily="18" charset="0"/>
                <a:cs typeface="Times New Roman" panose="02020603050405020304" pitchFamily="18" charset="0"/>
              </a:rPr>
              <a:t>Z</a:t>
            </a: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 labelled on the photograph above is a floodplain.</a:t>
            </a:r>
            <a:endParaRPr lang="en-GB"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800"/>
              </a:spcAft>
            </a:pP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Explain the formation of a floodplain.</a:t>
            </a:r>
            <a:endParaRPr lang="en-GB"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800"/>
              </a:spcAft>
            </a:pP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a:t>
            </a:r>
            <a:endParaRPr lang="en-GB" sz="1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915E0E-26BA-323B-F4AF-32E2EA649E77}"/>
              </a:ext>
            </a:extLst>
          </p:cNvPr>
          <p:cNvSpPr txBox="1"/>
          <p:nvPr/>
        </p:nvSpPr>
        <p:spPr>
          <a:xfrm>
            <a:off x="5309039" y="2226427"/>
            <a:ext cx="6738444" cy="1868973"/>
          </a:xfrm>
          <a:prstGeom prst="rect">
            <a:avLst/>
          </a:prstGeom>
          <a:noFill/>
        </p:spPr>
        <p:txBody>
          <a:bodyPr wrap="square">
            <a:spAutoFit/>
          </a:bodyPr>
          <a:lstStyle/>
          <a:p>
            <a:pPr>
              <a:lnSpc>
                <a:spcPct val="115000"/>
              </a:lnSpc>
              <a:spcBef>
                <a:spcPts val="1200"/>
              </a:spcBef>
              <a:spcAft>
                <a:spcPts val="800"/>
              </a:spcAft>
            </a:pP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(4 marks)</a:t>
            </a:r>
          </a:p>
          <a:p>
            <a:pPr>
              <a:lnSpc>
                <a:spcPct val="115000"/>
              </a:lnSpc>
              <a:spcBef>
                <a:spcPts val="1200"/>
              </a:spcBef>
              <a:spcAft>
                <a:spcPts val="800"/>
              </a:spcAft>
            </a:pP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Study the photograph showing urban flooding.</a:t>
            </a:r>
            <a:endParaRPr lang="en-GB"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800"/>
              </a:spcAft>
            </a:pPr>
            <a:endParaRPr lang="en-GB" sz="1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2051" name="Picture 3">
            <a:extLst>
              <a:ext uri="{FF2B5EF4-FFF2-40B4-BE49-F238E27FC236}">
                <a16:creationId xmlns:a16="http://schemas.microsoft.com/office/drawing/2014/main" id="{70C54BB5-5344-BBCA-0757-A89598669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49" y="3236349"/>
            <a:ext cx="2488981" cy="171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EBB9DA1-FD91-47F6-A0EE-9A537DEEB116}"/>
              </a:ext>
            </a:extLst>
          </p:cNvPr>
          <p:cNvSpPr txBox="1"/>
          <p:nvPr/>
        </p:nvSpPr>
        <p:spPr>
          <a:xfrm>
            <a:off x="5309039" y="3659255"/>
            <a:ext cx="3991957" cy="1577483"/>
          </a:xfrm>
          <a:prstGeom prst="rect">
            <a:avLst/>
          </a:prstGeom>
          <a:noFill/>
        </p:spPr>
        <p:txBody>
          <a:bodyPr wrap="square">
            <a:spAutoFit/>
          </a:bodyPr>
          <a:lstStyle/>
          <a:p>
            <a:pPr>
              <a:lnSpc>
                <a:spcPct val="115000"/>
              </a:lnSpc>
              <a:spcBef>
                <a:spcPts val="1200"/>
              </a:spcBef>
              <a:spcAft>
                <a:spcPts val="800"/>
              </a:spcAft>
            </a:pPr>
            <a:r>
              <a:rPr lang="en-GB" sz="1000" kern="0" dirty="0">
                <a:effectLst/>
                <a:latin typeface="Arial" panose="020B0604020202020204" pitchFamily="34" charset="0"/>
                <a:ea typeface="Times New Roman" panose="02020603050405020304" pitchFamily="18" charset="0"/>
                <a:cs typeface="Times New Roman" panose="02020603050405020304" pitchFamily="18" charset="0"/>
              </a:rPr>
              <a:t>With the help of the photograph, explain how physical and human factors can increase the risk of river flooding.</a:t>
            </a:r>
          </a:p>
          <a:p>
            <a:pPr>
              <a:lnSpc>
                <a:spcPct val="115000"/>
              </a:lnSpc>
              <a:spcBef>
                <a:spcPts val="1200"/>
              </a:spcBef>
              <a:spcAft>
                <a:spcPts val="800"/>
              </a:spcAft>
            </a:pPr>
            <a:r>
              <a:rPr lang="en-GB" sz="1000" kern="0" dirty="0">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0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D2E13BE-14BD-09E5-7B40-1DB9850C4EE3}"/>
              </a:ext>
            </a:extLst>
          </p:cNvPr>
          <p:cNvSpPr txBox="1"/>
          <p:nvPr/>
        </p:nvSpPr>
        <p:spPr>
          <a:xfrm>
            <a:off x="5333509" y="5189440"/>
            <a:ext cx="6609691" cy="1144031"/>
          </a:xfrm>
          <a:prstGeom prst="rect">
            <a:avLst/>
          </a:prstGeom>
          <a:noFill/>
        </p:spPr>
        <p:txBody>
          <a:bodyPr wrap="square">
            <a:spAutoFit/>
          </a:bodyPr>
          <a:lstStyle/>
          <a:p>
            <a:pPr>
              <a:lnSpc>
                <a:spcPct val="115000"/>
              </a:lnSpc>
              <a:spcBef>
                <a:spcPts val="1200"/>
              </a:spcBef>
              <a:spcAft>
                <a:spcPts val="800"/>
              </a:spcAft>
            </a:pPr>
            <a:r>
              <a:rPr lang="en-GB" sz="1000" kern="0" dirty="0">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(6 marks)</a:t>
            </a:r>
            <a:endParaRPr lang="en-GB" sz="10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19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D655082-AE3A-2FDC-D9BD-49AC75CCC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828" y="178184"/>
            <a:ext cx="3463673" cy="199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63AE86F-9355-573F-0982-06DE7A83231A}"/>
              </a:ext>
            </a:extLst>
          </p:cNvPr>
          <p:cNvSpPr txBox="1"/>
          <p:nvPr/>
        </p:nvSpPr>
        <p:spPr>
          <a:xfrm>
            <a:off x="142875" y="178184"/>
            <a:ext cx="5359291" cy="6635343"/>
          </a:xfrm>
          <a:prstGeom prst="rect">
            <a:avLst/>
          </a:prstGeom>
          <a:noFill/>
        </p:spPr>
        <p:txBody>
          <a:bodyPr wrap="square">
            <a:spAutoFit/>
          </a:bodyPr>
          <a:lstStyle/>
          <a:p>
            <a:pPr marL="0" indent="0">
              <a:buNone/>
            </a:pP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Study the flood hydrographs below for two different streams after the same storm.</a:t>
            </a:r>
          </a:p>
          <a:p>
            <a:pPr>
              <a:lnSpc>
                <a:spcPct val="115000"/>
              </a:lnSpc>
              <a:spcBef>
                <a:spcPts val="1200"/>
              </a:spcBef>
              <a:spcAft>
                <a:spcPts val="800"/>
              </a:spcAft>
            </a:pP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‘Differences in the shape of flood hydrographs are caused by </a:t>
            </a:r>
            <a:r>
              <a:rPr lang="en-GB" sz="1400" b="1" kern="0" dirty="0">
                <a:effectLst/>
                <a:latin typeface="Arial" panose="020B0604020202020204" pitchFamily="34" charset="0"/>
                <a:ea typeface="Times New Roman" panose="02020603050405020304" pitchFamily="18" charset="0"/>
                <a:cs typeface="Times New Roman" panose="02020603050405020304" pitchFamily="18" charset="0"/>
              </a:rPr>
              <a:t>both</a:t>
            </a: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 human </a:t>
            </a:r>
            <a:r>
              <a:rPr lang="en-GB" sz="1400" b="1" kern="0" dirty="0">
                <a:effectLst/>
                <a:latin typeface="Arial" panose="020B0604020202020204" pitchFamily="34" charset="0"/>
                <a:ea typeface="Times New Roman" panose="02020603050405020304" pitchFamily="18" charset="0"/>
                <a:cs typeface="Times New Roman" panose="02020603050405020304" pitchFamily="18" charset="0"/>
              </a:rPr>
              <a:t>and</a:t>
            </a: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 physical factors.’</a:t>
            </a:r>
            <a:endParaRPr lang="en-GB" sz="1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800"/>
              </a:spcAft>
            </a:pP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Do you agree?</a:t>
            </a:r>
            <a:endParaRPr lang="en-GB" sz="1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800"/>
              </a:spcAft>
            </a:pP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Use the flood hydrographs and your own understanding to explain your answer.</a:t>
            </a:r>
            <a:endParaRPr lang="en-GB" sz="1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800"/>
              </a:spcAft>
            </a:pP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GB" sz="1400" b="1" kern="0" dirty="0">
                <a:effectLst/>
                <a:latin typeface="Arial" panose="020B0604020202020204" pitchFamily="34" charset="0"/>
                <a:ea typeface="Times New Roman" panose="02020603050405020304" pitchFamily="18" charset="0"/>
                <a:cs typeface="Times New Roman" panose="02020603050405020304" pitchFamily="18" charset="0"/>
              </a:rPr>
              <a:t>(6 marks)</a:t>
            </a:r>
            <a:endParaRPr lang="en-GB" sz="14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8222822-D6AF-D98E-7093-82AF1D6D339E}"/>
              </a:ext>
            </a:extLst>
          </p:cNvPr>
          <p:cNvPicPr>
            <a:picLocks noChangeAspect="1"/>
          </p:cNvPicPr>
          <p:nvPr/>
        </p:nvPicPr>
        <p:blipFill rotWithShape="1">
          <a:blip r:embed="rId3"/>
          <a:srcRect l="29613" t="36775" r="34309" b="36085"/>
          <a:stretch/>
        </p:blipFill>
        <p:spPr>
          <a:xfrm>
            <a:off x="9178867" y="878717"/>
            <a:ext cx="2870258" cy="1213944"/>
          </a:xfrm>
          <a:prstGeom prst="rect">
            <a:avLst/>
          </a:prstGeom>
        </p:spPr>
      </p:pic>
      <p:sp>
        <p:nvSpPr>
          <p:cNvPr id="9" name="TextBox 8">
            <a:extLst>
              <a:ext uri="{FF2B5EF4-FFF2-40B4-BE49-F238E27FC236}">
                <a16:creationId xmlns:a16="http://schemas.microsoft.com/office/drawing/2014/main" id="{AFEA6A7E-1B79-1027-638B-0063D7A004E3}"/>
              </a:ext>
            </a:extLst>
          </p:cNvPr>
          <p:cNvSpPr txBox="1"/>
          <p:nvPr/>
        </p:nvSpPr>
        <p:spPr>
          <a:xfrm>
            <a:off x="5805491" y="2637918"/>
            <a:ext cx="6243634" cy="4059766"/>
          </a:xfrm>
          <a:prstGeom prst="rect">
            <a:avLst/>
          </a:prstGeom>
          <a:noFill/>
        </p:spPr>
        <p:txBody>
          <a:bodyPr wrap="square">
            <a:spAutoFit/>
          </a:bodyPr>
          <a:lstStyle/>
          <a:p>
            <a:pPr>
              <a:lnSpc>
                <a:spcPct val="115000"/>
              </a:lnSpc>
              <a:spcBef>
                <a:spcPts val="1200"/>
              </a:spcBef>
              <a:spcAft>
                <a:spcPts val="800"/>
              </a:spcAft>
            </a:pP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Assess the benefits of using hard engineering and soft engineering to reduce the risk of river flooding.</a:t>
            </a:r>
            <a:endParaRPr lang="en-GB" sz="1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800"/>
              </a:spcAft>
            </a:pP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Use the figure above and your own understanding.</a:t>
            </a:r>
          </a:p>
          <a:p>
            <a:pPr>
              <a:lnSpc>
                <a:spcPct val="115000"/>
              </a:lnSpc>
              <a:spcBef>
                <a:spcPts val="1200"/>
              </a:spcBef>
              <a:spcAft>
                <a:spcPts val="800"/>
              </a:spcAft>
            </a:pPr>
            <a:r>
              <a:rPr lang="en-GB" sz="1400" kern="0" dirty="0">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(6 marks)</a:t>
            </a:r>
            <a:endParaRPr lang="en-GB" sz="14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12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2BEA-F6E6-4C8E-4B3F-33F832722505}"/>
              </a:ext>
            </a:extLst>
          </p:cNvPr>
          <p:cNvSpPr>
            <a:spLocks noGrp="1"/>
          </p:cNvSpPr>
          <p:nvPr>
            <p:ph type="ctrTitle"/>
          </p:nvPr>
        </p:nvSpPr>
        <p:spPr>
          <a:xfrm>
            <a:off x="0" y="1"/>
            <a:ext cx="5962650" cy="361949"/>
          </a:xfrm>
        </p:spPr>
        <p:txBody>
          <a:bodyPr>
            <a:normAutofit/>
          </a:bodyPr>
          <a:lstStyle/>
          <a:p>
            <a:pPr algn="l"/>
            <a:r>
              <a:rPr lang="en-GB" sz="1800" u="sng" dirty="0">
                <a:latin typeface="Modern Love Caps" panose="04070805081001020A01" pitchFamily="82" charset="0"/>
              </a:rPr>
              <a:t>Paper 2 Section b – Changing economic world </a:t>
            </a:r>
          </a:p>
        </p:txBody>
      </p:sp>
      <p:graphicFrame>
        <p:nvGraphicFramePr>
          <p:cNvPr id="4" name="Table 3">
            <a:extLst>
              <a:ext uri="{FF2B5EF4-FFF2-40B4-BE49-F238E27FC236}">
                <a16:creationId xmlns:a16="http://schemas.microsoft.com/office/drawing/2014/main" id="{CCB414B6-4207-9335-5157-7DC521E50D53}"/>
              </a:ext>
            </a:extLst>
          </p:cNvPr>
          <p:cNvGraphicFramePr>
            <a:graphicFrameLocks noGrp="1"/>
          </p:cNvGraphicFramePr>
          <p:nvPr>
            <p:extLst>
              <p:ext uri="{D42A27DB-BD31-4B8C-83A1-F6EECF244321}">
                <p14:modId xmlns:p14="http://schemas.microsoft.com/office/powerpoint/2010/main" val="1143056325"/>
              </p:ext>
            </p:extLst>
          </p:nvPr>
        </p:nvGraphicFramePr>
        <p:xfrm>
          <a:off x="107195" y="361951"/>
          <a:ext cx="11983205" cy="5806620"/>
        </p:xfrm>
        <a:graphic>
          <a:graphicData uri="http://schemas.openxmlformats.org/drawingml/2006/table">
            <a:tbl>
              <a:tblPr firstRow="1" bandRow="1">
                <a:tableStyleId>{5C22544A-7EE6-4342-B048-85BDC9FD1C3A}</a:tableStyleId>
              </a:tblPr>
              <a:tblGrid>
                <a:gridCol w="2516460">
                  <a:extLst>
                    <a:ext uri="{9D8B030D-6E8A-4147-A177-3AD203B41FA5}">
                      <a16:colId xmlns:a16="http://schemas.microsoft.com/office/drawing/2014/main" val="3186575034"/>
                    </a:ext>
                  </a:extLst>
                </a:gridCol>
                <a:gridCol w="9466745">
                  <a:extLst>
                    <a:ext uri="{9D8B030D-6E8A-4147-A177-3AD203B41FA5}">
                      <a16:colId xmlns:a16="http://schemas.microsoft.com/office/drawing/2014/main" val="3003455542"/>
                    </a:ext>
                  </a:extLst>
                </a:gridCol>
              </a:tblGrid>
              <a:tr h="273253">
                <a:tc>
                  <a:txBody>
                    <a:bodyPr/>
                    <a:lstStyle/>
                    <a:p>
                      <a:pPr algn="l" fontAlgn="t"/>
                      <a:r>
                        <a:rPr lang="en-GB" sz="1000" b="1" u="sng" dirty="0">
                          <a:solidFill>
                            <a:schemeClr val="tx1"/>
                          </a:solidFill>
                          <a:effectLst/>
                        </a:rPr>
                        <a:t>Key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000" b="1" u="sng" dirty="0">
                          <a:solidFill>
                            <a:schemeClr val="tx1"/>
                          </a:solidFill>
                          <a:effectLst/>
                        </a:rPr>
                        <a:t>Specification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81520"/>
                  </a:ext>
                </a:extLst>
              </a:tr>
              <a:tr h="1297950">
                <a:tc>
                  <a:txBody>
                    <a:bodyPr/>
                    <a:lstStyle/>
                    <a:p>
                      <a:pPr algn="l" fontAlgn="t"/>
                      <a:r>
                        <a:rPr lang="en-US" sz="1050" dirty="0">
                          <a:solidFill>
                            <a:srgbClr val="333333"/>
                          </a:solidFill>
                          <a:effectLst/>
                          <a:latin typeface="Century Gothic" panose="020B0502020202020204" pitchFamily="34" charset="0"/>
                        </a:rPr>
                        <a:t>There are global variations in economic development and quality of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50">
                          <a:solidFill>
                            <a:srgbClr val="333333"/>
                          </a:solidFill>
                          <a:effectLst/>
                          <a:latin typeface="Century Gothic" panose="020B0502020202020204" pitchFamily="34" charset="0"/>
                        </a:rPr>
                        <a:t>Different ways of classifying parts of the world according to their level of economic development and quality of life.</a:t>
                      </a:r>
                    </a:p>
                    <a:p>
                      <a:pPr algn="l" fontAlgn="t"/>
                      <a:r>
                        <a:rPr lang="en-US" sz="1050">
                          <a:solidFill>
                            <a:srgbClr val="333333"/>
                          </a:solidFill>
                          <a:effectLst/>
                          <a:latin typeface="Century Gothic" panose="020B0502020202020204" pitchFamily="34" charset="0"/>
                        </a:rPr>
                        <a:t>Different economic and social measures of development: gross national income (GNI) per head, birth and death rates, infant mortality, life expectancy, people per doctor, literacy rates, access to safe water, Human Development Index (HDI).</a:t>
                      </a:r>
                    </a:p>
                    <a:p>
                      <a:pPr algn="l" fontAlgn="t"/>
                      <a:r>
                        <a:rPr lang="en-US" sz="1050">
                          <a:solidFill>
                            <a:srgbClr val="333333"/>
                          </a:solidFill>
                          <a:effectLst/>
                          <a:latin typeface="Century Gothic" panose="020B0502020202020204" pitchFamily="34" charset="0"/>
                        </a:rPr>
                        <a:t>Limitations of economic and social measures.</a:t>
                      </a:r>
                    </a:p>
                    <a:p>
                      <a:pPr algn="l" fontAlgn="t"/>
                      <a:r>
                        <a:rPr lang="en-US" sz="1050">
                          <a:solidFill>
                            <a:srgbClr val="333333"/>
                          </a:solidFill>
                          <a:effectLst/>
                          <a:latin typeface="Century Gothic" panose="020B0502020202020204" pitchFamily="34" charset="0"/>
                        </a:rPr>
                        <a:t>Link between stages of the Demographic Transition Model and the level of development.</a:t>
                      </a:r>
                    </a:p>
                    <a:p>
                      <a:pPr algn="l" fontAlgn="t"/>
                      <a:r>
                        <a:rPr lang="en-US" sz="1050">
                          <a:solidFill>
                            <a:srgbClr val="333333"/>
                          </a:solidFill>
                          <a:effectLst/>
                          <a:latin typeface="Century Gothic" panose="020B0502020202020204" pitchFamily="34" charset="0"/>
                        </a:rPr>
                        <a:t>Causes of uneven development: physical, economic and historical.</a:t>
                      </a:r>
                    </a:p>
                    <a:p>
                      <a:pPr algn="l" fontAlgn="t"/>
                      <a:r>
                        <a:rPr lang="en-US" sz="1050">
                          <a:solidFill>
                            <a:srgbClr val="333333"/>
                          </a:solidFill>
                          <a:effectLst/>
                          <a:latin typeface="Century Gothic" panose="020B0502020202020204" pitchFamily="34" charset="0"/>
                        </a:rPr>
                        <a:t>Consequences of uneven development: disparities in wealth and health, international migration.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2943174"/>
                  </a:ext>
                </a:extLst>
              </a:tr>
              <a:tr h="614819">
                <a:tc>
                  <a:txBody>
                    <a:bodyPr/>
                    <a:lstStyle/>
                    <a:p>
                      <a:pPr algn="l" fontAlgn="t"/>
                      <a:r>
                        <a:rPr lang="en-US" sz="1050">
                          <a:solidFill>
                            <a:srgbClr val="333333"/>
                          </a:solidFill>
                          <a:effectLst/>
                          <a:latin typeface="Century Gothic" panose="020B0502020202020204" pitchFamily="34" charset="0"/>
                        </a:rPr>
                        <a:t>Various strategies exist for reducing the global development gap.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50" dirty="0">
                          <a:solidFill>
                            <a:srgbClr val="333333"/>
                          </a:solidFill>
                          <a:effectLst/>
                          <a:latin typeface="Century Gothic" panose="020B0502020202020204" pitchFamily="34" charset="0"/>
                        </a:rPr>
                        <a:t>An overview of the strategies used to reduce the development gap: investment, industrial development and tourism, aid, using intermediate technology, fairtrade, debt relief, microfinance loans.</a:t>
                      </a:r>
                    </a:p>
                    <a:p>
                      <a:pPr algn="l" fontAlgn="t"/>
                      <a:r>
                        <a:rPr lang="en-US" sz="1050" dirty="0">
                          <a:solidFill>
                            <a:srgbClr val="333333"/>
                          </a:solidFill>
                          <a:effectLst/>
                          <a:latin typeface="Century Gothic" panose="020B0502020202020204" pitchFamily="34" charset="0"/>
                        </a:rPr>
                        <a:t>An </a:t>
                      </a:r>
                      <a:r>
                        <a:rPr lang="en-US" sz="1050" b="1" dirty="0">
                          <a:solidFill>
                            <a:srgbClr val="333333"/>
                          </a:solidFill>
                          <a:effectLst/>
                          <a:latin typeface="Century Gothic" panose="020B0502020202020204" pitchFamily="34" charset="0"/>
                        </a:rPr>
                        <a:t>example</a:t>
                      </a:r>
                      <a:r>
                        <a:rPr lang="en-US" sz="1050" dirty="0">
                          <a:solidFill>
                            <a:srgbClr val="333333"/>
                          </a:solidFill>
                          <a:effectLst/>
                          <a:latin typeface="Century Gothic" panose="020B0502020202020204" pitchFamily="34" charset="0"/>
                        </a:rPr>
                        <a:t> of how the growth of tourism in an LIC or NEE helps to reduce the development gap. (Jamaica)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221481"/>
                  </a:ext>
                </a:extLst>
              </a:tr>
              <a:tr h="1810299">
                <a:tc>
                  <a:txBody>
                    <a:bodyPr/>
                    <a:lstStyle/>
                    <a:p>
                      <a:pPr algn="l" fontAlgn="t"/>
                      <a:r>
                        <a:rPr lang="en-US" sz="1050">
                          <a:solidFill>
                            <a:srgbClr val="333333"/>
                          </a:solidFill>
                          <a:effectLst/>
                          <a:latin typeface="Century Gothic" panose="020B0502020202020204" pitchFamily="34" charset="0"/>
                        </a:rPr>
                        <a:t>Some LICs and NEEs are experiencing rapid economic development which leads to significant social, environmental and cultural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50" dirty="0">
                          <a:solidFill>
                            <a:srgbClr val="333333"/>
                          </a:solidFill>
                          <a:effectLst/>
                          <a:latin typeface="Century Gothic" panose="020B0502020202020204" pitchFamily="34" charset="0"/>
                        </a:rPr>
                        <a:t>A </a:t>
                      </a:r>
                      <a:r>
                        <a:rPr lang="en-US" sz="1050" b="1" dirty="0">
                          <a:solidFill>
                            <a:srgbClr val="333333"/>
                          </a:solidFill>
                          <a:effectLst/>
                          <a:latin typeface="Century Gothic" panose="020B0502020202020204" pitchFamily="34" charset="0"/>
                        </a:rPr>
                        <a:t>case study</a:t>
                      </a:r>
                      <a:r>
                        <a:rPr lang="en-US" sz="1050" dirty="0">
                          <a:solidFill>
                            <a:srgbClr val="333333"/>
                          </a:solidFill>
                          <a:effectLst/>
                          <a:latin typeface="Century Gothic" panose="020B0502020202020204" pitchFamily="34" charset="0"/>
                        </a:rPr>
                        <a:t> of one LIC or NEE to illustrate: (Nigeria)</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location and importance of the country, regionally and globally</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wider political, social, cultural and environmental context within which the country is placed</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changing industrial structure. The balance between different sectors of the economy. How manufacturing industry can stimulate economic development</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role of transnational corporations (TNCs) in relation to industrial development. Advantages and disadvantages of TNC(s) to the host country</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changing political and trading relationships with the wider world</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international aid: types of aid, impacts of aid on the receiving country</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environmental impacts of economic development</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effects of economic development on quality of life for the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058545"/>
                  </a:ext>
                </a:extLst>
              </a:tr>
              <a:tr h="1810299">
                <a:tc>
                  <a:txBody>
                    <a:bodyPr/>
                    <a:lstStyle/>
                    <a:p>
                      <a:pPr algn="l" fontAlgn="t"/>
                      <a:r>
                        <a:rPr lang="en-US" sz="1050">
                          <a:solidFill>
                            <a:srgbClr val="333333"/>
                          </a:solidFill>
                          <a:effectLst/>
                          <a:latin typeface="Century Gothic" panose="020B0502020202020204" pitchFamily="34" charset="0"/>
                        </a:rPr>
                        <a:t>Major changes in the economy of the UK have affected, and will continue to affect, employment patterns and regional growth.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50" dirty="0">
                          <a:solidFill>
                            <a:srgbClr val="333333"/>
                          </a:solidFill>
                          <a:effectLst/>
                          <a:latin typeface="Century Gothic" panose="020B0502020202020204" pitchFamily="34" charset="0"/>
                        </a:rPr>
                        <a:t>Economic futures in the UK:</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causes of economic change: de-</a:t>
                      </a:r>
                      <a:r>
                        <a:rPr lang="en-US" sz="1050" dirty="0" err="1">
                          <a:solidFill>
                            <a:srgbClr val="333333"/>
                          </a:solidFill>
                          <a:effectLst/>
                          <a:latin typeface="Century Gothic" panose="020B0502020202020204" pitchFamily="34" charset="0"/>
                        </a:rPr>
                        <a:t>industrialisation</a:t>
                      </a:r>
                      <a:r>
                        <a:rPr lang="en-US" sz="1050" dirty="0">
                          <a:solidFill>
                            <a:srgbClr val="333333"/>
                          </a:solidFill>
                          <a:effectLst/>
                          <a:latin typeface="Century Gothic" panose="020B0502020202020204" pitchFamily="34" charset="0"/>
                        </a:rPr>
                        <a:t> and decline of traditional industrial base, </a:t>
                      </a:r>
                      <a:r>
                        <a:rPr lang="en-US" sz="1050" dirty="0" err="1">
                          <a:solidFill>
                            <a:srgbClr val="333333"/>
                          </a:solidFill>
                          <a:effectLst/>
                          <a:latin typeface="Century Gothic" panose="020B0502020202020204" pitchFamily="34" charset="0"/>
                        </a:rPr>
                        <a:t>globalisation</a:t>
                      </a:r>
                      <a:r>
                        <a:rPr lang="en-US" sz="1050" dirty="0">
                          <a:solidFill>
                            <a:srgbClr val="333333"/>
                          </a:solidFill>
                          <a:effectLst/>
                          <a:latin typeface="Century Gothic" panose="020B0502020202020204" pitchFamily="34" charset="0"/>
                        </a:rPr>
                        <a:t> and government policies</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moving towards a post-industrial economy: development of information technology, service industries, finance, research, science and business parks</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impacts of industry on the physical environment. An </a:t>
                      </a:r>
                      <a:r>
                        <a:rPr lang="en-US" sz="1050" b="1" dirty="0">
                          <a:solidFill>
                            <a:srgbClr val="333333"/>
                          </a:solidFill>
                          <a:effectLst/>
                          <a:latin typeface="Century Gothic" panose="020B0502020202020204" pitchFamily="34" charset="0"/>
                        </a:rPr>
                        <a:t>example</a:t>
                      </a:r>
                      <a:r>
                        <a:rPr lang="en-US" sz="1050" dirty="0">
                          <a:solidFill>
                            <a:srgbClr val="333333"/>
                          </a:solidFill>
                          <a:effectLst/>
                          <a:latin typeface="Century Gothic" panose="020B0502020202020204" pitchFamily="34" charset="0"/>
                        </a:rPr>
                        <a:t> of how modern industrial development can be more environmentally sustainable</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social and economic changes in the rural landscape in one area of population growth and one area of population decline</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improvements and new developments in road and rail infrastructure, port and airport capacity</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north–south divide. Strategies used in an attempt to resolve regional differences</a:t>
                      </a:r>
                    </a:p>
                    <a:p>
                      <a:pPr algn="l" fontAlgn="t">
                        <a:buFont typeface="Arial" panose="020B0604020202020204" pitchFamily="34" charset="0"/>
                        <a:buChar char="•"/>
                      </a:pPr>
                      <a:r>
                        <a:rPr lang="en-US" sz="1050" dirty="0">
                          <a:solidFill>
                            <a:srgbClr val="333333"/>
                          </a:solidFill>
                          <a:effectLst/>
                          <a:latin typeface="Century Gothic" panose="020B0502020202020204" pitchFamily="34" charset="0"/>
                        </a:rPr>
                        <a:t>the place of the UK in the wider world. Links through trade, culture, transport, and electronic communication. Economic and political links: the European Union (EU) and Commonwealth.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9763616"/>
                  </a:ext>
                </a:extLst>
              </a:tr>
            </a:tbl>
          </a:graphicData>
        </a:graphic>
      </p:graphicFrame>
    </p:spTree>
    <p:extLst>
      <p:ext uri="{BB962C8B-B14F-4D97-AF65-F5344CB8AC3E}">
        <p14:creationId xmlns:p14="http://schemas.microsoft.com/office/powerpoint/2010/main" val="211473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0676EDA-812E-1A28-DD4F-6DE0C897DDC3}"/>
              </a:ext>
            </a:extLst>
          </p:cNvPr>
          <p:cNvGraphicFramePr>
            <a:graphicFrameLocks noGrp="1"/>
          </p:cNvGraphicFramePr>
          <p:nvPr/>
        </p:nvGraphicFramePr>
        <p:xfrm>
          <a:off x="181109" y="2064137"/>
          <a:ext cx="11865120" cy="4676710"/>
        </p:xfrm>
        <a:graphic>
          <a:graphicData uri="http://schemas.openxmlformats.org/drawingml/2006/table">
            <a:tbl>
              <a:tblPr firstRow="1" bandRow="1">
                <a:tableStyleId>{5C22544A-7EE6-4342-B048-85BDC9FD1C3A}</a:tableStyleId>
              </a:tblPr>
              <a:tblGrid>
                <a:gridCol w="2966280">
                  <a:extLst>
                    <a:ext uri="{9D8B030D-6E8A-4147-A177-3AD203B41FA5}">
                      <a16:colId xmlns:a16="http://schemas.microsoft.com/office/drawing/2014/main" val="1209322767"/>
                    </a:ext>
                  </a:extLst>
                </a:gridCol>
                <a:gridCol w="2966280">
                  <a:extLst>
                    <a:ext uri="{9D8B030D-6E8A-4147-A177-3AD203B41FA5}">
                      <a16:colId xmlns:a16="http://schemas.microsoft.com/office/drawing/2014/main" val="395319622"/>
                    </a:ext>
                  </a:extLst>
                </a:gridCol>
                <a:gridCol w="2966280">
                  <a:extLst>
                    <a:ext uri="{9D8B030D-6E8A-4147-A177-3AD203B41FA5}">
                      <a16:colId xmlns:a16="http://schemas.microsoft.com/office/drawing/2014/main" val="627058928"/>
                    </a:ext>
                  </a:extLst>
                </a:gridCol>
                <a:gridCol w="2966280">
                  <a:extLst>
                    <a:ext uri="{9D8B030D-6E8A-4147-A177-3AD203B41FA5}">
                      <a16:colId xmlns:a16="http://schemas.microsoft.com/office/drawing/2014/main" val="823173696"/>
                    </a:ext>
                  </a:extLst>
                </a:gridCol>
              </a:tblGrid>
              <a:tr h="479140">
                <a:tc>
                  <a:txBody>
                    <a:bodyPr/>
                    <a:lstStyle/>
                    <a:p>
                      <a:r>
                        <a:rPr lang="en-US" sz="1100" dirty="0">
                          <a:solidFill>
                            <a:schemeClr val="tx1"/>
                          </a:solidFill>
                          <a:latin typeface="Century Gothic" panose="020B0502020202020204" pitchFamily="34" charset="0"/>
                        </a:rPr>
                        <a:t>Point (introduce the paragraph and link to question)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Evidence (be specific)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Explanation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Link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26097"/>
                  </a:ext>
                </a:extLst>
              </a:tr>
              <a:tr h="1154743">
                <a:tc>
                  <a:txBody>
                    <a:bodyPr/>
                    <a:lstStyle/>
                    <a:p>
                      <a:r>
                        <a:rPr lang="en-US" sz="1100" dirty="0">
                          <a:latin typeface="Century Gothic" panose="020B0502020202020204" pitchFamily="34" charset="0"/>
                        </a:rPr>
                        <a:t>Jamaica has suffered with debt and unemployment, tourism is one method which has helped to close the development gap by providing employment to locals.</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In 2018, 1 in 4 jobs were in the tourist sector, particularly in the capital city Kingston and Montego Bay.</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265650"/>
                  </a:ext>
                </a:extLst>
              </a:tr>
              <a:tr h="1220711">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Local farmers are employed by large resorts to grow produce for hotels. For example, Sandals resort has provided more than $25million in assistance to local farmers.</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2230758"/>
                  </a:ext>
                </a:extLst>
              </a:tr>
              <a:tr h="1154743">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entury Gothic" panose="020B0502020202020204" pitchFamily="34" charset="0"/>
                        </a:rPr>
                        <a:t>Even with over 4.3 million tourists in Jamaica, a high portion of the profits go overseas to foreign businesses. </a:t>
                      </a: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338939"/>
                  </a:ext>
                </a:extLst>
              </a:tr>
              <a:tr h="667373">
                <a:tc>
                  <a:txBody>
                    <a:bodyPr/>
                    <a:lstStyle/>
                    <a:p>
                      <a:r>
                        <a:rPr lang="en-GB" sz="1100" dirty="0">
                          <a:solidFill>
                            <a:schemeClr val="tx1"/>
                          </a:solidFill>
                          <a:latin typeface="Century Gothic" panose="020B0502020202020204" pitchFamily="34" charset="0"/>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2759"/>
                  </a:ext>
                </a:extLst>
              </a:tr>
            </a:tbl>
          </a:graphicData>
        </a:graphic>
      </p:graphicFrame>
      <p:sp>
        <p:nvSpPr>
          <p:cNvPr id="10" name="TextBox 9">
            <a:extLst>
              <a:ext uri="{FF2B5EF4-FFF2-40B4-BE49-F238E27FC236}">
                <a16:creationId xmlns:a16="http://schemas.microsoft.com/office/drawing/2014/main" id="{3EC46D57-A0A3-6613-DEE4-D6F9B6C24BEE}"/>
              </a:ext>
            </a:extLst>
          </p:cNvPr>
          <p:cNvSpPr txBox="1"/>
          <p:nvPr/>
        </p:nvSpPr>
        <p:spPr>
          <a:xfrm>
            <a:off x="145773" y="117154"/>
            <a:ext cx="7606749" cy="830997"/>
          </a:xfrm>
          <a:prstGeom prst="rect">
            <a:avLst/>
          </a:prstGeom>
          <a:noFill/>
        </p:spPr>
        <p:txBody>
          <a:bodyPr wrap="square">
            <a:spAutoFit/>
          </a:bodyPr>
          <a:lstStyle/>
          <a:p>
            <a:r>
              <a:rPr lang="en-US" sz="2400" dirty="0"/>
              <a:t>Evaluate the effectiveness of tourism in reducing the development gap (9 marks + 3 SPaG) </a:t>
            </a:r>
            <a:endParaRPr lang="en-GB" sz="2400" dirty="0"/>
          </a:p>
        </p:txBody>
      </p:sp>
      <p:sp>
        <p:nvSpPr>
          <p:cNvPr id="12" name="TextBox 11">
            <a:extLst>
              <a:ext uri="{FF2B5EF4-FFF2-40B4-BE49-F238E27FC236}">
                <a16:creationId xmlns:a16="http://schemas.microsoft.com/office/drawing/2014/main" id="{7D0BCC91-9DBA-D1D5-7316-48DA781272CD}"/>
              </a:ext>
            </a:extLst>
          </p:cNvPr>
          <p:cNvSpPr txBox="1"/>
          <p:nvPr/>
        </p:nvSpPr>
        <p:spPr>
          <a:xfrm>
            <a:off x="8521148" y="117154"/>
            <a:ext cx="3525079" cy="1754326"/>
          </a:xfrm>
          <a:prstGeom prst="rect">
            <a:avLst/>
          </a:prstGeom>
          <a:noFill/>
          <a:ln>
            <a:solidFill>
              <a:schemeClr val="tx1"/>
            </a:solidFill>
          </a:ln>
        </p:spPr>
        <p:txBody>
          <a:bodyPr wrap="square">
            <a:spAutoFit/>
          </a:bodyPr>
          <a:lstStyle/>
          <a:p>
            <a:r>
              <a:rPr lang="en-US" dirty="0"/>
              <a:t>Top Tip: Connectives are words that help you develop your answers. Try using CATTS to help you! Consequently… As a result… This means that… Therefore… So this means that</a:t>
            </a:r>
            <a:endParaRPr lang="en-GB" dirty="0"/>
          </a:p>
        </p:txBody>
      </p:sp>
    </p:spTree>
    <p:extLst>
      <p:ext uri="{BB962C8B-B14F-4D97-AF65-F5344CB8AC3E}">
        <p14:creationId xmlns:p14="http://schemas.microsoft.com/office/powerpoint/2010/main" val="427027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0676EDA-812E-1A28-DD4F-6DE0C897DDC3}"/>
              </a:ext>
            </a:extLst>
          </p:cNvPr>
          <p:cNvGraphicFramePr>
            <a:graphicFrameLocks noGrp="1"/>
          </p:cNvGraphicFramePr>
          <p:nvPr/>
        </p:nvGraphicFramePr>
        <p:xfrm>
          <a:off x="181109" y="1977053"/>
          <a:ext cx="11865120" cy="4786887"/>
        </p:xfrm>
        <a:graphic>
          <a:graphicData uri="http://schemas.openxmlformats.org/drawingml/2006/table">
            <a:tbl>
              <a:tblPr firstRow="1" bandRow="1">
                <a:tableStyleId>{5C22544A-7EE6-4342-B048-85BDC9FD1C3A}</a:tableStyleId>
              </a:tblPr>
              <a:tblGrid>
                <a:gridCol w="2966280">
                  <a:extLst>
                    <a:ext uri="{9D8B030D-6E8A-4147-A177-3AD203B41FA5}">
                      <a16:colId xmlns:a16="http://schemas.microsoft.com/office/drawing/2014/main" val="1209322767"/>
                    </a:ext>
                  </a:extLst>
                </a:gridCol>
                <a:gridCol w="2966280">
                  <a:extLst>
                    <a:ext uri="{9D8B030D-6E8A-4147-A177-3AD203B41FA5}">
                      <a16:colId xmlns:a16="http://schemas.microsoft.com/office/drawing/2014/main" val="395319622"/>
                    </a:ext>
                  </a:extLst>
                </a:gridCol>
                <a:gridCol w="2966280">
                  <a:extLst>
                    <a:ext uri="{9D8B030D-6E8A-4147-A177-3AD203B41FA5}">
                      <a16:colId xmlns:a16="http://schemas.microsoft.com/office/drawing/2014/main" val="627058928"/>
                    </a:ext>
                  </a:extLst>
                </a:gridCol>
                <a:gridCol w="2966280">
                  <a:extLst>
                    <a:ext uri="{9D8B030D-6E8A-4147-A177-3AD203B41FA5}">
                      <a16:colId xmlns:a16="http://schemas.microsoft.com/office/drawing/2014/main" val="823173696"/>
                    </a:ext>
                  </a:extLst>
                </a:gridCol>
              </a:tblGrid>
              <a:tr h="479140">
                <a:tc>
                  <a:txBody>
                    <a:bodyPr/>
                    <a:lstStyle/>
                    <a:p>
                      <a:r>
                        <a:rPr lang="en-US" sz="1100" dirty="0">
                          <a:solidFill>
                            <a:schemeClr val="tx1"/>
                          </a:solidFill>
                          <a:latin typeface="Century Gothic" panose="020B0502020202020204" pitchFamily="34" charset="0"/>
                        </a:rPr>
                        <a:t>Point (introduce the paragraph and link to question)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Evidence (be specific)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Explanation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Link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26097"/>
                  </a:ext>
                </a:extLst>
              </a:tr>
              <a:tr h="1154743">
                <a:tc>
                  <a:txBody>
                    <a:bodyPr/>
                    <a:lstStyle/>
                    <a:p>
                      <a:r>
                        <a:rPr lang="en-US" sz="1100" dirty="0">
                          <a:latin typeface="Century Gothic" panose="020B0502020202020204" pitchFamily="34" charset="0"/>
                        </a:rPr>
                        <a:t>Shell is a large TNC which operates in the country of Nigeria, it brings many advantages. One key advantage is that it provides a large amount of employment to a country previously dominated by agriculture.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Shell employs 65,000 Nigerian workers directly and 250,000 workers in related industries.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entury Gothic" panose="020B0502020202020204" pitchFamily="34" charset="0"/>
                        </a:rPr>
                        <a:t>T</a:t>
                      </a:r>
                      <a:r>
                        <a:rPr lang="en-US" sz="1100" dirty="0">
                          <a:latin typeface="Century Gothic" panose="020B0502020202020204" pitchFamily="34" charset="0"/>
                        </a:rPr>
                        <a:t>his means that local people are provided with jobs in the formal sector with a regular wage. This can then be spent in the local area generating a positive multiplier effect.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Therefore, this shows that Shell has positive impacts on the host country of Nigeria.</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265650"/>
                  </a:ext>
                </a:extLst>
              </a:tr>
              <a:tr h="1220711">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Shell contributes a huge amount in tax and export revenue in Nigeria, </a:t>
                      </a:r>
                      <a:r>
                        <a:rPr lang="en-US" sz="1100" dirty="0" err="1">
                          <a:latin typeface="Century Gothic" panose="020B0502020202020204" pitchFamily="34" charset="0"/>
                        </a:rPr>
                        <a:t>totalling</a:t>
                      </a:r>
                      <a:r>
                        <a:rPr lang="en-US" sz="1100" dirty="0">
                          <a:latin typeface="Century Gothic" panose="020B0502020202020204" pitchFamily="34" charset="0"/>
                        </a:rPr>
                        <a:t> over £20billion in 2013.</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2230758"/>
                  </a:ext>
                </a:extLst>
              </a:tr>
              <a:tr h="1154743">
                <a:tc>
                  <a:txBody>
                    <a:bodyPr/>
                    <a:lstStyle/>
                    <a:p>
                      <a:r>
                        <a:rPr lang="en-US" sz="1100" dirty="0">
                          <a:latin typeface="Century Gothic" panose="020B0502020202020204" pitchFamily="34" charset="0"/>
                        </a:rPr>
                        <a:t>However, it can be argued that TNCs bring disadvantages to their host country due to environmental damage.</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Century Gothic" panose="020B0502020202020204" pitchFamily="34" charset="0"/>
                          <a:ea typeface="+mn-ea"/>
                          <a:cs typeface="+mn-cs"/>
                        </a:rPr>
                        <a:t>S</a:t>
                      </a:r>
                      <a:r>
                        <a:rPr lang="en-US" sz="1100" dirty="0">
                          <a:latin typeface="Century Gothic" panose="020B0502020202020204" pitchFamily="34" charset="0"/>
                        </a:rPr>
                        <a:t>hell has extracted over $30billion worth of crude oil from the land of the Ogoni people since 1950. This has damaged the local area for the Ogoni people, where land has been poisoned, fish stocks have depleted and there have been oil spills and fires.</a:t>
                      </a: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338939"/>
                  </a:ext>
                </a:extLst>
              </a:tr>
              <a:tr h="667373">
                <a:tc>
                  <a:txBody>
                    <a:bodyPr/>
                    <a:lstStyle/>
                    <a:p>
                      <a:r>
                        <a:rPr lang="en-GB" sz="1100" dirty="0">
                          <a:solidFill>
                            <a:schemeClr val="tx1"/>
                          </a:solidFill>
                          <a:latin typeface="Century Gothic" panose="020B0502020202020204" pitchFamily="34" charset="0"/>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2759"/>
                  </a:ext>
                </a:extLst>
              </a:tr>
            </a:tbl>
          </a:graphicData>
        </a:graphic>
      </p:graphicFrame>
      <p:sp>
        <p:nvSpPr>
          <p:cNvPr id="10" name="TextBox 9">
            <a:extLst>
              <a:ext uri="{FF2B5EF4-FFF2-40B4-BE49-F238E27FC236}">
                <a16:creationId xmlns:a16="http://schemas.microsoft.com/office/drawing/2014/main" id="{3EC46D57-A0A3-6613-DEE4-D6F9B6C24BEE}"/>
              </a:ext>
            </a:extLst>
          </p:cNvPr>
          <p:cNvSpPr txBox="1"/>
          <p:nvPr/>
        </p:nvSpPr>
        <p:spPr>
          <a:xfrm>
            <a:off x="145773" y="117154"/>
            <a:ext cx="7606749" cy="1200329"/>
          </a:xfrm>
          <a:prstGeom prst="rect">
            <a:avLst/>
          </a:prstGeom>
          <a:noFill/>
        </p:spPr>
        <p:txBody>
          <a:bodyPr wrap="square">
            <a:spAutoFit/>
          </a:bodyPr>
          <a:lstStyle/>
          <a:p>
            <a:r>
              <a:rPr lang="en-US" sz="2400" dirty="0"/>
              <a:t>‘Transnational corporations (TNCs) only bring advantages to the host country.’ Do you agree with this statement? Justify your decision (9 marks + 3 SPaG) </a:t>
            </a:r>
            <a:endParaRPr lang="en-GB" sz="2400" dirty="0"/>
          </a:p>
        </p:txBody>
      </p:sp>
      <p:sp>
        <p:nvSpPr>
          <p:cNvPr id="12" name="TextBox 11">
            <a:extLst>
              <a:ext uri="{FF2B5EF4-FFF2-40B4-BE49-F238E27FC236}">
                <a16:creationId xmlns:a16="http://schemas.microsoft.com/office/drawing/2014/main" id="{7D0BCC91-9DBA-D1D5-7316-48DA781272CD}"/>
              </a:ext>
            </a:extLst>
          </p:cNvPr>
          <p:cNvSpPr txBox="1"/>
          <p:nvPr/>
        </p:nvSpPr>
        <p:spPr>
          <a:xfrm>
            <a:off x="8521148" y="117154"/>
            <a:ext cx="3525079" cy="1754326"/>
          </a:xfrm>
          <a:prstGeom prst="rect">
            <a:avLst/>
          </a:prstGeom>
          <a:noFill/>
          <a:ln>
            <a:solidFill>
              <a:schemeClr val="tx1"/>
            </a:solidFill>
          </a:ln>
        </p:spPr>
        <p:txBody>
          <a:bodyPr wrap="square">
            <a:spAutoFit/>
          </a:bodyPr>
          <a:lstStyle/>
          <a:p>
            <a:r>
              <a:rPr lang="en-US" dirty="0"/>
              <a:t>Top Tip: Connectives are words that help you develop your answers. Try using CATTS to help you! Consequently… As a result… This means that… Therefore… So this means that</a:t>
            </a:r>
            <a:endParaRPr lang="en-GB" dirty="0"/>
          </a:p>
        </p:txBody>
      </p:sp>
    </p:spTree>
    <p:extLst>
      <p:ext uri="{BB962C8B-B14F-4D97-AF65-F5344CB8AC3E}">
        <p14:creationId xmlns:p14="http://schemas.microsoft.com/office/powerpoint/2010/main" val="377986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0676EDA-812E-1A28-DD4F-6DE0C897DDC3}"/>
              </a:ext>
            </a:extLst>
          </p:cNvPr>
          <p:cNvGraphicFramePr>
            <a:graphicFrameLocks noGrp="1"/>
          </p:cNvGraphicFramePr>
          <p:nvPr/>
        </p:nvGraphicFramePr>
        <p:xfrm>
          <a:off x="181109" y="1977053"/>
          <a:ext cx="11865120" cy="4676710"/>
        </p:xfrm>
        <a:graphic>
          <a:graphicData uri="http://schemas.openxmlformats.org/drawingml/2006/table">
            <a:tbl>
              <a:tblPr firstRow="1" bandRow="1">
                <a:tableStyleId>{5C22544A-7EE6-4342-B048-85BDC9FD1C3A}</a:tableStyleId>
              </a:tblPr>
              <a:tblGrid>
                <a:gridCol w="2966280">
                  <a:extLst>
                    <a:ext uri="{9D8B030D-6E8A-4147-A177-3AD203B41FA5}">
                      <a16:colId xmlns:a16="http://schemas.microsoft.com/office/drawing/2014/main" val="1209322767"/>
                    </a:ext>
                  </a:extLst>
                </a:gridCol>
                <a:gridCol w="2966280">
                  <a:extLst>
                    <a:ext uri="{9D8B030D-6E8A-4147-A177-3AD203B41FA5}">
                      <a16:colId xmlns:a16="http://schemas.microsoft.com/office/drawing/2014/main" val="395319622"/>
                    </a:ext>
                  </a:extLst>
                </a:gridCol>
                <a:gridCol w="2966280">
                  <a:extLst>
                    <a:ext uri="{9D8B030D-6E8A-4147-A177-3AD203B41FA5}">
                      <a16:colId xmlns:a16="http://schemas.microsoft.com/office/drawing/2014/main" val="627058928"/>
                    </a:ext>
                  </a:extLst>
                </a:gridCol>
                <a:gridCol w="2966280">
                  <a:extLst>
                    <a:ext uri="{9D8B030D-6E8A-4147-A177-3AD203B41FA5}">
                      <a16:colId xmlns:a16="http://schemas.microsoft.com/office/drawing/2014/main" val="823173696"/>
                    </a:ext>
                  </a:extLst>
                </a:gridCol>
              </a:tblGrid>
              <a:tr h="479140">
                <a:tc>
                  <a:txBody>
                    <a:bodyPr/>
                    <a:lstStyle/>
                    <a:p>
                      <a:r>
                        <a:rPr lang="en-US" sz="1100" dirty="0">
                          <a:solidFill>
                            <a:schemeClr val="tx1"/>
                          </a:solidFill>
                          <a:latin typeface="Century Gothic" panose="020B0502020202020204" pitchFamily="34" charset="0"/>
                        </a:rPr>
                        <a:t>Point (introduce the paragraph and link to question)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Evidence (be specific)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Explanation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Link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26097"/>
                  </a:ext>
                </a:extLst>
              </a:tr>
              <a:tr h="1154743">
                <a:tc>
                  <a:txBody>
                    <a:bodyPr/>
                    <a:lstStyle/>
                    <a:p>
                      <a:r>
                        <a:rPr lang="en-US" sz="1100" dirty="0"/>
                        <a:t>One strategy implemented to resolve the difference between the North-South divide is through the introduction of Enterprise Zones.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entury Gothic" panose="020B0502020202020204" pitchFamily="34" charset="0"/>
                        </a:rPr>
                        <a:t>S</a:t>
                      </a:r>
                      <a:r>
                        <a:rPr lang="en-US" sz="1100" dirty="0" err="1"/>
                        <a:t>ince</a:t>
                      </a:r>
                      <a:r>
                        <a:rPr lang="en-US" sz="1100" dirty="0"/>
                        <a:t> 2011 there have been 24 new Enterprise Zones created where there was previously limited economic growth. These zones have a business discount rate, have superfast broadband and can access financial grants.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entury Gothic" panose="020B0502020202020204" pitchFamily="34" charset="0"/>
                        </a:rPr>
                        <a:t>T</a:t>
                      </a:r>
                      <a:r>
                        <a:rPr lang="en-US" sz="1100" dirty="0"/>
                        <a:t>his is beneficial to areas as it means businesses may move from London to northern towns to access the benefits provided by an Enterprise Zone. This creates jobs for locals and generates a positive multiplier effect.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entury Gothic" panose="020B0502020202020204" pitchFamily="34" charset="0"/>
                        </a:rPr>
                        <a:t>T</a:t>
                      </a:r>
                      <a:r>
                        <a:rPr lang="en-US" sz="1100" dirty="0"/>
                        <a:t>his is extremely important in urban areas affected by </a:t>
                      </a:r>
                      <a:r>
                        <a:rPr lang="en-US" sz="1100" dirty="0" err="1"/>
                        <a:t>deindustrialisation</a:t>
                      </a:r>
                      <a:r>
                        <a:rPr lang="en-US" sz="1100" dirty="0"/>
                        <a:t>, showing that it is an effective strategy in helping to reduce the North-South divide.</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265650"/>
                  </a:ext>
                </a:extLst>
              </a:tr>
              <a:tr h="1220711">
                <a:tc>
                  <a:txBody>
                    <a:bodyPr/>
                    <a:lstStyle/>
                    <a:p>
                      <a:r>
                        <a:rPr lang="en-US" sz="1100" dirty="0"/>
                        <a:t>However, many would argue that these Enterprise Zones have been in place for more than a decade, yet there is still a significant gap between the North and South.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entury Gothic" panose="020B0502020202020204" pitchFamily="34" charset="0"/>
                        </a:rPr>
                        <a:t>In March 2024, the government has outlined a huge budget cut for the now 28 EZ.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2230758"/>
                  </a:ext>
                </a:extLst>
              </a:tr>
              <a:tr h="1154743">
                <a:tc>
                  <a:txBody>
                    <a:bodyPr/>
                    <a:lstStyle/>
                    <a:p>
                      <a:r>
                        <a:rPr lang="en-US" sz="1100" dirty="0"/>
                        <a:t>However, HS2 is an extremely controversial project with many opposed to it, which would suggest it might not be that effective.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For example, the scheme is roughly £50bn over budget and the eastern branch to Leeds has now been cut.</a:t>
                      </a: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338939"/>
                  </a:ext>
                </a:extLst>
              </a:tr>
              <a:tr h="667373">
                <a:tc>
                  <a:txBody>
                    <a:bodyPr/>
                    <a:lstStyle/>
                    <a:p>
                      <a:r>
                        <a:rPr lang="en-GB" sz="1100" dirty="0">
                          <a:solidFill>
                            <a:schemeClr val="tx1"/>
                          </a:solidFill>
                          <a:latin typeface="Century Gothic" panose="020B0502020202020204" pitchFamily="34" charset="0"/>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2759"/>
                  </a:ext>
                </a:extLst>
              </a:tr>
            </a:tbl>
          </a:graphicData>
        </a:graphic>
      </p:graphicFrame>
      <p:sp>
        <p:nvSpPr>
          <p:cNvPr id="10" name="TextBox 9">
            <a:extLst>
              <a:ext uri="{FF2B5EF4-FFF2-40B4-BE49-F238E27FC236}">
                <a16:creationId xmlns:a16="http://schemas.microsoft.com/office/drawing/2014/main" id="{3EC46D57-A0A3-6613-DEE4-D6F9B6C24BEE}"/>
              </a:ext>
            </a:extLst>
          </p:cNvPr>
          <p:cNvSpPr txBox="1"/>
          <p:nvPr/>
        </p:nvSpPr>
        <p:spPr>
          <a:xfrm>
            <a:off x="145773" y="117154"/>
            <a:ext cx="7606749" cy="1200329"/>
          </a:xfrm>
          <a:prstGeom prst="rect">
            <a:avLst/>
          </a:prstGeom>
          <a:noFill/>
        </p:spPr>
        <p:txBody>
          <a:bodyPr wrap="square">
            <a:spAutoFit/>
          </a:bodyPr>
          <a:lstStyle/>
          <a:p>
            <a:r>
              <a:rPr lang="en-US" sz="2400" dirty="0"/>
              <a:t>Evaluate the success or likely success of one or more strategies to resolve regional differences in the UK (9 marks + 3 SPaG)</a:t>
            </a:r>
            <a:endParaRPr lang="en-GB" sz="2400" dirty="0"/>
          </a:p>
        </p:txBody>
      </p:sp>
      <p:sp>
        <p:nvSpPr>
          <p:cNvPr id="12" name="TextBox 11">
            <a:extLst>
              <a:ext uri="{FF2B5EF4-FFF2-40B4-BE49-F238E27FC236}">
                <a16:creationId xmlns:a16="http://schemas.microsoft.com/office/drawing/2014/main" id="{7D0BCC91-9DBA-D1D5-7316-48DA781272CD}"/>
              </a:ext>
            </a:extLst>
          </p:cNvPr>
          <p:cNvSpPr txBox="1"/>
          <p:nvPr/>
        </p:nvSpPr>
        <p:spPr>
          <a:xfrm>
            <a:off x="8521148" y="117154"/>
            <a:ext cx="3525079" cy="1754326"/>
          </a:xfrm>
          <a:prstGeom prst="rect">
            <a:avLst/>
          </a:prstGeom>
          <a:noFill/>
          <a:ln>
            <a:solidFill>
              <a:schemeClr val="tx1"/>
            </a:solidFill>
          </a:ln>
        </p:spPr>
        <p:txBody>
          <a:bodyPr wrap="square">
            <a:spAutoFit/>
          </a:bodyPr>
          <a:lstStyle/>
          <a:p>
            <a:r>
              <a:rPr lang="en-US" dirty="0"/>
              <a:t>Top Tip: Connectives are words that help you develop your answers. Try using CATTS to help you! Consequently… As a result… This means that… Therefore… So this means that</a:t>
            </a:r>
            <a:endParaRPr lang="en-GB" dirty="0"/>
          </a:p>
        </p:txBody>
      </p:sp>
    </p:spTree>
    <p:extLst>
      <p:ext uri="{BB962C8B-B14F-4D97-AF65-F5344CB8AC3E}">
        <p14:creationId xmlns:p14="http://schemas.microsoft.com/office/powerpoint/2010/main" val="186899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B414B6-4207-9335-5157-7DC521E50D53}"/>
              </a:ext>
            </a:extLst>
          </p:cNvPr>
          <p:cNvGraphicFramePr>
            <a:graphicFrameLocks noGrp="1"/>
          </p:cNvGraphicFramePr>
          <p:nvPr>
            <p:extLst>
              <p:ext uri="{D42A27DB-BD31-4B8C-83A1-F6EECF244321}">
                <p14:modId xmlns:p14="http://schemas.microsoft.com/office/powerpoint/2010/main" val="194689544"/>
              </p:ext>
            </p:extLst>
          </p:nvPr>
        </p:nvGraphicFramePr>
        <p:xfrm>
          <a:off x="95250" y="146685"/>
          <a:ext cx="12096750" cy="656463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3186575034"/>
                    </a:ext>
                  </a:extLst>
                </a:gridCol>
                <a:gridCol w="7886700">
                  <a:extLst>
                    <a:ext uri="{9D8B030D-6E8A-4147-A177-3AD203B41FA5}">
                      <a16:colId xmlns:a16="http://schemas.microsoft.com/office/drawing/2014/main" val="3003455542"/>
                    </a:ext>
                  </a:extLst>
                </a:gridCol>
                <a:gridCol w="1352550">
                  <a:extLst>
                    <a:ext uri="{9D8B030D-6E8A-4147-A177-3AD203B41FA5}">
                      <a16:colId xmlns:a16="http://schemas.microsoft.com/office/drawing/2014/main" val="3825349194"/>
                    </a:ext>
                  </a:extLst>
                </a:gridCol>
              </a:tblGrid>
              <a:tr h="217062">
                <a:tc gridSpan="2">
                  <a:txBody>
                    <a:bodyPr/>
                    <a:lstStyle/>
                    <a:p>
                      <a:pPr algn="l" fontAlgn="t"/>
                      <a:r>
                        <a:rPr lang="en-GB" sz="800" b="1" u="sng" dirty="0">
                          <a:solidFill>
                            <a:schemeClr val="tx1"/>
                          </a:solidFill>
                          <a:effectLst/>
                        </a:rPr>
                        <a:t>Paper 1 section A - Natural hazards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800" b="1" u="sng" dirty="0">
                          <a:solidFill>
                            <a:schemeClr val="tx1"/>
                          </a:solidFill>
                          <a:effectLst/>
                        </a:rPr>
                        <a:t>Revised?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454561"/>
                  </a:ext>
                </a:extLst>
              </a:tr>
              <a:tr h="217062">
                <a:tc>
                  <a:txBody>
                    <a:bodyPr/>
                    <a:lstStyle/>
                    <a:p>
                      <a:pPr algn="l" fontAlgn="t"/>
                      <a:r>
                        <a:rPr lang="en-GB" sz="800" b="1" u="sng" dirty="0">
                          <a:solidFill>
                            <a:schemeClr val="tx1"/>
                          </a:solidFill>
                          <a:effectLst/>
                        </a:rPr>
                        <a:t>Key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800" b="1" u="sng" dirty="0">
                          <a:solidFill>
                            <a:schemeClr val="tx1"/>
                          </a:solidFill>
                          <a:effectLst/>
                        </a:rPr>
                        <a:t>Specification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GB" sz="800" b="1" u="sng"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81520"/>
                  </a:ext>
                </a:extLst>
              </a:tr>
              <a:tr h="477537">
                <a:tc>
                  <a:txBody>
                    <a:bodyPr/>
                    <a:lstStyle/>
                    <a:p>
                      <a:pPr algn="l" fontAlgn="t"/>
                      <a:r>
                        <a:rPr lang="en-US" sz="800">
                          <a:solidFill>
                            <a:schemeClr val="tx1"/>
                          </a:solidFill>
                          <a:effectLst/>
                          <a:latin typeface="Open Sans" panose="020B0606030504020204" pitchFamily="34" charset="0"/>
                        </a:rPr>
                        <a:t>Natural hazards pose major risks to people and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Definition of a natural hazard.</a:t>
                      </a:r>
                    </a:p>
                    <a:p>
                      <a:pPr algn="l" fontAlgn="t"/>
                      <a:r>
                        <a:rPr lang="en-US" sz="800" dirty="0">
                          <a:solidFill>
                            <a:schemeClr val="tx1"/>
                          </a:solidFill>
                          <a:effectLst/>
                          <a:latin typeface="Open Sans" panose="020B0606030504020204" pitchFamily="34" charset="0"/>
                        </a:rPr>
                        <a:t>Types of natural hazard.</a:t>
                      </a:r>
                    </a:p>
                    <a:p>
                      <a:pPr algn="l" fontAlgn="t"/>
                      <a:r>
                        <a:rPr lang="en-US" sz="800" dirty="0">
                          <a:solidFill>
                            <a:schemeClr val="tx1"/>
                          </a:solidFill>
                          <a:effectLst/>
                          <a:latin typeface="Open Sans" panose="020B0606030504020204" pitchFamily="34" charset="0"/>
                        </a:rPr>
                        <a:t>Factors affecting hazard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2686808"/>
                  </a:ext>
                </a:extLst>
              </a:tr>
              <a:tr h="477537">
                <a:tc>
                  <a:txBody>
                    <a:bodyPr/>
                    <a:lstStyle/>
                    <a:p>
                      <a:pPr algn="l" fontAlgn="t"/>
                      <a:r>
                        <a:rPr lang="en-US" sz="800" dirty="0">
                          <a:solidFill>
                            <a:schemeClr val="tx1"/>
                          </a:solidFill>
                          <a:effectLst/>
                          <a:latin typeface="Open Sans" panose="020B0606030504020204" pitchFamily="34" charset="0"/>
                        </a:rPr>
                        <a:t>Earthquakes and volcanic eruptions are the result of physical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a:solidFill>
                            <a:schemeClr val="tx1"/>
                          </a:solidFill>
                          <a:effectLst/>
                          <a:latin typeface="Open Sans" panose="020B0606030504020204" pitchFamily="34" charset="0"/>
                        </a:rPr>
                        <a:t>Plate tectonics theory.</a:t>
                      </a:r>
                    </a:p>
                    <a:p>
                      <a:pPr algn="l" fontAlgn="t"/>
                      <a:r>
                        <a:rPr lang="en-US" sz="800">
                          <a:solidFill>
                            <a:schemeClr val="tx1"/>
                          </a:solidFill>
                          <a:effectLst/>
                          <a:latin typeface="Open Sans" panose="020B0606030504020204" pitchFamily="34" charset="0"/>
                        </a:rPr>
                        <a:t>Global distribution of earthquakes and volcanic eruptions and their relationship to plate margins.</a:t>
                      </a:r>
                    </a:p>
                    <a:p>
                      <a:pPr algn="l" fontAlgn="t"/>
                      <a:r>
                        <a:rPr lang="en-US" sz="800">
                          <a:solidFill>
                            <a:schemeClr val="tx1"/>
                          </a:solidFill>
                          <a:effectLst/>
                          <a:latin typeface="Open Sans" panose="020B0606030504020204" pitchFamily="34" charset="0"/>
                        </a:rPr>
                        <a:t>Physical processes taking place at different types of plate margin (constructive, destructive and conservative) that lead to earthquakes and volcanic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2943174"/>
                  </a:ext>
                </a:extLst>
              </a:tr>
              <a:tr h="607774">
                <a:tc>
                  <a:txBody>
                    <a:bodyPr/>
                    <a:lstStyle/>
                    <a:p>
                      <a:pPr algn="l" fontAlgn="t"/>
                      <a:r>
                        <a:rPr lang="en-US" sz="800">
                          <a:solidFill>
                            <a:schemeClr val="tx1"/>
                          </a:solidFill>
                          <a:effectLst/>
                          <a:latin typeface="Open Sans" panose="020B0606030504020204" pitchFamily="34" charset="0"/>
                        </a:rPr>
                        <a:t>The effects of, and responses to, a tectonic hazard vary between areas of contrasting levels of wealth.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Primary and secondary effects of a tectonic hazard.</a:t>
                      </a:r>
                    </a:p>
                    <a:p>
                      <a:pPr algn="l" fontAlgn="t"/>
                      <a:r>
                        <a:rPr lang="en-US" sz="800" dirty="0">
                          <a:solidFill>
                            <a:schemeClr val="tx1"/>
                          </a:solidFill>
                          <a:effectLst/>
                          <a:latin typeface="Open Sans" panose="020B0606030504020204" pitchFamily="34" charset="0"/>
                        </a:rPr>
                        <a:t>Immediate and long-term responses to a tectonic hazard.</a:t>
                      </a:r>
                    </a:p>
                    <a:p>
                      <a:pPr algn="l" fontAlgn="t"/>
                      <a:r>
                        <a:rPr lang="en-US" sz="800" dirty="0">
                          <a:solidFill>
                            <a:schemeClr val="tx1"/>
                          </a:solidFill>
                          <a:effectLst/>
                          <a:latin typeface="Open Sans" panose="020B0606030504020204" pitchFamily="34" charset="0"/>
                        </a:rPr>
                        <a:t>Use </a:t>
                      </a:r>
                      <a:r>
                        <a:rPr lang="en-US" sz="800" b="1" dirty="0">
                          <a:solidFill>
                            <a:schemeClr val="tx1"/>
                          </a:solidFill>
                          <a:effectLst/>
                          <a:latin typeface="Open Sans" panose="020B0606030504020204" pitchFamily="34" charset="0"/>
                        </a:rPr>
                        <a:t>named examples</a:t>
                      </a:r>
                      <a:r>
                        <a:rPr lang="en-US" sz="800" dirty="0">
                          <a:solidFill>
                            <a:schemeClr val="tx1"/>
                          </a:solidFill>
                          <a:effectLst/>
                          <a:latin typeface="Open Sans" panose="020B0606030504020204" pitchFamily="34" charset="0"/>
                        </a:rPr>
                        <a:t> to show how the effects and responses to a tectonic hazard vary between two areas of contrasting levels of wealth. (L’AQUILA 2009/NEPAL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221481"/>
                  </a:ext>
                </a:extLst>
              </a:tr>
              <a:tr h="347299">
                <a:tc>
                  <a:txBody>
                    <a:bodyPr/>
                    <a:lstStyle/>
                    <a:p>
                      <a:pPr algn="l" fontAlgn="t"/>
                      <a:r>
                        <a:rPr lang="en-US" sz="800">
                          <a:solidFill>
                            <a:schemeClr val="tx1"/>
                          </a:solidFill>
                          <a:effectLst/>
                          <a:latin typeface="Open Sans" panose="020B0606030504020204" pitchFamily="34" charset="0"/>
                        </a:rPr>
                        <a:t>Management can reduce the effects of a tectonic hazard.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Reasons why people continue to live in areas at risk from a tectonic hazard.</a:t>
                      </a:r>
                    </a:p>
                    <a:p>
                      <a:pPr algn="l" fontAlgn="t"/>
                      <a:r>
                        <a:rPr lang="en-US" sz="800" dirty="0">
                          <a:solidFill>
                            <a:schemeClr val="tx1"/>
                          </a:solidFill>
                          <a:effectLst/>
                          <a:latin typeface="Open Sans" panose="020B0606030504020204" pitchFamily="34" charset="0"/>
                        </a:rPr>
                        <a:t>How monitoring, prediction, protection and planning can reduce the risks from a tectonic hazard.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058545"/>
                  </a:ext>
                </a:extLst>
              </a:tr>
              <a:tr h="477537">
                <a:tc>
                  <a:txBody>
                    <a:bodyPr/>
                    <a:lstStyle/>
                    <a:p>
                      <a:pPr algn="l" fontAlgn="t"/>
                      <a:r>
                        <a:rPr lang="en-US" sz="800" dirty="0">
                          <a:solidFill>
                            <a:schemeClr val="tx1"/>
                          </a:solidFill>
                          <a:effectLst/>
                          <a:latin typeface="Open Sans" panose="020B0606030504020204" pitchFamily="34" charset="0"/>
                        </a:rPr>
                        <a:t>Global atmospheric circulation helps to determine patterns of weather and climate.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General atmospheric circulation model: pressure belts and surface winds.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9763616"/>
                  </a:ext>
                </a:extLst>
              </a:tr>
              <a:tr h="738011">
                <a:tc>
                  <a:txBody>
                    <a:bodyPr/>
                    <a:lstStyle/>
                    <a:p>
                      <a:pPr algn="l" fontAlgn="t"/>
                      <a:r>
                        <a:rPr lang="en-US" sz="800" dirty="0">
                          <a:solidFill>
                            <a:schemeClr val="tx1"/>
                          </a:solidFill>
                          <a:effectLst/>
                          <a:latin typeface="Open Sans" panose="020B0606030504020204" pitchFamily="34" charset="0"/>
                        </a:rPr>
                        <a:t>Tropical storms (hurricanes, cyclones, typhoons) develop as a result of particular physical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Global distribution of tropical storms (hurricanes, cyclones, typhoons).</a:t>
                      </a:r>
                    </a:p>
                    <a:p>
                      <a:pPr algn="l" fontAlgn="t"/>
                      <a:r>
                        <a:rPr lang="en-US" sz="800" dirty="0">
                          <a:solidFill>
                            <a:schemeClr val="tx1"/>
                          </a:solidFill>
                          <a:effectLst/>
                          <a:latin typeface="Open Sans" panose="020B0606030504020204" pitchFamily="34" charset="0"/>
                        </a:rPr>
                        <a:t>An understanding of the relationship between tropical storms and general atmospheric circulation.</a:t>
                      </a:r>
                    </a:p>
                    <a:p>
                      <a:pPr algn="l" fontAlgn="t"/>
                      <a:r>
                        <a:rPr lang="en-US" sz="800" dirty="0">
                          <a:solidFill>
                            <a:schemeClr val="tx1"/>
                          </a:solidFill>
                          <a:effectLst/>
                          <a:latin typeface="Open Sans" panose="020B0606030504020204" pitchFamily="34" charset="0"/>
                        </a:rPr>
                        <a:t>Causes of tropical storms and the sequence of their formation and development.</a:t>
                      </a:r>
                    </a:p>
                    <a:p>
                      <a:pPr algn="l" fontAlgn="t"/>
                      <a:r>
                        <a:rPr lang="en-US" sz="800" dirty="0">
                          <a:solidFill>
                            <a:schemeClr val="tx1"/>
                          </a:solidFill>
                          <a:effectLst/>
                          <a:latin typeface="Open Sans" panose="020B0606030504020204" pitchFamily="34" charset="0"/>
                        </a:rPr>
                        <a:t>The structure and features of a tropical storm.</a:t>
                      </a:r>
                    </a:p>
                    <a:p>
                      <a:pPr algn="l" fontAlgn="t"/>
                      <a:r>
                        <a:rPr lang="en-US" sz="800" dirty="0">
                          <a:solidFill>
                            <a:schemeClr val="tx1"/>
                          </a:solidFill>
                          <a:effectLst/>
                          <a:latin typeface="Open Sans" panose="020B0606030504020204" pitchFamily="34" charset="0"/>
                        </a:rPr>
                        <a:t>How climate change might affect the distribution, frequency and intensity of tropical storms.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486630"/>
                  </a:ext>
                </a:extLst>
              </a:tr>
              <a:tr h="607774">
                <a:tc>
                  <a:txBody>
                    <a:bodyPr/>
                    <a:lstStyle/>
                    <a:p>
                      <a:pPr algn="l" fontAlgn="t"/>
                      <a:r>
                        <a:rPr lang="en-US" sz="800" dirty="0">
                          <a:solidFill>
                            <a:schemeClr val="tx1"/>
                          </a:solidFill>
                          <a:effectLst/>
                          <a:latin typeface="Open Sans" panose="020B0606030504020204" pitchFamily="34" charset="0"/>
                        </a:rPr>
                        <a:t>Tropical storms have significant effects on people and the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Primary and secondary effects of tropical storms.</a:t>
                      </a:r>
                    </a:p>
                    <a:p>
                      <a:pPr algn="l" fontAlgn="t"/>
                      <a:r>
                        <a:rPr lang="en-US" sz="800" dirty="0">
                          <a:solidFill>
                            <a:schemeClr val="tx1"/>
                          </a:solidFill>
                          <a:effectLst/>
                          <a:latin typeface="Open Sans" panose="020B0606030504020204" pitchFamily="34" charset="0"/>
                        </a:rPr>
                        <a:t>Immediate and long-term responses to tropical storms.</a:t>
                      </a:r>
                    </a:p>
                    <a:p>
                      <a:pPr algn="l" fontAlgn="t"/>
                      <a:r>
                        <a:rPr lang="en-US" sz="800" dirty="0">
                          <a:solidFill>
                            <a:schemeClr val="tx1"/>
                          </a:solidFill>
                          <a:effectLst/>
                          <a:latin typeface="Open Sans" panose="020B0606030504020204" pitchFamily="34" charset="0"/>
                        </a:rPr>
                        <a:t>Use a </a:t>
                      </a:r>
                      <a:r>
                        <a:rPr lang="en-US" sz="800" b="1" dirty="0">
                          <a:solidFill>
                            <a:schemeClr val="tx1"/>
                          </a:solidFill>
                          <a:effectLst/>
                          <a:latin typeface="Open Sans" panose="020B0606030504020204" pitchFamily="34" charset="0"/>
                        </a:rPr>
                        <a:t>named example</a:t>
                      </a:r>
                      <a:r>
                        <a:rPr lang="en-US" sz="800" dirty="0">
                          <a:solidFill>
                            <a:schemeClr val="tx1"/>
                          </a:solidFill>
                          <a:effectLst/>
                          <a:latin typeface="Open Sans" panose="020B0606030504020204" pitchFamily="34" charset="0"/>
                        </a:rPr>
                        <a:t> of a tropical storm to show its effects and responses. (TYPHOON HAIYAN 2013)</a:t>
                      </a:r>
                    </a:p>
                    <a:p>
                      <a:pPr algn="l" fontAlgn="t"/>
                      <a:r>
                        <a:rPr lang="en-US" sz="800" dirty="0">
                          <a:solidFill>
                            <a:schemeClr val="tx1"/>
                          </a:solidFill>
                          <a:effectLst/>
                          <a:latin typeface="Open Sans" panose="020B0606030504020204" pitchFamily="34" charset="0"/>
                        </a:rPr>
                        <a:t>How monitoring, prediction, protection and planning can reduce the effects of tropical storms.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4605161"/>
                  </a:ext>
                </a:extLst>
              </a:tr>
              <a:tr h="347299">
                <a:tc>
                  <a:txBody>
                    <a:bodyPr/>
                    <a:lstStyle/>
                    <a:p>
                      <a:pPr algn="l" fontAlgn="t"/>
                      <a:r>
                        <a:rPr lang="en-US" sz="800" dirty="0">
                          <a:solidFill>
                            <a:schemeClr val="tx1"/>
                          </a:solidFill>
                          <a:effectLst/>
                          <a:latin typeface="Open Sans" panose="020B0606030504020204" pitchFamily="34" charset="0"/>
                        </a:rPr>
                        <a:t>The UK is affected by a number of weather hazards.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An overview of types of weather hazard experienced in the 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415768"/>
                  </a:ext>
                </a:extLst>
              </a:tr>
              <a:tr h="738011">
                <a:tc>
                  <a:txBody>
                    <a:bodyPr/>
                    <a:lstStyle/>
                    <a:p>
                      <a:pPr algn="l" fontAlgn="t"/>
                      <a:r>
                        <a:rPr lang="en-US" sz="800" dirty="0">
                          <a:solidFill>
                            <a:schemeClr val="tx1"/>
                          </a:solidFill>
                          <a:effectLst/>
                          <a:latin typeface="Open Sans" panose="020B0606030504020204" pitchFamily="34" charset="0"/>
                        </a:rPr>
                        <a:t>Extreme weather events in the UK have impacts on human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An </a:t>
                      </a:r>
                      <a:r>
                        <a:rPr lang="en-US" sz="800" b="1" dirty="0">
                          <a:solidFill>
                            <a:schemeClr val="tx1"/>
                          </a:solidFill>
                          <a:effectLst/>
                          <a:latin typeface="Open Sans" panose="020B0606030504020204" pitchFamily="34" charset="0"/>
                        </a:rPr>
                        <a:t>example</a:t>
                      </a:r>
                      <a:r>
                        <a:rPr lang="en-US" sz="800" dirty="0">
                          <a:solidFill>
                            <a:schemeClr val="tx1"/>
                          </a:solidFill>
                          <a:effectLst/>
                          <a:latin typeface="Open Sans" panose="020B0606030504020204" pitchFamily="34" charset="0"/>
                        </a:rPr>
                        <a:t> of a recent extreme weather event in the UK to illustrate: (SOMERSET LEVEL FLOODS 2013/14)</a:t>
                      </a:r>
                    </a:p>
                    <a:p>
                      <a:pPr algn="l" fontAlgn="t">
                        <a:buFont typeface="Arial" panose="020B0604020202020204" pitchFamily="34" charset="0"/>
                        <a:buChar char="•"/>
                      </a:pPr>
                      <a:r>
                        <a:rPr lang="en-US" sz="800" dirty="0">
                          <a:solidFill>
                            <a:schemeClr val="tx1"/>
                          </a:solidFill>
                          <a:effectLst/>
                          <a:latin typeface="Open Sans" panose="020B0606030504020204" pitchFamily="34" charset="0"/>
                        </a:rPr>
                        <a:t>causes</a:t>
                      </a:r>
                    </a:p>
                    <a:p>
                      <a:pPr algn="l" fontAlgn="t">
                        <a:buFont typeface="Arial" panose="020B0604020202020204" pitchFamily="34" charset="0"/>
                        <a:buChar char="•"/>
                      </a:pPr>
                      <a:r>
                        <a:rPr lang="en-US" sz="800" dirty="0">
                          <a:solidFill>
                            <a:schemeClr val="tx1"/>
                          </a:solidFill>
                          <a:effectLst/>
                          <a:latin typeface="Open Sans" panose="020B0606030504020204" pitchFamily="34" charset="0"/>
                        </a:rPr>
                        <a:t>social, economic and environmental impacts</a:t>
                      </a:r>
                    </a:p>
                    <a:p>
                      <a:pPr algn="l" fontAlgn="t">
                        <a:buFont typeface="Arial" panose="020B0604020202020204" pitchFamily="34" charset="0"/>
                        <a:buChar char="•"/>
                      </a:pPr>
                      <a:r>
                        <a:rPr lang="en-US" sz="800" dirty="0">
                          <a:solidFill>
                            <a:schemeClr val="tx1"/>
                          </a:solidFill>
                          <a:effectLst/>
                          <a:latin typeface="Open Sans" panose="020B0606030504020204" pitchFamily="34" charset="0"/>
                        </a:rPr>
                        <a:t>how management strategies can reduce risk.</a:t>
                      </a:r>
                    </a:p>
                    <a:p>
                      <a:pPr algn="l" fontAlgn="t"/>
                      <a:r>
                        <a:rPr lang="en-US" sz="800" dirty="0">
                          <a:solidFill>
                            <a:schemeClr val="tx1"/>
                          </a:solidFill>
                          <a:effectLst/>
                          <a:latin typeface="Open Sans" panose="020B0606030504020204" pitchFamily="34" charset="0"/>
                        </a:rPr>
                        <a:t>Evidence that weather is becoming more extreme in the 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9555862"/>
                  </a:ext>
                </a:extLst>
              </a:tr>
              <a:tr h="738011">
                <a:tc>
                  <a:txBody>
                    <a:bodyPr/>
                    <a:lstStyle/>
                    <a:p>
                      <a:pPr algn="l" fontAlgn="t"/>
                      <a:r>
                        <a:rPr lang="en-US" sz="800" dirty="0" err="1">
                          <a:solidFill>
                            <a:schemeClr val="tx1"/>
                          </a:solidFill>
                          <a:effectLst/>
                          <a:latin typeface="Open Sans" panose="020B0606030504020204" pitchFamily="34" charset="0"/>
                        </a:rPr>
                        <a:t>limate</a:t>
                      </a:r>
                      <a:r>
                        <a:rPr lang="en-US" sz="800" dirty="0">
                          <a:solidFill>
                            <a:schemeClr val="tx1"/>
                          </a:solidFill>
                          <a:effectLst/>
                          <a:latin typeface="Open Sans" panose="020B0606030504020204" pitchFamily="34" charset="0"/>
                        </a:rPr>
                        <a:t> change is the result of natural and human factors, and has a range of effects.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a:solidFill>
                            <a:schemeClr val="tx1"/>
                          </a:solidFill>
                          <a:effectLst/>
                          <a:latin typeface="Open Sans" panose="020B0606030504020204" pitchFamily="34" charset="0"/>
                        </a:rPr>
                        <a:t>Evidence for climate change from the beginning of the Quaternary period to the present day.</a:t>
                      </a:r>
                    </a:p>
                    <a:p>
                      <a:pPr algn="l" fontAlgn="t"/>
                      <a:r>
                        <a:rPr lang="en-US" sz="800">
                          <a:solidFill>
                            <a:schemeClr val="tx1"/>
                          </a:solidFill>
                          <a:effectLst/>
                          <a:latin typeface="Open Sans" panose="020B0606030504020204" pitchFamily="34" charset="0"/>
                        </a:rPr>
                        <a:t>Possible causes of climate change:</a:t>
                      </a:r>
                    </a:p>
                    <a:p>
                      <a:pPr algn="l" fontAlgn="t">
                        <a:buFont typeface="Arial" panose="020B0604020202020204" pitchFamily="34" charset="0"/>
                        <a:buChar char="•"/>
                      </a:pPr>
                      <a:r>
                        <a:rPr lang="en-US" sz="800">
                          <a:solidFill>
                            <a:schemeClr val="tx1"/>
                          </a:solidFill>
                          <a:effectLst/>
                          <a:latin typeface="Open Sans" panose="020B0606030504020204" pitchFamily="34" charset="0"/>
                        </a:rPr>
                        <a:t>natural factors – orbital changes, volcanic activity and solar output</a:t>
                      </a:r>
                    </a:p>
                    <a:p>
                      <a:pPr algn="l" fontAlgn="t">
                        <a:buFont typeface="Arial" panose="020B0604020202020204" pitchFamily="34" charset="0"/>
                        <a:buChar char="•"/>
                      </a:pPr>
                      <a:r>
                        <a:rPr lang="en-US" sz="800">
                          <a:solidFill>
                            <a:schemeClr val="tx1"/>
                          </a:solidFill>
                          <a:effectLst/>
                          <a:latin typeface="Open Sans" panose="020B0606030504020204" pitchFamily="34" charset="0"/>
                        </a:rPr>
                        <a:t>human factors – use of fossil fuels, agriculture and deforestation.</a:t>
                      </a:r>
                    </a:p>
                    <a:p>
                      <a:pPr algn="l" fontAlgn="t"/>
                      <a:r>
                        <a:rPr lang="en-US" sz="800">
                          <a:solidFill>
                            <a:schemeClr val="tx1"/>
                          </a:solidFill>
                          <a:effectLst/>
                          <a:latin typeface="Open Sans" panose="020B0606030504020204" pitchFamily="34" charset="0"/>
                        </a:rPr>
                        <a:t>Overview of the effects of climate change on people and the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80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945812"/>
                  </a:ext>
                </a:extLst>
              </a:tr>
              <a:tr h="573716">
                <a:tc>
                  <a:txBody>
                    <a:bodyPr/>
                    <a:lstStyle/>
                    <a:p>
                      <a:pPr algn="l" fontAlgn="t"/>
                      <a:r>
                        <a:rPr lang="en-US" sz="800" dirty="0">
                          <a:solidFill>
                            <a:schemeClr val="tx1"/>
                          </a:solidFill>
                          <a:effectLst/>
                          <a:latin typeface="Open Sans" panose="020B0606030504020204" pitchFamily="34" charset="0"/>
                        </a:rPr>
                        <a:t>Managing climate change involves both mitigation (reducing causes) and adaptation (responding to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dirty="0">
                          <a:solidFill>
                            <a:schemeClr val="tx1"/>
                          </a:solidFill>
                          <a:effectLst/>
                          <a:latin typeface="Open Sans" panose="020B0606030504020204" pitchFamily="34" charset="0"/>
                        </a:rPr>
                        <a:t>Managing climate change:</a:t>
                      </a:r>
                    </a:p>
                    <a:p>
                      <a:pPr algn="l" fontAlgn="t">
                        <a:buFont typeface="Arial" panose="020B0604020202020204" pitchFamily="34" charset="0"/>
                        <a:buChar char="•"/>
                      </a:pPr>
                      <a:r>
                        <a:rPr lang="en-US" sz="800" dirty="0">
                          <a:solidFill>
                            <a:schemeClr val="tx1"/>
                          </a:solidFill>
                          <a:effectLst/>
                          <a:latin typeface="Open Sans" panose="020B0606030504020204" pitchFamily="34" charset="0"/>
                        </a:rPr>
                        <a:t>mitigation – alternative energy production, carbon capture, planting trees, international agreements</a:t>
                      </a:r>
                    </a:p>
                    <a:p>
                      <a:pPr algn="l" fontAlgn="t">
                        <a:buFont typeface="Arial" panose="020B0604020202020204" pitchFamily="34" charset="0"/>
                        <a:buChar char="•"/>
                      </a:pPr>
                      <a:r>
                        <a:rPr lang="en-US" sz="800" dirty="0">
                          <a:solidFill>
                            <a:schemeClr val="tx1"/>
                          </a:solidFill>
                          <a:effectLst/>
                          <a:latin typeface="Open Sans" panose="020B0606030504020204" pitchFamily="34" charset="0"/>
                        </a:rPr>
                        <a:t>adaptation – change in agricultural systems, managing water supply, reducing risk from rising sea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buFont typeface="Arial" panose="020B0604020202020204" pitchFamily="34" charset="0"/>
                        <a:buChar char="•"/>
                      </a:pPr>
                      <a:endParaRPr lang="en-US" sz="800" dirty="0">
                        <a:solidFill>
                          <a:schemeClr val="tx1"/>
                        </a:solidFill>
                        <a:effectLst/>
                        <a:latin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4883337"/>
                  </a:ext>
                </a:extLst>
              </a:tr>
            </a:tbl>
          </a:graphicData>
        </a:graphic>
      </p:graphicFrame>
    </p:spTree>
    <p:extLst>
      <p:ext uri="{BB962C8B-B14F-4D97-AF65-F5344CB8AC3E}">
        <p14:creationId xmlns:p14="http://schemas.microsoft.com/office/powerpoint/2010/main" val="139471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8EB27A-85CB-0D59-72CD-82915ADFA3B8}"/>
              </a:ext>
            </a:extLst>
          </p:cNvPr>
          <p:cNvSpPr>
            <a:spLocks noGrp="1"/>
          </p:cNvSpPr>
          <p:nvPr>
            <p:ph idx="1"/>
          </p:nvPr>
        </p:nvSpPr>
        <p:spPr>
          <a:xfrm>
            <a:off x="0" y="186781"/>
            <a:ext cx="11989899" cy="5516608"/>
          </a:xfrm>
        </p:spPr>
        <p:txBody>
          <a:bodyPr numCol="2">
            <a:noAutofit/>
          </a:bodyPr>
          <a:lstStyle/>
          <a:p>
            <a:pPr marL="0" indent="0">
              <a:buNone/>
            </a:pPr>
            <a:r>
              <a:rPr lang="en-GB" sz="1100" b="1" i="0" u="sng" dirty="0">
                <a:solidFill>
                  <a:schemeClr val="tx1"/>
                </a:solidFill>
                <a:effectLst/>
                <a:latin typeface="Century Gothic" panose="020B0502020202020204" pitchFamily="34" charset="0"/>
              </a:rPr>
              <a:t>Nepal 2015 (tectonic hazard – earthquake)</a:t>
            </a:r>
            <a:endParaRPr lang="en-GB" sz="1100" dirty="0">
              <a:solidFill>
                <a:schemeClr val="tx1"/>
              </a:solidFill>
              <a:latin typeface="Century Gothic" panose="020B0502020202020204" pitchFamily="34" charset="0"/>
            </a:endParaRPr>
          </a:p>
          <a:p>
            <a:r>
              <a:rPr lang="en-GB" sz="1100" b="0" i="0" dirty="0">
                <a:solidFill>
                  <a:schemeClr val="tx1"/>
                </a:solidFill>
                <a:effectLst/>
                <a:latin typeface="Century Gothic" panose="020B0502020202020204" pitchFamily="34" charset="0"/>
              </a:rPr>
              <a:t>Nepal, one of the poorest countries in the world, is a low-income country. Nepal is located between China and India in Asia along the Himalayan Mountains.</a:t>
            </a:r>
          </a:p>
          <a:p>
            <a:r>
              <a:rPr lang="en-GB" sz="1100" b="0" i="0" dirty="0">
                <a:solidFill>
                  <a:schemeClr val="tx1"/>
                </a:solidFill>
                <a:effectLst/>
                <a:latin typeface="Century Gothic" panose="020B0502020202020204" pitchFamily="34" charset="0"/>
              </a:rPr>
              <a:t>At 11.26 am on Saturday, 25th of April 2015, a magnitude 7.9 earthquake struck Nepal. The focus was only eight kilometres deep, and the epicentre was just 60 kilometres northwest of Kathmandu, the capital city of Nepal. </a:t>
            </a:r>
          </a:p>
          <a:p>
            <a:r>
              <a:rPr lang="en-GB" sz="1100" b="1" i="0" cap="all" dirty="0">
                <a:solidFill>
                  <a:schemeClr val="tx1"/>
                </a:solidFill>
                <a:effectLst/>
                <a:latin typeface="Century Gothic" panose="020B0502020202020204" pitchFamily="34" charset="0"/>
              </a:rPr>
              <a:t>WHAT CAUSED THE NEPAL EARTHQUAKE?</a:t>
            </a:r>
          </a:p>
          <a:p>
            <a:pPr algn="l" fontAlgn="base"/>
            <a:r>
              <a:rPr lang="en-GB" sz="1100" b="0" i="0" dirty="0">
                <a:solidFill>
                  <a:schemeClr val="tx1"/>
                </a:solidFill>
                <a:effectLst/>
                <a:latin typeface="Century Gothic" panose="020B0502020202020204" pitchFamily="34" charset="0"/>
              </a:rPr>
              <a:t>The earthquake occurred on a </a:t>
            </a:r>
            <a:r>
              <a:rPr lang="en-GB" sz="1100" b="0" i="0" u="none" strike="noStrike" dirty="0">
                <a:solidFill>
                  <a:schemeClr val="tx1"/>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collision plate boundary</a:t>
            </a:r>
            <a:r>
              <a:rPr lang="en-GB" sz="1100" b="0" i="0" dirty="0">
                <a:solidFill>
                  <a:schemeClr val="tx1"/>
                </a:solidFill>
                <a:effectLst/>
                <a:latin typeface="Century Gothic" panose="020B0502020202020204" pitchFamily="34" charset="0"/>
              </a:rPr>
              <a:t> between the Indian and Eurasian plates.</a:t>
            </a:r>
          </a:p>
          <a:p>
            <a:pPr algn="l" fontAlgn="base"/>
            <a:r>
              <a:rPr lang="en-GB" sz="1100" b="1" i="0" cap="all" dirty="0">
                <a:solidFill>
                  <a:schemeClr val="tx1"/>
                </a:solidFill>
                <a:effectLst/>
                <a:latin typeface="Century Gothic" panose="020B0502020202020204" pitchFamily="34" charset="0"/>
              </a:rPr>
              <a:t>WHAT WERE THE PRIMARY EFFECTS OF THE 2015 EARTHQUAKE IN NEPAL?</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8841 died, and 19,000 people were injured – over 8 million people were affected.</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Three million people were made homeless.</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1.4 million people needed support with access to water, food and shelter in the days and weeks after the earthquake</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Seven thousand schools were destroyed.</a:t>
            </a:r>
          </a:p>
          <a:p>
            <a:r>
              <a:rPr lang="en-GB" sz="1100" dirty="0">
                <a:solidFill>
                  <a:schemeClr val="tx1"/>
                </a:solidFill>
                <a:latin typeface="Century Gothic" panose="020B0502020202020204" pitchFamily="34" charset="0"/>
              </a:rPr>
              <a:t>50% of shops destroyed</a:t>
            </a:r>
          </a:p>
          <a:p>
            <a:pPr algn="l" fontAlgn="base"/>
            <a:r>
              <a:rPr lang="en-GB" sz="1100" b="0" i="0" dirty="0">
                <a:solidFill>
                  <a:schemeClr val="tx1"/>
                </a:solidFill>
                <a:effectLst/>
                <a:latin typeface="Century Gothic" panose="020B0502020202020204" pitchFamily="34" charset="0"/>
              </a:rPr>
              <a:t>The secondary effects of the 2015 earthquake in Nepal include:</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Avalanches and landslides were triggered by the quake, blocking rocks and hampering the relief effort.</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At least nineteen people lost their lives on Mount Everest due to avalanches</a:t>
            </a:r>
          </a:p>
          <a:p>
            <a:pPr algn="l" fontAlgn="base"/>
            <a:r>
              <a:rPr lang="en-GB" sz="1100" b="1" i="0" cap="all" dirty="0">
                <a:solidFill>
                  <a:schemeClr val="tx1"/>
                </a:solidFill>
                <a:effectLst/>
                <a:latin typeface="Century Gothic" panose="020B0502020202020204" pitchFamily="34" charset="0"/>
              </a:rPr>
              <a:t>WHAT WERE THE IMMEDIATE RESPONSES TO THE NEPAL EARTHQUAKE?</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India and China provided over $1 billion of international aid.</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Over 100 search and rescue responders, medics and disaster and rescue experts were provided by The UK, along with three Chinook helicopters for use by the Nepali government.</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The GIS tool “Crisis mapping” was used to coordinate the response.</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Aid workers from charities such as the Red Cross came to help.</a:t>
            </a:r>
          </a:p>
          <a:p>
            <a:pPr algn="l" fontAlgn="base"/>
            <a:r>
              <a:rPr lang="en-GB" sz="1100" b="1" i="0" cap="all" dirty="0">
                <a:solidFill>
                  <a:schemeClr val="tx1"/>
                </a:solidFill>
                <a:effectLst/>
                <a:latin typeface="Century Gothic" panose="020B0502020202020204" pitchFamily="34" charset="0"/>
              </a:rPr>
              <a:t>WHAT WERE THE LONG-TERM RESPONSES TO THE NEPAL EARTHQUAKE?</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A $3 million grant was provided by The Asian Development Bank (ADB) for immediate relief efforts and up to $200 million for the first phase of rehabilitation.</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Many countries donated aid. £73 million was donated by the UK (£23 million by the government and £50 million by the public). In addition to this, the UK provided 30 tonnes of humanitarian aid and eight tonnes of equipment.</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Landslides were cleared, and roads were repaired.</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Lakes that formed behind rivers damned by landslides were drained to avoid flooding.</a:t>
            </a:r>
          </a:p>
          <a:p>
            <a:pPr algn="l" fontAlgn="base">
              <a:buFont typeface="Arial" panose="020B0604020202020204" pitchFamily="34" charset="0"/>
              <a:buChar char="•"/>
            </a:pPr>
            <a:r>
              <a:rPr lang="en-GB" sz="1100" b="0" i="0" dirty="0">
                <a:solidFill>
                  <a:schemeClr val="tx1"/>
                </a:solidFill>
                <a:effectLst/>
                <a:latin typeface="Century Gothic" panose="020B0502020202020204" pitchFamily="34" charset="0"/>
              </a:rPr>
              <a:t>Stricter building codes were introduced.</a:t>
            </a:r>
          </a:p>
          <a:p>
            <a:pPr algn="l" fontAlgn="base">
              <a:buFont typeface="Arial" panose="020B0604020202020204" pitchFamily="34" charset="0"/>
              <a:buChar char="•"/>
            </a:pPr>
            <a:endParaRPr lang="en-GB" sz="1100" b="0" i="0" dirty="0">
              <a:solidFill>
                <a:schemeClr val="tx1"/>
              </a:solidFill>
              <a:effectLst/>
              <a:latin typeface="Century Gothic" panose="020B0502020202020204" pitchFamily="34" charset="0"/>
            </a:endParaRPr>
          </a:p>
          <a:p>
            <a:endParaRPr lang="en-GB" sz="1100" dirty="0">
              <a:solidFill>
                <a:schemeClr val="tx1"/>
              </a:solidFill>
              <a:latin typeface="Century Gothic" panose="020B0502020202020204" pitchFamily="34" charset="0"/>
            </a:endParaRPr>
          </a:p>
        </p:txBody>
      </p:sp>
      <p:pic>
        <p:nvPicPr>
          <p:cNvPr id="1026" name="Picture 2">
            <a:extLst>
              <a:ext uri="{FF2B5EF4-FFF2-40B4-BE49-F238E27FC236}">
                <a16:creationId xmlns:a16="http://schemas.microsoft.com/office/drawing/2014/main" id="{D13E53D7-BA60-3FE6-E9D8-89B052518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122" y="4978157"/>
            <a:ext cx="2103777" cy="174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5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8EB27A-85CB-0D59-72CD-82915ADFA3B8}"/>
              </a:ext>
            </a:extLst>
          </p:cNvPr>
          <p:cNvSpPr>
            <a:spLocks noGrp="1"/>
          </p:cNvSpPr>
          <p:nvPr>
            <p:ph idx="1"/>
          </p:nvPr>
        </p:nvSpPr>
        <p:spPr>
          <a:xfrm>
            <a:off x="0" y="186781"/>
            <a:ext cx="11989899" cy="5516608"/>
          </a:xfrm>
        </p:spPr>
        <p:txBody>
          <a:bodyPr numCol="2">
            <a:noAutofit/>
          </a:bodyPr>
          <a:lstStyle/>
          <a:p>
            <a:pPr marL="0" indent="0">
              <a:buNone/>
            </a:pPr>
            <a:r>
              <a:rPr lang="en-GB" sz="1100" b="1" i="0" u="sng" dirty="0">
                <a:solidFill>
                  <a:schemeClr val="tx1"/>
                </a:solidFill>
                <a:effectLst/>
                <a:latin typeface="Century Gothic" panose="020B0502020202020204" pitchFamily="34" charset="0"/>
              </a:rPr>
              <a:t>L’Aquila 2009 (tectonic hazard – earthquake)</a:t>
            </a:r>
            <a:endParaRPr lang="en-GB" sz="1100" dirty="0">
              <a:solidFill>
                <a:schemeClr val="tx1"/>
              </a:solidFill>
              <a:latin typeface="Century Gothic" panose="020B0502020202020204" pitchFamily="34" charset="0"/>
            </a:endParaRPr>
          </a:p>
          <a:p>
            <a:pPr marL="0" indent="0" algn="l" fontAlgn="base">
              <a:buNone/>
            </a:pPr>
            <a:r>
              <a:rPr lang="en-GB" sz="1100" b="0" i="0" dirty="0">
                <a:solidFill>
                  <a:srgbClr val="575657"/>
                </a:solidFill>
                <a:effectLst/>
                <a:latin typeface="Century Gothic" panose="020B0502020202020204" pitchFamily="34" charset="0"/>
              </a:rPr>
              <a:t>On 6 April 2009, a magnitude 6.3 earthquake struck L’Aquila in central Italy, killing 309 people. The main shock happened in the early morning hours at 3.32 am when most people were sleeping, extensively damaging the 13th-century city of L’Aquila, located only about 60 miles (100 km) northeast of Rome.</a:t>
            </a:r>
            <a:endParaRPr lang="en-GB" sz="1100" b="0" i="0" dirty="0">
              <a:solidFill>
                <a:schemeClr val="tx1"/>
              </a:solidFill>
              <a:effectLst/>
              <a:latin typeface="Century Gothic" panose="020B0502020202020204" pitchFamily="34" charset="0"/>
            </a:endParaRPr>
          </a:p>
          <a:p>
            <a:pPr marL="0" indent="0" algn="l" fontAlgn="base">
              <a:buNone/>
            </a:pPr>
            <a:r>
              <a:rPr lang="en-GB" sz="1100" dirty="0">
                <a:solidFill>
                  <a:schemeClr val="tx1"/>
                </a:solidFill>
                <a:latin typeface="Century Gothic" panose="020B0502020202020204" pitchFamily="34" charset="0"/>
              </a:rPr>
              <a:t>Primary effects: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309 people died and 1500 people were injured</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65000 people were made homeless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10000-15000 buildings collapsed</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The hospital was badly damaged</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The estimated cost of the earthquake was US$16 billion</a:t>
            </a:r>
          </a:p>
          <a:p>
            <a:pPr marL="0" indent="0" algn="l" fontAlgn="base">
              <a:buNone/>
            </a:pPr>
            <a:r>
              <a:rPr lang="en-GB" sz="1100" b="0" i="0" dirty="0">
                <a:solidFill>
                  <a:schemeClr val="tx1"/>
                </a:solidFill>
                <a:effectLst/>
                <a:latin typeface="Century Gothic" panose="020B0502020202020204" pitchFamily="34" charset="0"/>
              </a:rPr>
              <a:t>Secondary effects: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Access to some areas of the city was restricted due to unsafe buildings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Transport was damaged due to landslides and rock falls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University applications have declined for the University of L’Aquila</a:t>
            </a:r>
          </a:p>
          <a:p>
            <a:pPr marL="0" indent="0" algn="l" fontAlgn="base">
              <a:buNone/>
            </a:pPr>
            <a:r>
              <a:rPr lang="en-GB" sz="1100" dirty="0">
                <a:solidFill>
                  <a:schemeClr val="tx1"/>
                </a:solidFill>
                <a:latin typeface="Century Gothic" panose="020B0502020202020204" pitchFamily="34" charset="0"/>
              </a:rPr>
              <a:t>Immediate responses: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Homeless people were provided with tents and hotel rooms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Bills and mortgages for those affected were suspended</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The </a:t>
            </a:r>
            <a:r>
              <a:rPr lang="en-GB" sz="1100" b="0" i="0" u="none" strike="noStrike" dirty="0">
                <a:solidFill>
                  <a:srgbClr val="000000"/>
                </a:solidFill>
                <a:effectLst/>
                <a:latin typeface="Century Gothic" panose="020B0502020202020204" pitchFamily="34" charset="0"/>
              </a:rPr>
              <a:t>EU</a:t>
            </a:r>
            <a:r>
              <a:rPr lang="en-GB" sz="1100" b="0" i="0" dirty="0">
                <a:solidFill>
                  <a:srgbClr val="575657"/>
                </a:solidFill>
                <a:effectLst/>
                <a:latin typeface="Century Gothic" panose="020B0502020202020204" pitchFamily="34" charset="0"/>
              </a:rPr>
              <a:t> provided US$552.9 million from its major disaster fund</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£170 million was raised by the British Red Cross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The DEC did not provide any aid. This is because Italy is a HIC</a:t>
            </a:r>
          </a:p>
          <a:p>
            <a:pPr marL="0" indent="0" algn="l" fontAlgn="base">
              <a:buNone/>
            </a:pPr>
            <a:r>
              <a:rPr lang="en-GB" sz="1100" dirty="0">
                <a:solidFill>
                  <a:srgbClr val="575657"/>
                </a:solidFill>
                <a:latin typeface="Century Gothic" panose="020B0502020202020204" pitchFamily="34" charset="0"/>
              </a:rPr>
              <a:t>Secondary effects: </a:t>
            </a:r>
            <a:endParaRPr lang="en-GB" sz="1100" b="0" i="0" dirty="0">
              <a:solidFill>
                <a:srgbClr val="575657"/>
              </a:solidFill>
              <a:effectLst/>
              <a:latin typeface="Century Gothic" panose="020B0502020202020204" pitchFamily="34" charset="0"/>
            </a:endParaRP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No taxes were paid by the residents of L’Aquila during 2010</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To encourage students back to the University fees were dropped for 3 years</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A memorial procession is held on the anniversary of the earthquake</a:t>
            </a:r>
          </a:p>
          <a:p>
            <a:pPr marL="0" indent="0" algn="l" fontAlgn="base">
              <a:buNone/>
            </a:pPr>
            <a:endParaRPr lang="en-GB" sz="1100" b="0" i="0" dirty="0">
              <a:solidFill>
                <a:schemeClr val="tx1"/>
              </a:solidFill>
              <a:effectLst/>
              <a:latin typeface="Century Gothic" panose="020B0502020202020204" pitchFamily="34" charset="0"/>
            </a:endParaRPr>
          </a:p>
          <a:p>
            <a:endParaRPr lang="en-GB" sz="1100" dirty="0">
              <a:solidFill>
                <a:schemeClr val="tx1"/>
              </a:solidFill>
              <a:latin typeface="Century Gothic" panose="020B0502020202020204" pitchFamily="34" charset="0"/>
            </a:endParaRPr>
          </a:p>
        </p:txBody>
      </p:sp>
      <p:pic>
        <p:nvPicPr>
          <p:cNvPr id="4" name="Picture 3">
            <a:extLst>
              <a:ext uri="{FF2B5EF4-FFF2-40B4-BE49-F238E27FC236}">
                <a16:creationId xmlns:a16="http://schemas.microsoft.com/office/drawing/2014/main" id="{8CE2BA9D-8092-58F2-BCE4-8D3B2498C34D}"/>
              </a:ext>
            </a:extLst>
          </p:cNvPr>
          <p:cNvPicPr>
            <a:picLocks noChangeAspect="1"/>
          </p:cNvPicPr>
          <p:nvPr/>
        </p:nvPicPr>
        <p:blipFill rotWithShape="1">
          <a:blip r:embed="rId2"/>
          <a:srcRect l="11077" t="16819" r="44039" b="14444"/>
          <a:stretch/>
        </p:blipFill>
        <p:spPr>
          <a:xfrm>
            <a:off x="7414980" y="2518117"/>
            <a:ext cx="4574919" cy="3938954"/>
          </a:xfrm>
          <a:prstGeom prst="rect">
            <a:avLst/>
          </a:prstGeom>
        </p:spPr>
      </p:pic>
    </p:spTree>
    <p:extLst>
      <p:ext uri="{BB962C8B-B14F-4D97-AF65-F5344CB8AC3E}">
        <p14:creationId xmlns:p14="http://schemas.microsoft.com/office/powerpoint/2010/main" val="87439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8EB27A-85CB-0D59-72CD-82915ADFA3B8}"/>
              </a:ext>
            </a:extLst>
          </p:cNvPr>
          <p:cNvSpPr>
            <a:spLocks noGrp="1"/>
          </p:cNvSpPr>
          <p:nvPr>
            <p:ph idx="1"/>
          </p:nvPr>
        </p:nvSpPr>
        <p:spPr>
          <a:xfrm>
            <a:off x="0" y="186781"/>
            <a:ext cx="11989899" cy="6412802"/>
          </a:xfrm>
        </p:spPr>
        <p:txBody>
          <a:bodyPr numCol="2">
            <a:noAutofit/>
          </a:bodyPr>
          <a:lstStyle/>
          <a:p>
            <a:pPr marL="0" indent="0">
              <a:buNone/>
            </a:pPr>
            <a:r>
              <a:rPr lang="en-GB" sz="1100" b="1" i="0" u="sng" dirty="0">
                <a:solidFill>
                  <a:schemeClr val="tx1"/>
                </a:solidFill>
                <a:effectLst/>
                <a:latin typeface="Century Gothic" panose="020B0502020202020204" pitchFamily="34" charset="0"/>
              </a:rPr>
              <a:t>Typhoon Haiyan (2013)</a:t>
            </a:r>
            <a:endParaRPr lang="en-GB" sz="1100" dirty="0">
              <a:solidFill>
                <a:schemeClr val="tx1"/>
              </a:solidFill>
              <a:latin typeface="Century Gothic" panose="020B0502020202020204" pitchFamily="34" charset="0"/>
            </a:endParaRPr>
          </a:p>
          <a:p>
            <a:pPr marL="0" indent="0" algn="l" fontAlgn="base">
              <a:buNone/>
            </a:pPr>
            <a:r>
              <a:rPr lang="en-GB" sz="1100" b="0" i="0" dirty="0">
                <a:solidFill>
                  <a:srgbClr val="575657"/>
                </a:solidFill>
                <a:effectLst/>
                <a:latin typeface="Century Gothic" panose="020B0502020202020204" pitchFamily="34" charset="0"/>
              </a:rPr>
              <a:t>Typhoon Haiyan, a category five typhoon, struck the Philippines on 8th November, 2013 at 4.40 am. The tropical storm originated in the northwest Pacific Ocean. It is one of the most powerful typhoons to affect the Philippines. Wind speeds of 314 kilometres per hour (195 miles per hour) were recorded.  400 millimetres of heavy rainfall and 90% of Tacloban was destroyed. </a:t>
            </a:r>
            <a:endParaRPr lang="en-GB" sz="1100" b="0" i="0" dirty="0">
              <a:solidFill>
                <a:schemeClr val="tx1"/>
              </a:solidFill>
              <a:effectLst/>
              <a:latin typeface="Century Gothic" panose="020B0502020202020204" pitchFamily="34" charset="0"/>
            </a:endParaRPr>
          </a:p>
          <a:p>
            <a:pPr marL="0" indent="0" algn="l" fontAlgn="base">
              <a:buNone/>
            </a:pPr>
            <a:r>
              <a:rPr lang="en-GB" sz="1100" b="0" i="0" dirty="0">
                <a:solidFill>
                  <a:srgbClr val="575657"/>
                </a:solidFill>
                <a:effectLst/>
                <a:latin typeface="Century Gothic" panose="020B0502020202020204" pitchFamily="34" charset="0"/>
              </a:rPr>
              <a:t>The primary effects of Typhoon Haiyan were:</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The overall cost of damage was around $12 billion</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Leyte and Tacloban experienced a 5-metre storm surge, and 400mm of rainfall flooded an area of up to 1km inland</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90% of Tacloban was destroyed</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6300 people died</a:t>
            </a:r>
          </a:p>
          <a:p>
            <a:pPr algn="l" fontAlgn="base">
              <a:buFont typeface="Arial" panose="020B0604020202020204" pitchFamily="34" charset="0"/>
              <a:buChar char="•"/>
            </a:pPr>
            <a:r>
              <a:rPr lang="en-GB" sz="1100" b="0" i="0" dirty="0">
                <a:solidFill>
                  <a:srgbClr val="575657"/>
                </a:solidFill>
                <a:effectLst/>
                <a:latin typeface="Century Gothic" panose="020B0502020202020204" pitchFamily="34" charset="0"/>
              </a:rPr>
              <a:t>4.1 million people were made homeless</a:t>
            </a:r>
          </a:p>
          <a:p>
            <a:pPr algn="l" fontAlgn="base"/>
            <a:r>
              <a:rPr lang="en-GB" sz="1100" b="1" i="0" dirty="0">
                <a:solidFill>
                  <a:srgbClr val="222222"/>
                </a:solidFill>
                <a:effectLst/>
                <a:latin typeface="Century Gothic" panose="020B0502020202020204" pitchFamily="34" charset="0"/>
              </a:rPr>
              <a:t>What were the secondary effects?</a:t>
            </a:r>
          </a:p>
          <a:p>
            <a:pPr algn="l" fontAlgn="base"/>
            <a:r>
              <a:rPr lang="en-GB" sz="1100" b="0" i="0" dirty="0">
                <a:solidFill>
                  <a:srgbClr val="575657"/>
                </a:solidFill>
                <a:effectLst/>
                <a:latin typeface="Century Gothic" panose="020B0502020202020204" pitchFamily="34" charset="0"/>
              </a:rPr>
              <a:t>Survivors fought for food and supplies. Eight people died in a stampede for food supplies.</a:t>
            </a:r>
          </a:p>
          <a:p>
            <a:pPr algn="l" fontAlgn="base"/>
            <a:r>
              <a:rPr lang="en-GB" sz="1100" b="0" i="0" dirty="0">
                <a:solidFill>
                  <a:srgbClr val="575657"/>
                </a:solidFill>
                <a:effectLst/>
                <a:latin typeface="Century Gothic" panose="020B0502020202020204" pitchFamily="34" charset="0"/>
              </a:rPr>
              <a:t>Seawater, chemicals and sewerage contaminated surface and groundwater.</a:t>
            </a:r>
          </a:p>
          <a:p>
            <a:pPr algn="l" fontAlgn="base"/>
            <a:r>
              <a:rPr lang="en-GB" sz="1100" b="0" i="0" dirty="0">
                <a:solidFill>
                  <a:srgbClr val="575657"/>
                </a:solidFill>
                <a:effectLst/>
                <a:latin typeface="Century Gothic" panose="020B0502020202020204" pitchFamily="34" charset="0"/>
              </a:rPr>
              <a:t>An oil tanker ran aground, causing an 800,000-litre oil leak that contaminated fishing waters.</a:t>
            </a:r>
          </a:p>
          <a:p>
            <a:pPr algn="l" fontAlgn="base"/>
            <a:r>
              <a:rPr lang="en-GB" sz="1100" b="1" i="0" dirty="0">
                <a:solidFill>
                  <a:srgbClr val="222222"/>
                </a:solidFill>
                <a:effectLst/>
                <a:latin typeface="Century Gothic" panose="020B0502020202020204" pitchFamily="34" charset="0"/>
              </a:rPr>
              <a:t>What were the immediate responses?</a:t>
            </a:r>
          </a:p>
          <a:p>
            <a:pPr algn="l" fontAlgn="base"/>
            <a:r>
              <a:rPr lang="en-GB" sz="1100" b="0" i="0" dirty="0">
                <a:solidFill>
                  <a:srgbClr val="575657"/>
                </a:solidFill>
                <a:effectLst/>
                <a:latin typeface="Century Gothic" panose="020B0502020202020204" pitchFamily="34" charset="0"/>
              </a:rPr>
              <a:t>Eight hundred thousand people were evacuated following a televised warning by the president. Many people found refuge in a stadium in Tacloban. However, many people died when it was flooded. The government provided essential equipment and medical supplies. A curfew was introduced two days after the typhoon to reduce looting.</a:t>
            </a:r>
          </a:p>
          <a:p>
            <a:pPr algn="l" fontAlgn="base"/>
            <a:r>
              <a:rPr lang="en-GB" sz="1100" b="0" i="0" dirty="0">
                <a:solidFill>
                  <a:srgbClr val="575657"/>
                </a:solidFill>
                <a:effectLst/>
                <a:latin typeface="Century Gothic" panose="020B0502020202020204" pitchFamily="34" charset="0"/>
              </a:rPr>
              <a:t>Three days after the storm, the main airport was reopened, and emergency aid arrived. Power was restored in some regions after a week. One million food packs and 250,000 litres of water were distributed within two weeks.</a:t>
            </a:r>
          </a:p>
          <a:p>
            <a:pPr algn="l" fontAlgn="base"/>
            <a:r>
              <a:rPr lang="en-GB" sz="1100" b="0" i="0" dirty="0">
                <a:solidFill>
                  <a:srgbClr val="575657"/>
                </a:solidFill>
                <a:effectLst/>
                <a:latin typeface="Century Gothic" panose="020B0502020202020204" pitchFamily="34" charset="0"/>
              </a:rPr>
              <a:t>Over $1.5 billion of foreign aid was pledged. Thirty-three countries and international organisations promised help, with rescue operations and an estimated US $ 88.871 million.</a:t>
            </a:r>
          </a:p>
          <a:p>
            <a:pPr algn="l" fontAlgn="base"/>
            <a:r>
              <a:rPr lang="en-GB" sz="1100" b="1" i="0" dirty="0">
                <a:solidFill>
                  <a:srgbClr val="222222"/>
                </a:solidFill>
                <a:effectLst/>
                <a:latin typeface="Century Gothic" panose="020B0502020202020204" pitchFamily="34" charset="0"/>
              </a:rPr>
              <a:t>What were the long-term responses?</a:t>
            </a:r>
          </a:p>
          <a:p>
            <a:pPr algn="l" fontAlgn="base"/>
            <a:r>
              <a:rPr lang="en-GB" sz="1100" b="0" i="0" dirty="0">
                <a:solidFill>
                  <a:srgbClr val="575657"/>
                </a:solidFill>
                <a:effectLst/>
                <a:latin typeface="Century Gothic" panose="020B0502020202020204" pitchFamily="34" charset="0"/>
              </a:rPr>
              <a:t>Build Back Better is the government’s response to the typhoon. Launched in 2014, it intended to upgrade damaged buildings to protect them from future disasters. They have also set up a no-build zone along the coast in Eastern Visayas, a new storm surge warning system has been developed, and mangroves replanted to absorb future storm surges.</a:t>
            </a:r>
          </a:p>
        </p:txBody>
      </p:sp>
      <p:pic>
        <p:nvPicPr>
          <p:cNvPr id="5" name="Picture 4">
            <a:extLst>
              <a:ext uri="{FF2B5EF4-FFF2-40B4-BE49-F238E27FC236}">
                <a16:creationId xmlns:a16="http://schemas.microsoft.com/office/drawing/2014/main" id="{7DC82ADA-B87F-F918-E702-6502C4D1048E}"/>
              </a:ext>
            </a:extLst>
          </p:cNvPr>
          <p:cNvPicPr>
            <a:picLocks noChangeAspect="1"/>
          </p:cNvPicPr>
          <p:nvPr/>
        </p:nvPicPr>
        <p:blipFill rotWithShape="1">
          <a:blip r:embed="rId2"/>
          <a:srcRect l="19074" t="51281" r="52707" b="20037"/>
          <a:stretch/>
        </p:blipFill>
        <p:spPr>
          <a:xfrm>
            <a:off x="6987654" y="3792129"/>
            <a:ext cx="4230805" cy="2417602"/>
          </a:xfrm>
          <a:prstGeom prst="rect">
            <a:avLst/>
          </a:prstGeom>
        </p:spPr>
      </p:pic>
    </p:spTree>
    <p:extLst>
      <p:ext uri="{BB962C8B-B14F-4D97-AF65-F5344CB8AC3E}">
        <p14:creationId xmlns:p14="http://schemas.microsoft.com/office/powerpoint/2010/main" val="65912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AE499C-8098-A6AA-013E-87690C9DB614}"/>
              </a:ext>
            </a:extLst>
          </p:cNvPr>
          <p:cNvSpPr txBox="1"/>
          <p:nvPr/>
        </p:nvSpPr>
        <p:spPr>
          <a:xfrm>
            <a:off x="0" y="117930"/>
            <a:ext cx="12192000" cy="6740070"/>
          </a:xfrm>
          <a:prstGeom prst="rect">
            <a:avLst/>
          </a:prstGeom>
          <a:noFill/>
        </p:spPr>
        <p:txBody>
          <a:bodyPr wrap="square" numCol="2">
            <a:spAutoFit/>
          </a:bodyPr>
          <a:lstStyle/>
          <a:p>
            <a:pPr algn="l" fontAlgn="base"/>
            <a:r>
              <a:rPr lang="en-US" sz="1000" b="1" i="0" u="sng" dirty="0">
                <a:effectLst/>
                <a:latin typeface="Helvetica" panose="020B0604020202020204" pitchFamily="34" charset="0"/>
              </a:rPr>
              <a:t>The Somerset Levels Flood Case Study</a:t>
            </a:r>
          </a:p>
          <a:p>
            <a:pPr algn="l" fontAlgn="base"/>
            <a:endParaRPr lang="en-US" sz="1000" b="1" i="0" u="sng" dirty="0">
              <a:effectLst/>
              <a:latin typeface="Helvetica" panose="020B0604020202020204" pitchFamily="34" charset="0"/>
            </a:endParaRPr>
          </a:p>
          <a:p>
            <a:pPr algn="l" fontAlgn="base"/>
            <a:r>
              <a:rPr lang="en-US" sz="1000" b="0" i="0" dirty="0">
                <a:solidFill>
                  <a:srgbClr val="575657"/>
                </a:solidFill>
                <a:effectLst/>
                <a:latin typeface="helvetica neue"/>
              </a:rPr>
              <a:t>The Somerset Levels are a coastal plain and wetland area in Somerset, England. Thousands of years ago, the area was covered by the sea, but today it’s a </a:t>
            </a:r>
            <a:r>
              <a:rPr lang="en-US" sz="1000" b="0" i="0" u="none" strike="noStrike" dirty="0">
                <a:solidFill>
                  <a:srgbClr val="000000"/>
                </a:solidFill>
                <a:effectLst/>
                <a:latin typeface="helvetica neue"/>
              </a:rPr>
              <a:t>landscape</a:t>
            </a:r>
            <a:r>
              <a:rPr lang="en-US" sz="1000" b="0" i="0" dirty="0">
                <a:solidFill>
                  <a:srgbClr val="575657"/>
                </a:solidFill>
                <a:effectLst/>
                <a:latin typeface="helvetica neue"/>
              </a:rPr>
              <a:t> of rivers and wetlands – artificially drained, irrigated and modified to allow productive farming.</a:t>
            </a:r>
          </a:p>
          <a:p>
            <a:pPr algn="l" fontAlgn="base"/>
            <a:r>
              <a:rPr lang="en-US" sz="1000" b="0" i="0" dirty="0">
                <a:solidFill>
                  <a:srgbClr val="575657"/>
                </a:solidFill>
                <a:effectLst/>
                <a:latin typeface="helvetica neue"/>
              </a:rPr>
              <a:t>It is claimed that the Somerset Levels are one of the lowest areas in the UK. This is because much of the area lies below the high-water mark of spring tides. The area is very flat and has a maximum altitude of 8m above sea level. All rivers in this area, including Axe, Sheppey and Brue, are in the north, while to the south, the rivers the Cary, Yeo, Tone and Parrett drain into the Bristol Channel.</a:t>
            </a:r>
          </a:p>
          <a:p>
            <a:pPr algn="l" fontAlgn="base"/>
            <a:r>
              <a:rPr lang="en-US" sz="1000" b="0" i="0" dirty="0">
                <a:solidFill>
                  <a:srgbClr val="575657"/>
                </a:solidFill>
                <a:effectLst/>
                <a:latin typeface="helvetica neue"/>
              </a:rPr>
              <a:t>In January 2014, the Somerset Levels experienced floods greater than any other in living memory. Estimates suggest that 10% of the area was underwater when the flooding was greatest.</a:t>
            </a:r>
          </a:p>
          <a:p>
            <a:pPr algn="l" fontAlgn="base"/>
            <a:endParaRPr lang="en-US" sz="1000" b="0" i="0" dirty="0">
              <a:solidFill>
                <a:srgbClr val="575657"/>
              </a:solidFill>
              <a:effectLst/>
              <a:latin typeface="helvetica neue"/>
            </a:endParaRPr>
          </a:p>
          <a:p>
            <a:pPr algn="l" fontAlgn="base"/>
            <a:r>
              <a:rPr lang="en-US" sz="1000" b="1" i="0" cap="all" dirty="0">
                <a:effectLst/>
                <a:latin typeface="Helvetica" panose="020B0604020202020204" pitchFamily="34" charset="0"/>
              </a:rPr>
              <a:t>WHAT WERE THE PHYSICAL CAUSES OF FLOODING IN THE SOMERSET LEVELS?</a:t>
            </a:r>
          </a:p>
          <a:p>
            <a:pPr algn="l" fontAlgn="base"/>
            <a:r>
              <a:rPr lang="en-US" sz="1000" b="0" i="0" dirty="0">
                <a:solidFill>
                  <a:srgbClr val="575657"/>
                </a:solidFill>
                <a:effectLst/>
                <a:latin typeface="helvetica neue"/>
              </a:rPr>
              <a:t>A quick succession of prolonged Atlantic storms, with persistent rainfall and gale-force winds, was the primary cause of flooding. The rivers could not cope with the significant amount of rain that fell. High tides in the Bristol Channel and its narrowing also create tidal surges. These blocked the floodwater, trying to escape the Somerset Levels. Coastal </a:t>
            </a:r>
            <a:r>
              <a:rPr lang="en-US" sz="1000" b="0" i="0" dirty="0" err="1">
                <a:solidFill>
                  <a:srgbClr val="575657"/>
                </a:solidFill>
                <a:effectLst/>
                <a:latin typeface="helvetica neue"/>
              </a:rPr>
              <a:t>defences</a:t>
            </a:r>
            <a:r>
              <a:rPr lang="en-US" sz="1000" b="0" i="0" dirty="0">
                <a:solidFill>
                  <a:srgbClr val="575657"/>
                </a:solidFill>
                <a:effectLst/>
                <a:latin typeface="helvetica neue"/>
              </a:rPr>
              <a:t> coped with the tidal surges.</a:t>
            </a:r>
          </a:p>
          <a:p>
            <a:pPr algn="l" fontAlgn="base"/>
            <a:endParaRPr lang="en-US" sz="1000" b="0" i="0" dirty="0">
              <a:solidFill>
                <a:srgbClr val="575657"/>
              </a:solidFill>
              <a:effectLst/>
              <a:latin typeface="helvetica neue"/>
            </a:endParaRPr>
          </a:p>
          <a:p>
            <a:pPr algn="l" fontAlgn="base"/>
            <a:r>
              <a:rPr lang="en-US" sz="1000" b="1" i="0" cap="all" dirty="0">
                <a:effectLst/>
                <a:latin typeface="Helvetica" panose="020B0604020202020204" pitchFamily="34" charset="0"/>
              </a:rPr>
              <a:t>WHAT WERE THE HUMAN CAUSES OF FLOODING IN THE SOMERSET LEVELS?</a:t>
            </a:r>
          </a:p>
          <a:p>
            <a:pPr algn="l" fontAlgn="base"/>
            <a:r>
              <a:rPr lang="en-US" sz="1000" b="0" i="0" dirty="0">
                <a:solidFill>
                  <a:srgbClr val="575657"/>
                </a:solidFill>
                <a:effectLst/>
                <a:latin typeface="helvetica neue"/>
              </a:rPr>
              <a:t>There had been less dredging of the river channels on the Somerset Levels leading up to 2014. However, as a result, the channels had risen due to </a:t>
            </a:r>
            <a:r>
              <a:rPr lang="en-US" sz="1000" b="0" i="0" u="none" strike="noStrike" dirty="0">
                <a:solidFill>
                  <a:srgbClr val="000000"/>
                </a:solidFill>
                <a:effectLst/>
                <a:latin typeface="helvetica neue"/>
              </a:rPr>
              <a:t>sediment</a:t>
            </a:r>
            <a:r>
              <a:rPr lang="en-US" sz="1000" b="0" i="0" dirty="0">
                <a:solidFill>
                  <a:srgbClr val="575657"/>
                </a:solidFill>
                <a:effectLst/>
                <a:latin typeface="helvetica neue"/>
              </a:rPr>
              <a:t> accumulation. This reduced the capacity of rivers to transport water, leading to flooding.</a:t>
            </a:r>
          </a:p>
          <a:p>
            <a:pPr algn="l" fontAlgn="base"/>
            <a:r>
              <a:rPr lang="en-US" sz="1000" b="0" i="0" dirty="0">
                <a:solidFill>
                  <a:srgbClr val="575657"/>
                </a:solidFill>
                <a:effectLst/>
                <a:latin typeface="helvetica neue"/>
              </a:rPr>
              <a:t>Change in farming practices has also contributed to flooding. Much of the land has been converted from grassland to grow </a:t>
            </a:r>
            <a:r>
              <a:rPr lang="en-US" sz="1000" b="0" i="0" dirty="0" err="1">
                <a:solidFill>
                  <a:srgbClr val="575657"/>
                </a:solidFill>
                <a:effectLst/>
                <a:latin typeface="helvetica neue"/>
              </a:rPr>
              <a:t>maise</a:t>
            </a:r>
            <a:r>
              <a:rPr lang="en-US" sz="1000" b="0" i="0" dirty="0">
                <a:solidFill>
                  <a:srgbClr val="575657"/>
                </a:solidFill>
                <a:effectLst/>
                <a:latin typeface="helvetica neue"/>
              </a:rPr>
              <a:t>. This more intensive use of the land means it is less able to retain water, causing it to run over the surface rather than being absorbed.</a:t>
            </a:r>
          </a:p>
          <a:p>
            <a:pPr algn="l" fontAlgn="base"/>
            <a:endParaRPr lang="en-US" sz="1000" b="0" i="0" dirty="0">
              <a:solidFill>
                <a:srgbClr val="575657"/>
              </a:solidFill>
              <a:effectLst/>
              <a:latin typeface="helvetica neue"/>
            </a:endParaRPr>
          </a:p>
          <a:p>
            <a:pPr algn="l" fontAlgn="base"/>
            <a:r>
              <a:rPr lang="en-US" sz="1000" b="1" i="0" dirty="0">
                <a:effectLst/>
                <a:latin typeface="Helvetica" panose="020B0604020202020204" pitchFamily="34" charset="0"/>
              </a:rPr>
              <a:t>What were the social impacts of the Somerset Levels floods?</a:t>
            </a:r>
          </a:p>
          <a:p>
            <a:pPr algn="l" fontAlgn="base"/>
            <a:r>
              <a:rPr lang="en-US" sz="1000" b="0" i="0" dirty="0">
                <a:solidFill>
                  <a:srgbClr val="575657"/>
                </a:solidFill>
                <a:effectLst/>
                <a:latin typeface="helvetica neue"/>
              </a:rPr>
              <a:t>Over 600 homes and 16 farms were evacuated, resulting in many people requiring temporary accommodation, where many stayed for several months. In addition, several villages, such as Moorland and </a:t>
            </a:r>
            <a:r>
              <a:rPr lang="en-US" sz="1000" b="0" i="0" dirty="0" err="1">
                <a:solidFill>
                  <a:srgbClr val="575657"/>
                </a:solidFill>
                <a:effectLst/>
                <a:latin typeface="helvetica neue"/>
              </a:rPr>
              <a:t>Muchelney</a:t>
            </a:r>
            <a:r>
              <a:rPr lang="en-US" sz="1000" b="0" i="0" dirty="0">
                <a:solidFill>
                  <a:srgbClr val="575657"/>
                </a:solidFill>
                <a:effectLst/>
                <a:latin typeface="helvetica neue"/>
              </a:rPr>
              <a:t>, were cut off after roads were flooded. Power supplies were cut off during a time when temperatures were low.</a:t>
            </a:r>
          </a:p>
          <a:p>
            <a:pPr algn="l" fontAlgn="base"/>
            <a:endParaRPr lang="en-US" sz="1000" b="0" i="0" dirty="0">
              <a:solidFill>
                <a:srgbClr val="575657"/>
              </a:solidFill>
              <a:effectLst/>
              <a:latin typeface="helvetica neue"/>
            </a:endParaRPr>
          </a:p>
          <a:p>
            <a:pPr algn="l" fontAlgn="base"/>
            <a:r>
              <a:rPr lang="en-US" sz="1000" b="1" i="0" dirty="0">
                <a:effectLst/>
                <a:latin typeface="Helvetica" panose="020B0604020202020204" pitchFamily="34" charset="0"/>
              </a:rPr>
              <a:t>What were the economic impacts of the Somerset Levels floods?</a:t>
            </a:r>
          </a:p>
          <a:p>
            <a:pPr algn="l" fontAlgn="base"/>
            <a:r>
              <a:rPr lang="en-US" sz="1000" b="0" i="0" dirty="0">
                <a:solidFill>
                  <a:srgbClr val="575657"/>
                </a:solidFill>
                <a:effectLst/>
                <a:latin typeface="helvetica neue"/>
              </a:rPr>
              <a:t>Somerset County Council estimates that the cost of flood damage was over £10 million. The agricultural industry was among the hardest hit, with over fourteen thousand hectares of agricultural land used for crops and grazing flooded for three to four weeks. One thousand livestock were evacuated from the affected farms.</a:t>
            </a:r>
          </a:p>
          <a:p>
            <a:pPr algn="l" fontAlgn="base"/>
            <a:r>
              <a:rPr lang="en-US" sz="1000" b="0" i="0" dirty="0">
                <a:solidFill>
                  <a:srgbClr val="575657"/>
                </a:solidFill>
                <a:effectLst/>
                <a:latin typeface="helvetica neue"/>
              </a:rPr>
              <a:t>Many main roads were closed, including the A361 linking Taunton and Street. Flooding disrupted train services on the main Bristol line between Taunton and Bridgwater.</a:t>
            </a:r>
          </a:p>
          <a:p>
            <a:pPr algn="l" fontAlgn="base"/>
            <a:r>
              <a:rPr lang="en-US" sz="1000" b="0" i="0" dirty="0">
                <a:solidFill>
                  <a:srgbClr val="575657"/>
                </a:solidFill>
                <a:effectLst/>
                <a:latin typeface="helvetica neue"/>
              </a:rPr>
              <a:t>Fuel used to power emergency pumps cost £200 000 per week. An estimated £1 million was lost by local businesses. The Somerset floods cost the county’s </a:t>
            </a:r>
            <a:r>
              <a:rPr lang="en-US" sz="1000" b="0" i="0" u="none" strike="noStrike" dirty="0">
                <a:solidFill>
                  <a:srgbClr val="000000"/>
                </a:solidFill>
                <a:effectLst/>
                <a:latin typeface="helvetica neue"/>
              </a:rPr>
              <a:t>tourism</a:t>
            </a:r>
            <a:r>
              <a:rPr lang="en-US" sz="1000" b="0" i="0" dirty="0">
                <a:solidFill>
                  <a:srgbClr val="575657"/>
                </a:solidFill>
                <a:effectLst/>
                <a:latin typeface="helvetica neue"/>
              </a:rPr>
              <a:t> industry an estimated £200 million.</a:t>
            </a:r>
          </a:p>
          <a:p>
            <a:pPr algn="l" fontAlgn="base"/>
            <a:endParaRPr lang="en-US" sz="1000" b="0" i="0" dirty="0">
              <a:solidFill>
                <a:srgbClr val="575657"/>
              </a:solidFill>
              <a:effectLst/>
              <a:latin typeface="helvetica neue"/>
            </a:endParaRPr>
          </a:p>
          <a:p>
            <a:pPr algn="l" fontAlgn="base"/>
            <a:r>
              <a:rPr lang="en-US" sz="1000" b="1" i="0" dirty="0">
                <a:effectLst/>
                <a:latin typeface="Helvetica" panose="020B0604020202020204" pitchFamily="34" charset="0"/>
              </a:rPr>
              <a:t>What were the environmental impacts of the Somerset Levels floods?</a:t>
            </a:r>
          </a:p>
          <a:p>
            <a:pPr algn="l" fontAlgn="base"/>
            <a:r>
              <a:rPr lang="en-US" sz="1000" b="0" i="0" dirty="0">
                <a:solidFill>
                  <a:srgbClr val="575657"/>
                </a:solidFill>
                <a:effectLst/>
                <a:latin typeface="helvetica neue"/>
              </a:rPr>
              <a:t>The </a:t>
            </a:r>
            <a:r>
              <a:rPr lang="en-US" sz="1000" b="0" i="0" u="none" strike="noStrike" dirty="0">
                <a:solidFill>
                  <a:srgbClr val="000000"/>
                </a:solidFill>
                <a:effectLst/>
                <a:latin typeface="helvetica neue"/>
              </a:rPr>
              <a:t>environmental impact</a:t>
            </a:r>
            <a:r>
              <a:rPr lang="en-US" sz="1000" b="0" i="0" dirty="0">
                <a:solidFill>
                  <a:srgbClr val="575657"/>
                </a:solidFill>
                <a:effectLst/>
                <a:latin typeface="helvetica neue"/>
              </a:rPr>
              <a:t> included the extensive contamination of floodwaters by sewage, oil, and various chemical pollutants. Following the recession of floodwaters, a significant amount of debris required clearing, while stagnant water accumulated over several months needed to be re-oxygenated before reintroduction into rivers. Failure to do so would have caused substantial harm to marine ecosystems.</a:t>
            </a:r>
          </a:p>
          <a:p>
            <a:pPr algn="l" fontAlgn="base"/>
            <a:r>
              <a:rPr lang="en-US" sz="1000" b="0" i="0" dirty="0">
                <a:solidFill>
                  <a:srgbClr val="575657"/>
                </a:solidFill>
                <a:effectLst/>
                <a:latin typeface="helvetica neue"/>
              </a:rPr>
              <a:t>The soil was damaged after being underwater for nearly three months. In some areas, it took over two years to restore the soil before crops could be grown.</a:t>
            </a:r>
          </a:p>
          <a:p>
            <a:pPr algn="l" fontAlgn="base"/>
            <a:endParaRPr lang="en-US" sz="1000" b="0" i="0" dirty="0">
              <a:solidFill>
                <a:srgbClr val="575657"/>
              </a:solidFill>
              <a:effectLst/>
              <a:latin typeface="helvetica neue"/>
            </a:endParaRPr>
          </a:p>
          <a:p>
            <a:pPr algn="l" fontAlgn="base"/>
            <a:r>
              <a:rPr lang="en-US" sz="1000" b="1" i="0" cap="all" dirty="0">
                <a:effectLst/>
                <a:latin typeface="Helvetica" panose="020B0604020202020204" pitchFamily="34" charset="0"/>
              </a:rPr>
              <a:t>IMMEDIATE RESPONSE TO THE SOMERSET LEVELS FLOOD</a:t>
            </a:r>
          </a:p>
          <a:p>
            <a:pPr algn="l" fontAlgn="base"/>
            <a:r>
              <a:rPr lang="en-US" sz="1000" b="0" i="0" dirty="0">
                <a:solidFill>
                  <a:srgbClr val="575657"/>
                </a:solidFill>
                <a:effectLst/>
                <a:latin typeface="helvetica neue"/>
              </a:rPr>
              <a:t>As expected for a high-income country (HIC), the response to the flood was well-</a:t>
            </a:r>
            <a:r>
              <a:rPr lang="en-US" sz="1000" b="0" i="0" dirty="0" err="1">
                <a:solidFill>
                  <a:srgbClr val="575657"/>
                </a:solidFill>
                <a:effectLst/>
                <a:latin typeface="helvetica neue"/>
              </a:rPr>
              <a:t>organised</a:t>
            </a:r>
            <a:r>
              <a:rPr lang="en-US" sz="1000" b="0" i="0" dirty="0">
                <a:solidFill>
                  <a:srgbClr val="575657"/>
                </a:solidFill>
                <a:effectLst/>
                <a:latin typeface="helvetica neue"/>
              </a:rPr>
              <a:t> and rapid.</a:t>
            </a:r>
          </a:p>
          <a:p>
            <a:pPr algn="l" fontAlgn="base"/>
            <a:r>
              <a:rPr lang="en-US" sz="1000" b="0" i="0" dirty="0">
                <a:solidFill>
                  <a:srgbClr val="575657"/>
                </a:solidFill>
                <a:effectLst/>
                <a:latin typeface="helvetica neue"/>
              </a:rPr>
              <a:t>Local people in South West England were warned of heavy rain when the Met Office issued an amber warning. The public was advised to prepare for significant flooding by the Environmental Agency. Many people used sandbags to protect their property and moved valuable items upstairs. In Moorland, a man constructed a large wall out of clay and mud to protect his house from flooding.</a:t>
            </a:r>
          </a:p>
          <a:p>
            <a:pPr algn="l" fontAlgn="base"/>
            <a:r>
              <a:rPr lang="en-US" sz="1000" b="0" i="0" dirty="0">
                <a:solidFill>
                  <a:srgbClr val="575657"/>
                </a:solidFill>
                <a:effectLst/>
                <a:latin typeface="helvetica neue"/>
              </a:rPr>
              <a:t>Rescue boats were used to help stranded people by the fire brigade who also visited hundreds of properties. Rescue crews supported residents of Moorland in evacuating. The owners of some 80 homes agreed to evacuate; however, around 30 residents stayed at home. Additional police patrols were introduced as a result of increased crime.</a:t>
            </a:r>
          </a:p>
          <a:p>
            <a:pPr algn="l" fontAlgn="base"/>
            <a:r>
              <a:rPr lang="en-US" sz="1000" b="0" i="0" dirty="0">
                <a:solidFill>
                  <a:srgbClr val="575657"/>
                </a:solidFill>
                <a:effectLst/>
                <a:latin typeface="helvetica neue"/>
              </a:rPr>
              <a:t>The army was sent into the area with specialist equipment towards the end of January. They issued sandbags and distributed food. 40 Royal Marines later joined them to provide additional support.</a:t>
            </a:r>
          </a:p>
          <a:p>
            <a:pPr algn="l" fontAlgn="base"/>
            <a:r>
              <a:rPr lang="en-US" sz="1000" b="0" i="0" dirty="0">
                <a:solidFill>
                  <a:srgbClr val="575657"/>
                </a:solidFill>
                <a:effectLst/>
                <a:latin typeface="helvetica neue"/>
              </a:rPr>
              <a:t>Sixty-five pumps were used to drain 65 million m3 of floodwater.</a:t>
            </a:r>
          </a:p>
          <a:p>
            <a:pPr algn="l" fontAlgn="base"/>
            <a:r>
              <a:rPr lang="en-US" sz="1000" b="0" i="0" dirty="0">
                <a:solidFill>
                  <a:srgbClr val="575657"/>
                </a:solidFill>
                <a:effectLst/>
                <a:latin typeface="helvetica neue"/>
              </a:rPr>
              <a:t>Local people, led by the Flooding on the Levels Action Group (FLAG), provided local support to the people affected. This included fundraising and the collection and </a:t>
            </a:r>
            <a:r>
              <a:rPr lang="en-US" sz="1000" b="0" i="0" u="none" strike="noStrike" dirty="0">
                <a:solidFill>
                  <a:srgbClr val="000000"/>
                </a:solidFill>
                <a:effectLst/>
                <a:latin typeface="helvetica neue"/>
              </a:rPr>
              <a:t>distribution</a:t>
            </a:r>
            <a:r>
              <a:rPr lang="en-US" sz="1000" b="0" i="0" dirty="0">
                <a:solidFill>
                  <a:srgbClr val="575657"/>
                </a:solidFill>
                <a:effectLst/>
                <a:latin typeface="helvetica neue"/>
              </a:rPr>
              <a:t> of food. They also used social media, such as Facebook and Twitter, to share the news.</a:t>
            </a:r>
          </a:p>
          <a:p>
            <a:pPr algn="l" fontAlgn="base"/>
            <a:r>
              <a:rPr lang="en-US" sz="1000" b="0" i="0" dirty="0">
                <a:solidFill>
                  <a:srgbClr val="575657"/>
                </a:solidFill>
                <a:effectLst/>
                <a:latin typeface="helvetica neue"/>
              </a:rPr>
              <a:t>The government made an estimated £15m to meet the immediate costs of protecting lives and properties.</a:t>
            </a:r>
          </a:p>
          <a:p>
            <a:pPr algn="l" fontAlgn="base"/>
            <a:endParaRPr lang="en-US" sz="1000" b="0" i="0" dirty="0">
              <a:solidFill>
                <a:srgbClr val="575657"/>
              </a:solidFill>
              <a:effectLst/>
              <a:latin typeface="helvetica neue"/>
            </a:endParaRPr>
          </a:p>
          <a:p>
            <a:pPr algn="l" fontAlgn="base"/>
            <a:r>
              <a:rPr lang="en-US" sz="1000" b="1" i="0" cap="all" dirty="0">
                <a:effectLst/>
                <a:latin typeface="Helvetica" panose="020B0604020202020204" pitchFamily="34" charset="0"/>
              </a:rPr>
              <a:t>LONG-TERM RESPONSE TO THE SOMERSET LEVELS FLOOD</a:t>
            </a:r>
          </a:p>
          <a:p>
            <a:pPr algn="l" fontAlgn="base"/>
            <a:r>
              <a:rPr lang="en-US" sz="1000" b="0" i="0" dirty="0">
                <a:solidFill>
                  <a:srgbClr val="575657"/>
                </a:solidFill>
                <a:effectLst/>
                <a:latin typeface="helvetica neue"/>
              </a:rPr>
              <a:t>The long-term response to the Somerset Levels flood </a:t>
            </a:r>
            <a:r>
              <a:rPr lang="en-US" sz="1000" b="0" i="0" dirty="0" err="1">
                <a:solidFill>
                  <a:srgbClr val="575657"/>
                </a:solidFill>
                <a:effectLst/>
                <a:latin typeface="helvetica neue"/>
              </a:rPr>
              <a:t>focussed</a:t>
            </a:r>
            <a:r>
              <a:rPr lang="en-US" sz="1000" b="0" i="0" dirty="0">
                <a:solidFill>
                  <a:srgbClr val="575657"/>
                </a:solidFill>
                <a:effectLst/>
                <a:latin typeface="helvetica neue"/>
              </a:rPr>
              <a:t> on management techniques to reduce the risk of future floods. As a result, the Somerset Levels and Moors Action Plan was developed and included measures such as reintroducing dredging, constructing a tidal barrage and additional permanent pumping stations. The scheme is part of a 20-year plan for the Somerset Levels and will total £100 million.</a:t>
            </a:r>
          </a:p>
          <a:p>
            <a:pPr algn="l" fontAlgn="base"/>
            <a:endParaRPr lang="en-US" sz="1000" b="0" i="0" dirty="0">
              <a:solidFill>
                <a:srgbClr val="575657"/>
              </a:solidFill>
              <a:effectLst/>
              <a:latin typeface="helvetica neue"/>
            </a:endParaRPr>
          </a:p>
        </p:txBody>
      </p:sp>
      <p:pic>
        <p:nvPicPr>
          <p:cNvPr id="7" name="Picture 6">
            <a:extLst>
              <a:ext uri="{FF2B5EF4-FFF2-40B4-BE49-F238E27FC236}">
                <a16:creationId xmlns:a16="http://schemas.microsoft.com/office/drawing/2014/main" id="{6DA59DF0-5216-F2ED-A07E-E9033AFE4EFB}"/>
              </a:ext>
            </a:extLst>
          </p:cNvPr>
          <p:cNvPicPr>
            <a:picLocks noChangeAspect="1"/>
          </p:cNvPicPr>
          <p:nvPr/>
        </p:nvPicPr>
        <p:blipFill rotWithShape="1">
          <a:blip r:embed="rId2"/>
          <a:srcRect l="6667" t="18397" r="39524" b="25280"/>
          <a:stretch/>
        </p:blipFill>
        <p:spPr>
          <a:xfrm>
            <a:off x="8577942" y="4770366"/>
            <a:ext cx="3396342" cy="1998732"/>
          </a:xfrm>
          <a:prstGeom prst="rect">
            <a:avLst/>
          </a:prstGeom>
        </p:spPr>
      </p:pic>
    </p:spTree>
    <p:extLst>
      <p:ext uri="{BB962C8B-B14F-4D97-AF65-F5344CB8AC3E}">
        <p14:creationId xmlns:p14="http://schemas.microsoft.com/office/powerpoint/2010/main" val="347209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0676EDA-812E-1A28-DD4F-6DE0C897DDC3}"/>
              </a:ext>
            </a:extLst>
          </p:cNvPr>
          <p:cNvGraphicFramePr>
            <a:graphicFrameLocks noGrp="1"/>
          </p:cNvGraphicFramePr>
          <p:nvPr/>
        </p:nvGraphicFramePr>
        <p:xfrm>
          <a:off x="181109" y="2064137"/>
          <a:ext cx="11865116" cy="4561950"/>
        </p:xfrm>
        <a:graphic>
          <a:graphicData uri="http://schemas.openxmlformats.org/drawingml/2006/table">
            <a:tbl>
              <a:tblPr firstRow="1" bandRow="1">
                <a:tableStyleId>{5C22544A-7EE6-4342-B048-85BDC9FD1C3A}</a:tableStyleId>
              </a:tblPr>
              <a:tblGrid>
                <a:gridCol w="2966279">
                  <a:extLst>
                    <a:ext uri="{9D8B030D-6E8A-4147-A177-3AD203B41FA5}">
                      <a16:colId xmlns:a16="http://schemas.microsoft.com/office/drawing/2014/main" val="1209322767"/>
                    </a:ext>
                  </a:extLst>
                </a:gridCol>
                <a:gridCol w="2966279">
                  <a:extLst>
                    <a:ext uri="{9D8B030D-6E8A-4147-A177-3AD203B41FA5}">
                      <a16:colId xmlns:a16="http://schemas.microsoft.com/office/drawing/2014/main" val="395319622"/>
                    </a:ext>
                  </a:extLst>
                </a:gridCol>
                <a:gridCol w="2966279">
                  <a:extLst>
                    <a:ext uri="{9D8B030D-6E8A-4147-A177-3AD203B41FA5}">
                      <a16:colId xmlns:a16="http://schemas.microsoft.com/office/drawing/2014/main" val="627058928"/>
                    </a:ext>
                  </a:extLst>
                </a:gridCol>
                <a:gridCol w="2966279">
                  <a:extLst>
                    <a:ext uri="{9D8B030D-6E8A-4147-A177-3AD203B41FA5}">
                      <a16:colId xmlns:a16="http://schemas.microsoft.com/office/drawing/2014/main" val="823173696"/>
                    </a:ext>
                  </a:extLst>
                </a:gridCol>
              </a:tblGrid>
              <a:tr h="496492">
                <a:tc>
                  <a:txBody>
                    <a:bodyPr/>
                    <a:lstStyle/>
                    <a:p>
                      <a:r>
                        <a:rPr lang="en-US" sz="1100" dirty="0">
                          <a:solidFill>
                            <a:schemeClr val="tx1"/>
                          </a:solidFill>
                          <a:latin typeface="Century Gothic" panose="020B0502020202020204" pitchFamily="34" charset="0"/>
                        </a:rPr>
                        <a:t>Point (introduce the paragraph and link to question)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Evidence (be specific)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Explanation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Link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26097"/>
                  </a:ext>
                </a:extLst>
              </a:tr>
              <a:tr h="1196563">
                <a:tc>
                  <a:txBody>
                    <a:bodyPr/>
                    <a:lstStyle/>
                    <a:p>
                      <a:r>
                        <a:rPr lang="en-US" sz="1100" dirty="0">
                          <a:latin typeface="Century Gothic" panose="020B0502020202020204" pitchFamily="34" charset="0"/>
                        </a:rPr>
                        <a:t>One reason I think that primary impacts are more significant than secondary impacts is because without a primary impact a secondary impact wouldn’t occur.</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This is shown in the L’Aquila earthquake where </a:t>
                      </a:r>
                      <a:r>
                        <a:rPr lang="en-US" sz="1100" b="1" u="sng" dirty="0">
                          <a:latin typeface="Century Gothic" panose="020B0502020202020204" pitchFamily="34" charset="0"/>
                        </a:rPr>
                        <a:t>10,000 buildings </a:t>
                      </a:r>
                      <a:r>
                        <a:rPr lang="en-US" sz="1100" dirty="0">
                          <a:latin typeface="Century Gothic" panose="020B0502020202020204" pitchFamily="34" charset="0"/>
                        </a:rPr>
                        <a:t>collapsed.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Century Gothic" panose="020B0502020202020204" pitchFamily="34" charset="0"/>
                        </a:rPr>
                        <a:t>As a result, this led to 40,000 people being homeless.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Therefore, this shows that the primary impacts are more significant than the secondary impacts following an earthquake.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265650"/>
                  </a:ext>
                </a:extLst>
              </a:tr>
              <a:tr h="980790">
                <a:tc>
                  <a:txBody>
                    <a:bodyPr/>
                    <a:lstStyle/>
                    <a:p>
                      <a:r>
                        <a:rPr lang="en-GB" sz="1100" dirty="0">
                          <a:solidFill>
                            <a:schemeClr val="tx1"/>
                          </a:solidFill>
                          <a:latin typeface="Century Gothic" panose="020B0502020202020204" pitchFamily="34" charset="0"/>
                        </a:rPr>
                        <a:t>Another reason why I think the primary impacts are more significant is because it leads to irreparable damage such as 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entury Gothic" panose="020B0502020202020204" pitchFamily="34" charset="0"/>
                        </a:rPr>
                        <a:t>A total of </a:t>
                      </a:r>
                      <a:r>
                        <a:rPr lang="en-GB" sz="1100" b="1" u="sng" dirty="0">
                          <a:solidFill>
                            <a:schemeClr val="tx1"/>
                          </a:solidFill>
                          <a:latin typeface="Century Gothic" panose="020B0502020202020204" pitchFamily="34" charset="0"/>
                        </a:rPr>
                        <a:t>309 people died </a:t>
                      </a:r>
                      <a:r>
                        <a:rPr lang="en-GB" sz="1100" dirty="0">
                          <a:solidFill>
                            <a:schemeClr val="tx1"/>
                          </a:solidFill>
                          <a:latin typeface="Century Gothic" panose="020B0502020202020204" pitchFamily="34" charset="0"/>
                        </a:rPr>
                        <a:t>due to the L’Aquila earthquake in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entury Gothic" panose="020B0502020202020204" pitchFamily="34" charset="0"/>
                        </a:rPr>
                        <a:t>This means that…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Century Gothic" panose="020B0502020202020204" pitchFamily="34" charset="0"/>
                        </a:rPr>
                        <a:t>Therefore, this shows that primary impacts are more significant than the secondary impacts following an earthquake.</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2230758"/>
                  </a:ext>
                </a:extLst>
              </a:tr>
              <a:tr h="1196563">
                <a:tc>
                  <a:txBody>
                    <a:bodyPr/>
                    <a:lstStyle/>
                    <a:p>
                      <a:r>
                        <a:rPr lang="en-US" sz="1100" dirty="0">
                          <a:latin typeface="Century Gothic" panose="020B0502020202020204" pitchFamily="34" charset="0"/>
                        </a:rPr>
                        <a:t>However, it could be argued that the secondary impacts of an earthquake are more significant than primary impacts, is because they are longer lasting.</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sng" kern="1200" dirty="0">
                          <a:solidFill>
                            <a:schemeClr val="dk1"/>
                          </a:solidFill>
                          <a:effectLst/>
                          <a:latin typeface="Century Gothic" panose="020B0502020202020204" pitchFamily="34" charset="0"/>
                          <a:ea typeface="+mn-ea"/>
                          <a:cs typeface="+mn-cs"/>
                        </a:rPr>
                        <a:t>1.4 million people needed support </a:t>
                      </a:r>
                      <a:r>
                        <a:rPr lang="en-US" sz="1100" b="0" i="0" kern="1200" dirty="0">
                          <a:solidFill>
                            <a:schemeClr val="dk1"/>
                          </a:solidFill>
                          <a:effectLst/>
                          <a:latin typeface="Century Gothic" panose="020B0502020202020204" pitchFamily="34" charset="0"/>
                          <a:ea typeface="+mn-ea"/>
                          <a:cs typeface="+mn-cs"/>
                        </a:rPr>
                        <a:t>with access to water, food and shelter in the days and weeks after the earthquake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entury Gothic" panose="020B0502020202020204" pitchFamily="34" charset="0"/>
                        </a:rPr>
                        <a:t>As a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338939"/>
                  </a:ext>
                </a:extLst>
              </a:tr>
              <a:tr h="691542">
                <a:tc>
                  <a:txBody>
                    <a:bodyPr/>
                    <a:lstStyle/>
                    <a:p>
                      <a:r>
                        <a:rPr lang="en-GB" sz="1100" dirty="0">
                          <a:solidFill>
                            <a:schemeClr val="tx1"/>
                          </a:solidFill>
                          <a:latin typeface="Century Gothic" panose="020B0502020202020204" pitchFamily="34" charset="0"/>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2759"/>
                  </a:ext>
                </a:extLst>
              </a:tr>
            </a:tbl>
          </a:graphicData>
        </a:graphic>
      </p:graphicFrame>
      <p:sp>
        <p:nvSpPr>
          <p:cNvPr id="10" name="TextBox 9">
            <a:extLst>
              <a:ext uri="{FF2B5EF4-FFF2-40B4-BE49-F238E27FC236}">
                <a16:creationId xmlns:a16="http://schemas.microsoft.com/office/drawing/2014/main" id="{3EC46D57-A0A3-6613-DEE4-D6F9B6C24BEE}"/>
              </a:ext>
            </a:extLst>
          </p:cNvPr>
          <p:cNvSpPr txBox="1"/>
          <p:nvPr/>
        </p:nvSpPr>
        <p:spPr>
          <a:xfrm>
            <a:off x="145773" y="117154"/>
            <a:ext cx="8229600" cy="1384995"/>
          </a:xfrm>
          <a:prstGeom prst="rect">
            <a:avLst/>
          </a:prstGeom>
          <a:noFill/>
        </p:spPr>
        <p:txBody>
          <a:bodyPr wrap="square">
            <a:spAutoFit/>
          </a:bodyPr>
          <a:lstStyle/>
          <a:p>
            <a:r>
              <a:rPr lang="en-US" sz="2800" dirty="0"/>
              <a:t>Assess the extent to which primary impacts are more significant than secondary impacts in a tectonic hazard (9 marks + 3 SPaG)</a:t>
            </a:r>
            <a:endParaRPr lang="en-GB" sz="2800" dirty="0"/>
          </a:p>
        </p:txBody>
      </p:sp>
      <p:sp>
        <p:nvSpPr>
          <p:cNvPr id="12" name="TextBox 11">
            <a:extLst>
              <a:ext uri="{FF2B5EF4-FFF2-40B4-BE49-F238E27FC236}">
                <a16:creationId xmlns:a16="http://schemas.microsoft.com/office/drawing/2014/main" id="{7D0BCC91-9DBA-D1D5-7316-48DA781272CD}"/>
              </a:ext>
            </a:extLst>
          </p:cNvPr>
          <p:cNvSpPr txBox="1"/>
          <p:nvPr/>
        </p:nvSpPr>
        <p:spPr>
          <a:xfrm>
            <a:off x="8521148" y="117154"/>
            <a:ext cx="3525079" cy="1754326"/>
          </a:xfrm>
          <a:prstGeom prst="rect">
            <a:avLst/>
          </a:prstGeom>
          <a:noFill/>
          <a:ln>
            <a:solidFill>
              <a:schemeClr val="tx1"/>
            </a:solidFill>
          </a:ln>
        </p:spPr>
        <p:txBody>
          <a:bodyPr wrap="square">
            <a:spAutoFit/>
          </a:bodyPr>
          <a:lstStyle/>
          <a:p>
            <a:r>
              <a:rPr lang="en-US" dirty="0"/>
              <a:t>Top Tip: Connectives are words that help you develop your answers. Try using CATTS to help you! Consequently… As a result… This means that… Therefore… So this means that</a:t>
            </a:r>
            <a:endParaRPr lang="en-GB" dirty="0"/>
          </a:p>
        </p:txBody>
      </p:sp>
    </p:spTree>
    <p:extLst>
      <p:ext uri="{BB962C8B-B14F-4D97-AF65-F5344CB8AC3E}">
        <p14:creationId xmlns:p14="http://schemas.microsoft.com/office/powerpoint/2010/main" val="102364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0676EDA-812E-1A28-DD4F-6DE0C897DDC3}"/>
              </a:ext>
            </a:extLst>
          </p:cNvPr>
          <p:cNvGraphicFramePr>
            <a:graphicFrameLocks noGrp="1"/>
          </p:cNvGraphicFramePr>
          <p:nvPr/>
        </p:nvGraphicFramePr>
        <p:xfrm>
          <a:off x="181109" y="2064137"/>
          <a:ext cx="11865116" cy="4678440"/>
        </p:xfrm>
        <a:graphic>
          <a:graphicData uri="http://schemas.openxmlformats.org/drawingml/2006/table">
            <a:tbl>
              <a:tblPr firstRow="1" bandRow="1">
                <a:tableStyleId>{5C22544A-7EE6-4342-B048-85BDC9FD1C3A}</a:tableStyleId>
              </a:tblPr>
              <a:tblGrid>
                <a:gridCol w="2966279">
                  <a:extLst>
                    <a:ext uri="{9D8B030D-6E8A-4147-A177-3AD203B41FA5}">
                      <a16:colId xmlns:a16="http://schemas.microsoft.com/office/drawing/2014/main" val="1209322767"/>
                    </a:ext>
                  </a:extLst>
                </a:gridCol>
                <a:gridCol w="2966279">
                  <a:extLst>
                    <a:ext uri="{9D8B030D-6E8A-4147-A177-3AD203B41FA5}">
                      <a16:colId xmlns:a16="http://schemas.microsoft.com/office/drawing/2014/main" val="395319622"/>
                    </a:ext>
                  </a:extLst>
                </a:gridCol>
                <a:gridCol w="2966279">
                  <a:extLst>
                    <a:ext uri="{9D8B030D-6E8A-4147-A177-3AD203B41FA5}">
                      <a16:colId xmlns:a16="http://schemas.microsoft.com/office/drawing/2014/main" val="627058928"/>
                    </a:ext>
                  </a:extLst>
                </a:gridCol>
                <a:gridCol w="2966279">
                  <a:extLst>
                    <a:ext uri="{9D8B030D-6E8A-4147-A177-3AD203B41FA5}">
                      <a16:colId xmlns:a16="http://schemas.microsoft.com/office/drawing/2014/main" val="823173696"/>
                    </a:ext>
                  </a:extLst>
                </a:gridCol>
              </a:tblGrid>
              <a:tr h="496492">
                <a:tc>
                  <a:txBody>
                    <a:bodyPr/>
                    <a:lstStyle/>
                    <a:p>
                      <a:r>
                        <a:rPr lang="en-US" sz="1100" dirty="0">
                          <a:solidFill>
                            <a:schemeClr val="tx1"/>
                          </a:solidFill>
                          <a:latin typeface="Century Gothic" panose="020B0502020202020204" pitchFamily="34" charset="0"/>
                        </a:rPr>
                        <a:t>Point (introduce the paragraph and link to question)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Evidence (be specific)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Explanation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Link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26097"/>
                  </a:ext>
                </a:extLst>
              </a:tr>
              <a:tr h="1196563">
                <a:tc>
                  <a:txBody>
                    <a:bodyPr/>
                    <a:lstStyle/>
                    <a:p>
                      <a:r>
                        <a:rPr lang="en-US" sz="1100" dirty="0"/>
                        <a:t>I think that long term responses are more effective at reducing the impacts of tropical storms than immediate responses because they can minimize the impacts of future tropical storms.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This is demonstrated following Typhoon Haiyan which struck the Philippines in November 2013. In response to the tropical storm, the government created the ‘</a:t>
                      </a:r>
                      <a:r>
                        <a:rPr lang="en-US" sz="1100" b="1" u="sng" dirty="0"/>
                        <a:t>Build Back Better’ </a:t>
                      </a:r>
                      <a:r>
                        <a:rPr lang="en-US" sz="1100" dirty="0"/>
                        <a:t>scheme to rebuild destroyed buildings.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This was an effective response as it helped many people rebuild their homes in the aftermath of the typhoon. Homes were rebuilt to withstand future tropical storms, which will minimize the number of homes destroyed in future tropical storm events.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Therefore, this is an effective long term response which reduces the impacts of tropical storms.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265650"/>
                  </a:ext>
                </a:extLst>
              </a:tr>
              <a:tr h="980790">
                <a:tc>
                  <a:txBody>
                    <a:bodyPr/>
                    <a:lstStyle/>
                    <a:p>
                      <a:r>
                        <a:rPr lang="en-US" sz="1100" dirty="0"/>
                        <a:t>However, immediate responses are also hugely important in reducing the impacts of a tropical storm as they can save lives and </a:t>
                      </a:r>
                      <a:r>
                        <a:rPr lang="en-US" sz="1100" dirty="0" err="1"/>
                        <a:t>minimise</a:t>
                      </a:r>
                      <a:r>
                        <a:rPr lang="en-US" sz="1100" dirty="0"/>
                        <a:t> the death toll.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Following Typhoon Haiyan, there were a range of immediate responses such as a televised warning which </a:t>
                      </a:r>
                      <a:r>
                        <a:rPr lang="en-US" sz="1100" b="1" u="sng" dirty="0"/>
                        <a:t>caused 800,000 people </a:t>
                      </a:r>
                      <a:r>
                        <a:rPr lang="en-US" sz="1100" dirty="0"/>
                        <a:t>to evacuate. In addition, the government evacuated locals to the Tacloban indoor stadium.</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2230758"/>
                  </a:ext>
                </a:extLst>
              </a:tr>
              <a:tr h="1196563">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the days following Typhoon Haiyan, the main airport was reopened which allowed emergency aid to arrive. This included one million food packs and </a:t>
                      </a:r>
                      <a:r>
                        <a:rPr lang="en-US" sz="1100" b="1" u="sng" dirty="0"/>
                        <a:t>250,000 </a:t>
                      </a:r>
                      <a:r>
                        <a:rPr lang="en-US" sz="1100" b="1" u="sng" dirty="0" err="1"/>
                        <a:t>litres</a:t>
                      </a:r>
                      <a:r>
                        <a:rPr lang="en-US" sz="1100" b="1" u="sng" dirty="0"/>
                        <a:t> of water.</a:t>
                      </a:r>
                      <a:endParaRPr lang="en-US" sz="1100" b="1" i="0" u="sng"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338939"/>
                  </a:ext>
                </a:extLst>
              </a:tr>
              <a:tr h="691542">
                <a:tc>
                  <a:txBody>
                    <a:bodyPr/>
                    <a:lstStyle/>
                    <a:p>
                      <a:r>
                        <a:rPr lang="en-GB" sz="1100" dirty="0">
                          <a:solidFill>
                            <a:schemeClr val="tx1"/>
                          </a:solidFill>
                          <a:latin typeface="Century Gothic" panose="020B0502020202020204" pitchFamily="34" charset="0"/>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2759"/>
                  </a:ext>
                </a:extLst>
              </a:tr>
            </a:tbl>
          </a:graphicData>
        </a:graphic>
      </p:graphicFrame>
      <p:sp>
        <p:nvSpPr>
          <p:cNvPr id="10" name="TextBox 9">
            <a:extLst>
              <a:ext uri="{FF2B5EF4-FFF2-40B4-BE49-F238E27FC236}">
                <a16:creationId xmlns:a16="http://schemas.microsoft.com/office/drawing/2014/main" id="{3EC46D57-A0A3-6613-DEE4-D6F9B6C24BEE}"/>
              </a:ext>
            </a:extLst>
          </p:cNvPr>
          <p:cNvSpPr txBox="1"/>
          <p:nvPr/>
        </p:nvSpPr>
        <p:spPr>
          <a:xfrm>
            <a:off x="145773" y="117154"/>
            <a:ext cx="7606749" cy="1569660"/>
          </a:xfrm>
          <a:prstGeom prst="rect">
            <a:avLst/>
          </a:prstGeom>
          <a:noFill/>
        </p:spPr>
        <p:txBody>
          <a:bodyPr wrap="square">
            <a:spAutoFit/>
          </a:bodyPr>
          <a:lstStyle/>
          <a:p>
            <a:r>
              <a:rPr lang="en-US" sz="2400" dirty="0"/>
              <a:t>‘Long term responses are more effective at reducing the effects of tropical storms than immediate responses.’ To what extent do you agree with this statement? (9 marks + 3 SPaG) </a:t>
            </a:r>
            <a:endParaRPr lang="en-GB" sz="2400" dirty="0"/>
          </a:p>
        </p:txBody>
      </p:sp>
      <p:sp>
        <p:nvSpPr>
          <p:cNvPr id="12" name="TextBox 11">
            <a:extLst>
              <a:ext uri="{FF2B5EF4-FFF2-40B4-BE49-F238E27FC236}">
                <a16:creationId xmlns:a16="http://schemas.microsoft.com/office/drawing/2014/main" id="{7D0BCC91-9DBA-D1D5-7316-48DA781272CD}"/>
              </a:ext>
            </a:extLst>
          </p:cNvPr>
          <p:cNvSpPr txBox="1"/>
          <p:nvPr/>
        </p:nvSpPr>
        <p:spPr>
          <a:xfrm>
            <a:off x="8521148" y="117154"/>
            <a:ext cx="3525079" cy="1754326"/>
          </a:xfrm>
          <a:prstGeom prst="rect">
            <a:avLst/>
          </a:prstGeom>
          <a:noFill/>
          <a:ln>
            <a:solidFill>
              <a:schemeClr val="tx1"/>
            </a:solidFill>
          </a:ln>
        </p:spPr>
        <p:txBody>
          <a:bodyPr wrap="square">
            <a:spAutoFit/>
          </a:bodyPr>
          <a:lstStyle/>
          <a:p>
            <a:r>
              <a:rPr lang="en-US" dirty="0"/>
              <a:t>Top Tip: Connectives are words that help you develop your answers. Try using CATTS to help you! Consequently… As a result… This means that… Therefore… So this means that</a:t>
            </a:r>
            <a:endParaRPr lang="en-GB" dirty="0"/>
          </a:p>
        </p:txBody>
      </p:sp>
    </p:spTree>
    <p:extLst>
      <p:ext uri="{BB962C8B-B14F-4D97-AF65-F5344CB8AC3E}">
        <p14:creationId xmlns:p14="http://schemas.microsoft.com/office/powerpoint/2010/main" val="90803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0676EDA-812E-1A28-DD4F-6DE0C897DDC3}"/>
              </a:ext>
            </a:extLst>
          </p:cNvPr>
          <p:cNvGraphicFramePr>
            <a:graphicFrameLocks noGrp="1"/>
          </p:cNvGraphicFramePr>
          <p:nvPr/>
        </p:nvGraphicFramePr>
        <p:xfrm>
          <a:off x="181109" y="2064137"/>
          <a:ext cx="11865116" cy="4561950"/>
        </p:xfrm>
        <a:graphic>
          <a:graphicData uri="http://schemas.openxmlformats.org/drawingml/2006/table">
            <a:tbl>
              <a:tblPr firstRow="1" bandRow="1">
                <a:tableStyleId>{5C22544A-7EE6-4342-B048-85BDC9FD1C3A}</a:tableStyleId>
              </a:tblPr>
              <a:tblGrid>
                <a:gridCol w="2966279">
                  <a:extLst>
                    <a:ext uri="{9D8B030D-6E8A-4147-A177-3AD203B41FA5}">
                      <a16:colId xmlns:a16="http://schemas.microsoft.com/office/drawing/2014/main" val="1209322767"/>
                    </a:ext>
                  </a:extLst>
                </a:gridCol>
                <a:gridCol w="2966279">
                  <a:extLst>
                    <a:ext uri="{9D8B030D-6E8A-4147-A177-3AD203B41FA5}">
                      <a16:colId xmlns:a16="http://schemas.microsoft.com/office/drawing/2014/main" val="395319622"/>
                    </a:ext>
                  </a:extLst>
                </a:gridCol>
                <a:gridCol w="2966279">
                  <a:extLst>
                    <a:ext uri="{9D8B030D-6E8A-4147-A177-3AD203B41FA5}">
                      <a16:colId xmlns:a16="http://schemas.microsoft.com/office/drawing/2014/main" val="627058928"/>
                    </a:ext>
                  </a:extLst>
                </a:gridCol>
                <a:gridCol w="2966279">
                  <a:extLst>
                    <a:ext uri="{9D8B030D-6E8A-4147-A177-3AD203B41FA5}">
                      <a16:colId xmlns:a16="http://schemas.microsoft.com/office/drawing/2014/main" val="823173696"/>
                    </a:ext>
                  </a:extLst>
                </a:gridCol>
              </a:tblGrid>
              <a:tr h="496492">
                <a:tc>
                  <a:txBody>
                    <a:bodyPr/>
                    <a:lstStyle/>
                    <a:p>
                      <a:r>
                        <a:rPr lang="en-US" sz="1100" dirty="0">
                          <a:solidFill>
                            <a:schemeClr val="tx1"/>
                          </a:solidFill>
                          <a:latin typeface="Century Gothic" panose="020B0502020202020204" pitchFamily="34" charset="0"/>
                        </a:rPr>
                        <a:t>Point (introduce the paragraph and link to question)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Evidence (be specific)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Explanation</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Century Gothic" panose="020B0502020202020204" pitchFamily="34" charset="0"/>
                        </a:rPr>
                        <a:t>Link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26097"/>
                  </a:ext>
                </a:extLst>
              </a:tr>
              <a:tr h="1196563">
                <a:tc>
                  <a:txBody>
                    <a:bodyPr/>
                    <a:lstStyle/>
                    <a:p>
                      <a:r>
                        <a:rPr lang="en-US" sz="1100" dirty="0"/>
                        <a:t>Mitigation and adaptation are both important to reduce the effects of climate change. Mitigation reduces the causes, to which there are a variety of effective methods. One strategy is through international agreements. </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For example, the Paris Agreement was founded in 2015, where 195 countries signed a legally binding document to keep global temperature increase below 2 degrees Celsius.</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This means that, countries around the world are working together to take important steps to reduce the causes of climate change and therefore reduce the impacts of climate change.</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Therefore, this shows that mitigation is an important part of managing climate change.</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265650"/>
                  </a:ext>
                </a:extLst>
              </a:tr>
              <a:tr h="980790">
                <a:tc>
                  <a:txBody>
                    <a:bodyPr/>
                    <a:lstStyle/>
                    <a:p>
                      <a:r>
                        <a:rPr lang="en-US" sz="1100" dirty="0"/>
                        <a:t>Another important method of reducing the causes of climate change is the use of alternative energy production such as solar, wind and nuclear.</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For example, in the UK in 2021, renewable energy accounted for more than 43% of the energy generated.</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2230758"/>
                  </a:ext>
                </a:extLst>
              </a:tr>
              <a:tr h="1196563">
                <a:tc>
                  <a:txBody>
                    <a:bodyPr/>
                    <a:lstStyle/>
                    <a:p>
                      <a:r>
                        <a:rPr lang="en-US" sz="1100" dirty="0"/>
                        <a:t>However, it is also hugely important to adapt to the changes that are caused by climate change. One change is sea level rise, which is a particular issue for </a:t>
                      </a:r>
                      <a:r>
                        <a:rPr lang="en-US" sz="1100" dirty="0" err="1"/>
                        <a:t>lowlying</a:t>
                      </a:r>
                      <a:r>
                        <a:rPr lang="en-US" sz="1100" dirty="0"/>
                        <a:t> island nations such as the Maldives.</a:t>
                      </a:r>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Maldives are at risk of being uninhabitable by 2050 due to rising sea levels. To manage this the government are using a range of strategies such as building houses on stilts, constructing sea walls and restoring mangrove forests along the coastline.</a:t>
                      </a: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338939"/>
                  </a:ext>
                </a:extLst>
              </a:tr>
              <a:tr h="691542">
                <a:tc>
                  <a:txBody>
                    <a:bodyPr/>
                    <a:lstStyle/>
                    <a:p>
                      <a:r>
                        <a:rPr lang="en-GB" sz="1100" dirty="0">
                          <a:solidFill>
                            <a:schemeClr val="tx1"/>
                          </a:solidFill>
                          <a:latin typeface="Century Gothic" panose="020B0502020202020204" pitchFamily="34" charset="0"/>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2759"/>
                  </a:ext>
                </a:extLst>
              </a:tr>
            </a:tbl>
          </a:graphicData>
        </a:graphic>
      </p:graphicFrame>
      <p:sp>
        <p:nvSpPr>
          <p:cNvPr id="10" name="TextBox 9">
            <a:extLst>
              <a:ext uri="{FF2B5EF4-FFF2-40B4-BE49-F238E27FC236}">
                <a16:creationId xmlns:a16="http://schemas.microsoft.com/office/drawing/2014/main" id="{3EC46D57-A0A3-6613-DEE4-D6F9B6C24BEE}"/>
              </a:ext>
            </a:extLst>
          </p:cNvPr>
          <p:cNvSpPr txBox="1"/>
          <p:nvPr/>
        </p:nvSpPr>
        <p:spPr>
          <a:xfrm>
            <a:off x="145773" y="117154"/>
            <a:ext cx="7606749" cy="1569660"/>
          </a:xfrm>
          <a:prstGeom prst="rect">
            <a:avLst/>
          </a:prstGeom>
          <a:noFill/>
        </p:spPr>
        <p:txBody>
          <a:bodyPr wrap="square">
            <a:spAutoFit/>
          </a:bodyPr>
          <a:lstStyle/>
          <a:p>
            <a:r>
              <a:rPr lang="en-US" sz="2400" dirty="0"/>
              <a:t>‘Managing climate change involves both mitigation (reducing causes) and adaptation (responding to change)’. Do you agree? Explain your answer (9 marks + 3 SPaG)</a:t>
            </a:r>
            <a:endParaRPr lang="en-GB" sz="2400" dirty="0"/>
          </a:p>
        </p:txBody>
      </p:sp>
      <p:sp>
        <p:nvSpPr>
          <p:cNvPr id="12" name="TextBox 11">
            <a:extLst>
              <a:ext uri="{FF2B5EF4-FFF2-40B4-BE49-F238E27FC236}">
                <a16:creationId xmlns:a16="http://schemas.microsoft.com/office/drawing/2014/main" id="{7D0BCC91-9DBA-D1D5-7316-48DA781272CD}"/>
              </a:ext>
            </a:extLst>
          </p:cNvPr>
          <p:cNvSpPr txBox="1"/>
          <p:nvPr/>
        </p:nvSpPr>
        <p:spPr>
          <a:xfrm>
            <a:off x="8521148" y="117154"/>
            <a:ext cx="3525079" cy="1754326"/>
          </a:xfrm>
          <a:prstGeom prst="rect">
            <a:avLst/>
          </a:prstGeom>
          <a:noFill/>
          <a:ln>
            <a:solidFill>
              <a:schemeClr val="tx1"/>
            </a:solidFill>
          </a:ln>
        </p:spPr>
        <p:txBody>
          <a:bodyPr wrap="square">
            <a:spAutoFit/>
          </a:bodyPr>
          <a:lstStyle/>
          <a:p>
            <a:r>
              <a:rPr lang="en-US" dirty="0"/>
              <a:t>Top Tip: Connectives are words that help you develop your answers. Try using CATTS to help you! Consequently… As a result… This means that… Therefore… So this means that</a:t>
            </a:r>
            <a:endParaRPr lang="en-GB" dirty="0"/>
          </a:p>
        </p:txBody>
      </p:sp>
    </p:spTree>
    <p:extLst>
      <p:ext uri="{BB962C8B-B14F-4D97-AF65-F5344CB8AC3E}">
        <p14:creationId xmlns:p14="http://schemas.microsoft.com/office/powerpoint/2010/main" val="3577448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TotalTime>
  <Words>5302</Words>
  <Application>Microsoft Office PowerPoint</Application>
  <PresentationFormat>Widescreen</PresentationFormat>
  <Paragraphs>328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Century Gothic</vt:lpstr>
      <vt:lpstr>Helvetica</vt:lpstr>
      <vt:lpstr>helvetica neue</vt:lpstr>
      <vt:lpstr>Modern Love Caps</vt:lpstr>
      <vt:lpstr>Open Sans</vt:lpstr>
      <vt:lpstr>Office Theme</vt:lpstr>
      <vt:lpstr>Geography – strategies for 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1 Section C – physical landscapes in the uk – rivers </vt:lpstr>
      <vt:lpstr>PowerPoint Presentation</vt:lpstr>
      <vt:lpstr>PowerPoint Presentation</vt:lpstr>
      <vt:lpstr>PowerPoint Presentation</vt:lpstr>
      <vt:lpstr>PowerPoint Presentation</vt:lpstr>
      <vt:lpstr>Paper 2 Section b – Changing economic world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 strategies for success! </dc:title>
  <dc:creator>Rachael Sheldon</dc:creator>
  <cp:lastModifiedBy>Rachael Sheldon</cp:lastModifiedBy>
  <cp:revision>3</cp:revision>
  <cp:lastPrinted>2024-05-09T13:30:50Z</cp:lastPrinted>
  <dcterms:created xsi:type="dcterms:W3CDTF">2024-05-09T08:35:00Z</dcterms:created>
  <dcterms:modified xsi:type="dcterms:W3CDTF">2024-05-09T13:36:57Z</dcterms:modified>
</cp:coreProperties>
</file>