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notesMasterIdLst>
    <p:notesMasterId r:id="rId12"/>
  </p:notesMasterIdLst>
  <p:sldIdLst>
    <p:sldId id="298" r:id="rId3"/>
    <p:sldId id="320" r:id="rId4"/>
    <p:sldId id="322" r:id="rId5"/>
    <p:sldId id="321" r:id="rId6"/>
    <p:sldId id="323" r:id="rId7"/>
    <p:sldId id="327" r:id="rId8"/>
    <p:sldId id="324" r:id="rId9"/>
    <p:sldId id="325" r:id="rId10"/>
    <p:sldId id="32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937D1B-244E-80DD-A85C-89538E38C7F3}" v="561" dt="2024-05-14T04:37:00.805"/>
    <p1510:client id="{D3739073-1700-5C86-0A21-904DE555D052}" v="257" dt="2024-05-14T15:21:14.7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D8EEC3-EA84-4E0F-9573-F9CC2E5EDA53}" type="datetimeFigureOut">
              <a:t>5/14/2024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F44C9E-548D-4EC6-A17F-B7BAEA75E373}" type="slidenum">
              <a:t>‹#›</a:t>
            </a:fld>
            <a:endParaRPr lang="en-US"/>
          </a:p>
        </p:txBody>
      </p:sp>
    </p:spTree>
    <p:extLst>
      <p:ext uri="{BB962C8B-B14F-4D97-AF65-F5344CB8AC3E}">
        <p14:creationId xmlns:p14="http://schemas.microsoft.com/office/powerpoint/2010/main" val="155192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unifrog.org/privacy-policy"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www.unifrog.org/website-terms"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0C9BEC-E11D-4BAB-B95E-6E8FA7997FA6}"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47768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sng" dirty="0"/>
              <a:t>Teacher’s notes:</a:t>
            </a:r>
          </a:p>
          <a:p>
            <a:r>
              <a:rPr lang="en-GB" u="none" dirty="0"/>
              <a:t>Introduce to students the objective of the lesson and gauge where they are in the process of arranging work experience.</a:t>
            </a:r>
          </a:p>
          <a:p>
            <a:endParaRPr lang="en-GB" u="none" dirty="0"/>
          </a:p>
          <a:p>
            <a:pPr marL="171450" lvl="0" indent="-171450">
              <a:buFont typeface="Arial" panose="020B0604020202020204" pitchFamily="34" charset="0"/>
              <a:buChar char="•"/>
            </a:pPr>
            <a:r>
              <a:rPr lang="en-GB" u="none" dirty="0"/>
              <a:t>Have students identified what they want to learn and experience on their placement?</a:t>
            </a:r>
          </a:p>
          <a:p>
            <a:pPr marL="171450" lvl="0" indent="-171450">
              <a:buFont typeface="Arial" panose="020B0604020202020204" pitchFamily="34" charset="0"/>
              <a:buChar char="•"/>
            </a:pPr>
            <a:endParaRPr lang="en-GB" u="none" dirty="0"/>
          </a:p>
          <a:p>
            <a:pPr marL="171450" lvl="0" indent="-171450">
              <a:buFont typeface="Arial" panose="020B0604020202020204" pitchFamily="34" charset="0"/>
              <a:buChar char="•"/>
            </a:pPr>
            <a:r>
              <a:rPr lang="en-GB" u="none" dirty="0"/>
              <a:t>Have students got contact details of the employers they want to contact?</a:t>
            </a:r>
          </a:p>
          <a:p>
            <a:pPr marL="171450" lvl="0" indent="-171450">
              <a:buFont typeface="Arial" panose="020B0604020202020204" pitchFamily="34" charset="0"/>
              <a:buChar char="•"/>
            </a:pPr>
            <a:endParaRPr lang="en-GB" u="none" dirty="0"/>
          </a:p>
          <a:p>
            <a:pPr marL="171450" lvl="0" indent="-171450">
              <a:buFont typeface="Arial" panose="020B0604020202020204" pitchFamily="34" charset="0"/>
              <a:buChar char="•"/>
            </a:pPr>
            <a:r>
              <a:rPr lang="en-GB" u="none" dirty="0"/>
              <a:t>Have any students already secured work experience or started contacting employers? How did they find that process? </a:t>
            </a:r>
          </a:p>
          <a:p>
            <a:pPr marL="171450" lvl="0" indent="-171450">
              <a:buFont typeface="Arial" panose="020B0604020202020204" pitchFamily="34" charset="0"/>
              <a:buChar char="•"/>
            </a:pPr>
            <a:endParaRPr lang="en-GB" u="none"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u="sng" dirty="0">
                <a:solidFill>
                  <a:prstClr val="black"/>
                </a:solidFill>
                <a:latin typeface="Open Sans" panose="020B0606030504020204" pitchFamily="34" charset="0"/>
                <a:ea typeface="Open Sans" panose="020B0606030504020204" pitchFamily="34" charset="0"/>
                <a:cs typeface="Open Sans" panose="020B0606030504020204" pitchFamily="34" charset="0"/>
              </a:rPr>
              <a:t>Keyword:</a:t>
            </a:r>
            <a:r>
              <a:rPr lang="en-GB" sz="1200" u="none" dirty="0">
                <a:solidFill>
                  <a:prstClr val="black"/>
                </a:solidFill>
                <a:latin typeface="Open Sans" panose="020B0606030504020204" pitchFamily="34" charset="0"/>
                <a:ea typeface="Open Sans" panose="020B0606030504020204" pitchFamily="34" charset="0"/>
                <a:cs typeface="Open Sans" panose="020B0606030504020204" pitchFamily="34" charset="0"/>
              </a:rPr>
              <a:t> </a:t>
            </a:r>
            <a:r>
              <a:rPr lang="en-GB" sz="1200" b="1" u="none" dirty="0">
                <a:solidFill>
                  <a:prstClr val="black"/>
                </a:solidFill>
                <a:latin typeface="Open Sans" panose="020B0606030504020204" pitchFamily="34" charset="0"/>
                <a:ea typeface="Open Sans" panose="020B0606030504020204" pitchFamily="34" charset="0"/>
                <a:cs typeface="Open Sans" panose="020B0606030504020204" pitchFamily="34" charset="0"/>
              </a:rPr>
              <a:t>Work experience</a:t>
            </a:r>
            <a:r>
              <a:rPr lang="en-GB" sz="1200" b="0" u="none" dirty="0">
                <a:solidFill>
                  <a:prstClr val="black"/>
                </a:solidFill>
                <a:latin typeface="Open Sans" panose="020B0606030504020204" pitchFamily="34" charset="0"/>
                <a:ea typeface="Open Sans" panose="020B0606030504020204" pitchFamily="34" charset="0"/>
                <a:cs typeface="Open Sans" panose="020B0606030504020204" pitchFamily="34" charset="0"/>
              </a:rPr>
              <a:t> is a short period of time spent in a workplace learning about a job, company, or career area. Most placements are unpaid and usually range from a couple of days to weeks in length. Shadowing professionals in their workplaces will let you see how they use their knowledge, skills, and competencies in their day-to-day tasks. You can use the time to ask questions and understand why things are done in a certain way</a:t>
            </a:r>
            <a:r>
              <a:rPr lang="en-GB" sz="1200" b="0" u="none">
                <a:solidFill>
                  <a:prstClr val="black"/>
                </a:solidFill>
                <a:latin typeface="Open Sans" panose="020B0606030504020204" pitchFamily="34" charset="0"/>
                <a:ea typeface="Open Sans" panose="020B0606030504020204" pitchFamily="34" charset="0"/>
                <a:cs typeface="Open Sans" panose="020B0606030504020204" pitchFamily="34" charset="0"/>
              </a:rPr>
              <a:t>. </a:t>
            </a:r>
            <a:endParaRPr lang="en-GB" u="none" dirty="0"/>
          </a:p>
        </p:txBody>
      </p:sp>
      <p:sp>
        <p:nvSpPr>
          <p:cNvPr id="4" name="Slide Number Placeholder 3"/>
          <p:cNvSpPr>
            <a:spLocks noGrp="1"/>
          </p:cNvSpPr>
          <p:nvPr>
            <p:ph type="sldNum" sz="quarter" idx="5"/>
          </p:nvPr>
        </p:nvSpPr>
        <p:spPr/>
        <p:txBody>
          <a:bodyPr/>
          <a:lstStyle/>
          <a:p>
            <a:fld id="{B70323D7-8D74-402A-B74C-D1093F83EA20}" type="slidenum">
              <a:rPr lang="en-GB" smtClean="0"/>
              <a:t>2</a:t>
            </a:fld>
            <a:endParaRPr lang="en-GB"/>
          </a:p>
        </p:txBody>
      </p:sp>
    </p:spTree>
    <p:extLst>
      <p:ext uri="{BB962C8B-B14F-4D97-AF65-F5344CB8AC3E}">
        <p14:creationId xmlns:p14="http://schemas.microsoft.com/office/powerpoint/2010/main" val="3902658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sng" dirty="0"/>
              <a:t>Teacher’s notes:</a:t>
            </a:r>
          </a:p>
          <a:p>
            <a:r>
              <a:rPr lang="en-GB" u="none" dirty="0"/>
              <a:t>Introduce to students the objective of the lesson and gauge where they are in the process of arranging work experience.</a:t>
            </a:r>
          </a:p>
          <a:p>
            <a:endParaRPr lang="en-GB" u="none" dirty="0"/>
          </a:p>
          <a:p>
            <a:pPr marL="171450" lvl="0" indent="-171450">
              <a:buFont typeface="Arial" panose="020B0604020202020204" pitchFamily="34" charset="0"/>
              <a:buChar char="•"/>
            </a:pPr>
            <a:r>
              <a:rPr lang="en-GB" u="none" dirty="0"/>
              <a:t>Have students identified what they want to learn and experience on their placement?</a:t>
            </a:r>
          </a:p>
          <a:p>
            <a:pPr marL="171450" lvl="0" indent="-171450">
              <a:buFont typeface="Arial" panose="020B0604020202020204" pitchFamily="34" charset="0"/>
              <a:buChar char="•"/>
            </a:pPr>
            <a:endParaRPr lang="en-GB" u="none" dirty="0"/>
          </a:p>
          <a:p>
            <a:pPr marL="171450" lvl="0" indent="-171450">
              <a:buFont typeface="Arial" panose="020B0604020202020204" pitchFamily="34" charset="0"/>
              <a:buChar char="•"/>
            </a:pPr>
            <a:r>
              <a:rPr lang="en-GB" u="none" dirty="0"/>
              <a:t>Have students got contact details of the employers they want to contact?</a:t>
            </a:r>
          </a:p>
          <a:p>
            <a:pPr marL="171450" lvl="0" indent="-171450">
              <a:buFont typeface="Arial" panose="020B0604020202020204" pitchFamily="34" charset="0"/>
              <a:buChar char="•"/>
            </a:pPr>
            <a:endParaRPr lang="en-GB" u="none" dirty="0"/>
          </a:p>
          <a:p>
            <a:pPr marL="171450" lvl="0" indent="-171450">
              <a:buFont typeface="Arial" panose="020B0604020202020204" pitchFamily="34" charset="0"/>
              <a:buChar char="•"/>
            </a:pPr>
            <a:r>
              <a:rPr lang="en-GB" u="none" dirty="0"/>
              <a:t>Have any students already secured work experience or started contacting employers? How did they find that process? </a:t>
            </a:r>
          </a:p>
          <a:p>
            <a:pPr marL="171450" lvl="0" indent="-171450">
              <a:buFont typeface="Arial" panose="020B0604020202020204" pitchFamily="34" charset="0"/>
              <a:buChar char="•"/>
            </a:pPr>
            <a:endParaRPr lang="en-GB" u="none"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u="sng" dirty="0">
                <a:solidFill>
                  <a:prstClr val="black"/>
                </a:solidFill>
                <a:latin typeface="Open Sans" panose="020B0606030504020204" pitchFamily="34" charset="0"/>
                <a:ea typeface="Open Sans" panose="020B0606030504020204" pitchFamily="34" charset="0"/>
                <a:cs typeface="Open Sans" panose="020B0606030504020204" pitchFamily="34" charset="0"/>
              </a:rPr>
              <a:t>Keyword:</a:t>
            </a:r>
            <a:r>
              <a:rPr lang="en-GB" sz="1200" u="none" dirty="0">
                <a:solidFill>
                  <a:prstClr val="black"/>
                </a:solidFill>
                <a:latin typeface="Open Sans" panose="020B0606030504020204" pitchFamily="34" charset="0"/>
                <a:ea typeface="Open Sans" panose="020B0606030504020204" pitchFamily="34" charset="0"/>
                <a:cs typeface="Open Sans" panose="020B0606030504020204" pitchFamily="34" charset="0"/>
              </a:rPr>
              <a:t> </a:t>
            </a:r>
            <a:r>
              <a:rPr lang="en-GB" sz="1200" b="1" u="none" dirty="0">
                <a:solidFill>
                  <a:prstClr val="black"/>
                </a:solidFill>
                <a:latin typeface="Open Sans" panose="020B0606030504020204" pitchFamily="34" charset="0"/>
                <a:ea typeface="Open Sans" panose="020B0606030504020204" pitchFamily="34" charset="0"/>
                <a:cs typeface="Open Sans" panose="020B0606030504020204" pitchFamily="34" charset="0"/>
              </a:rPr>
              <a:t>Work experience</a:t>
            </a:r>
            <a:r>
              <a:rPr lang="en-GB" sz="1200" b="0" u="none" dirty="0">
                <a:solidFill>
                  <a:prstClr val="black"/>
                </a:solidFill>
                <a:latin typeface="Open Sans" panose="020B0606030504020204" pitchFamily="34" charset="0"/>
                <a:ea typeface="Open Sans" panose="020B0606030504020204" pitchFamily="34" charset="0"/>
                <a:cs typeface="Open Sans" panose="020B0606030504020204" pitchFamily="34" charset="0"/>
              </a:rPr>
              <a:t> is a short period of time spent in a workplace learning about a job, company, or career area. Most placements are unpaid and usually range from a couple of days to weeks in length. Shadowing professionals in their workplaces will let you see how they use their knowledge, skills, and competencies in their day-to-day tasks. You can use the time to ask questions and understand why things are done in a certain way</a:t>
            </a:r>
            <a:r>
              <a:rPr lang="en-GB" sz="1200" b="0" u="none">
                <a:solidFill>
                  <a:prstClr val="black"/>
                </a:solidFill>
                <a:latin typeface="Open Sans" panose="020B0606030504020204" pitchFamily="34" charset="0"/>
                <a:ea typeface="Open Sans" panose="020B0606030504020204" pitchFamily="34" charset="0"/>
                <a:cs typeface="Open Sans" panose="020B0606030504020204" pitchFamily="34" charset="0"/>
              </a:rPr>
              <a:t>. </a:t>
            </a:r>
            <a:endParaRPr lang="en-GB" u="none" dirty="0"/>
          </a:p>
        </p:txBody>
      </p:sp>
      <p:sp>
        <p:nvSpPr>
          <p:cNvPr id="4" name="Slide Number Placeholder 3"/>
          <p:cNvSpPr>
            <a:spLocks noGrp="1"/>
          </p:cNvSpPr>
          <p:nvPr>
            <p:ph type="sldNum" sz="quarter" idx="5"/>
          </p:nvPr>
        </p:nvSpPr>
        <p:spPr/>
        <p:txBody>
          <a:bodyPr/>
          <a:lstStyle/>
          <a:p>
            <a:fld id="{B70323D7-8D74-402A-B74C-D1093F83EA20}" type="slidenum">
              <a:rPr lang="en-GB" smtClean="0"/>
              <a:t>3</a:t>
            </a:fld>
            <a:endParaRPr lang="en-GB"/>
          </a:p>
        </p:txBody>
      </p:sp>
    </p:spTree>
    <p:extLst>
      <p:ext uri="{BB962C8B-B14F-4D97-AF65-F5344CB8AC3E}">
        <p14:creationId xmlns:p14="http://schemas.microsoft.com/office/powerpoint/2010/main" val="3729376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sng" dirty="0"/>
              <a:t>Teacher’s notes:</a:t>
            </a:r>
          </a:p>
          <a:p>
            <a:r>
              <a:rPr lang="en-GB" u="none" dirty="0"/>
              <a:t>Introduce to students the objective of the lesson and gauge where they are in the process of arranging work experience.</a:t>
            </a:r>
          </a:p>
          <a:p>
            <a:endParaRPr lang="en-GB" u="none" dirty="0"/>
          </a:p>
          <a:p>
            <a:pPr marL="171450" lvl="0" indent="-171450">
              <a:buFont typeface="Arial" panose="020B0604020202020204" pitchFamily="34" charset="0"/>
              <a:buChar char="•"/>
            </a:pPr>
            <a:r>
              <a:rPr lang="en-GB" u="none" dirty="0"/>
              <a:t>Have students identified what they want to learn and experience on their placement?</a:t>
            </a:r>
          </a:p>
          <a:p>
            <a:pPr marL="171450" lvl="0" indent="-171450">
              <a:buFont typeface="Arial" panose="020B0604020202020204" pitchFamily="34" charset="0"/>
              <a:buChar char="•"/>
            </a:pPr>
            <a:endParaRPr lang="en-GB" u="none" dirty="0"/>
          </a:p>
          <a:p>
            <a:pPr marL="171450" lvl="0" indent="-171450">
              <a:buFont typeface="Arial" panose="020B0604020202020204" pitchFamily="34" charset="0"/>
              <a:buChar char="•"/>
            </a:pPr>
            <a:r>
              <a:rPr lang="en-GB" u="none" dirty="0"/>
              <a:t>Have students got contact details of the employers they want to contact?</a:t>
            </a:r>
          </a:p>
          <a:p>
            <a:pPr marL="171450" lvl="0" indent="-171450">
              <a:buFont typeface="Arial" panose="020B0604020202020204" pitchFamily="34" charset="0"/>
              <a:buChar char="•"/>
            </a:pPr>
            <a:endParaRPr lang="en-GB" u="none" dirty="0"/>
          </a:p>
          <a:p>
            <a:pPr marL="171450" lvl="0" indent="-171450">
              <a:buFont typeface="Arial" panose="020B0604020202020204" pitchFamily="34" charset="0"/>
              <a:buChar char="•"/>
            </a:pPr>
            <a:r>
              <a:rPr lang="en-GB" u="none" dirty="0"/>
              <a:t>Have any students already secured work experience or started contacting employers? How did they find that process? </a:t>
            </a:r>
          </a:p>
          <a:p>
            <a:pPr marL="171450" lvl="0" indent="-171450">
              <a:buFont typeface="Arial" panose="020B0604020202020204" pitchFamily="34" charset="0"/>
              <a:buChar char="•"/>
            </a:pPr>
            <a:endParaRPr lang="en-GB" u="none"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u="sng" dirty="0">
                <a:solidFill>
                  <a:prstClr val="black"/>
                </a:solidFill>
                <a:latin typeface="Open Sans" panose="020B0606030504020204" pitchFamily="34" charset="0"/>
                <a:ea typeface="Open Sans" panose="020B0606030504020204" pitchFamily="34" charset="0"/>
                <a:cs typeface="Open Sans" panose="020B0606030504020204" pitchFamily="34" charset="0"/>
              </a:rPr>
              <a:t>Keyword:</a:t>
            </a:r>
            <a:r>
              <a:rPr lang="en-GB" sz="1200" u="none" dirty="0">
                <a:solidFill>
                  <a:prstClr val="black"/>
                </a:solidFill>
                <a:latin typeface="Open Sans" panose="020B0606030504020204" pitchFamily="34" charset="0"/>
                <a:ea typeface="Open Sans" panose="020B0606030504020204" pitchFamily="34" charset="0"/>
                <a:cs typeface="Open Sans" panose="020B0606030504020204" pitchFamily="34" charset="0"/>
              </a:rPr>
              <a:t> </a:t>
            </a:r>
            <a:r>
              <a:rPr lang="en-GB" sz="1200" b="1" u="none" dirty="0">
                <a:solidFill>
                  <a:prstClr val="black"/>
                </a:solidFill>
                <a:latin typeface="Open Sans" panose="020B0606030504020204" pitchFamily="34" charset="0"/>
                <a:ea typeface="Open Sans" panose="020B0606030504020204" pitchFamily="34" charset="0"/>
                <a:cs typeface="Open Sans" panose="020B0606030504020204" pitchFamily="34" charset="0"/>
              </a:rPr>
              <a:t>Work experience</a:t>
            </a:r>
            <a:r>
              <a:rPr lang="en-GB" sz="1200" b="0" u="none" dirty="0">
                <a:solidFill>
                  <a:prstClr val="black"/>
                </a:solidFill>
                <a:latin typeface="Open Sans" panose="020B0606030504020204" pitchFamily="34" charset="0"/>
                <a:ea typeface="Open Sans" panose="020B0606030504020204" pitchFamily="34" charset="0"/>
                <a:cs typeface="Open Sans" panose="020B0606030504020204" pitchFamily="34" charset="0"/>
              </a:rPr>
              <a:t> is a short period of time spent in a workplace learning about a job, company, or career area. Most placements are unpaid and usually range from a couple of days to weeks in length. Shadowing professionals in their workplaces will let you see how they use their knowledge, skills, and competencies in their day-to-day tasks. You can use the time to ask questions and understand why things are done in a certain way</a:t>
            </a:r>
            <a:r>
              <a:rPr lang="en-GB" sz="1200" b="0" u="none">
                <a:solidFill>
                  <a:prstClr val="black"/>
                </a:solidFill>
                <a:latin typeface="Open Sans" panose="020B0606030504020204" pitchFamily="34" charset="0"/>
                <a:ea typeface="Open Sans" panose="020B0606030504020204" pitchFamily="34" charset="0"/>
                <a:cs typeface="Open Sans" panose="020B0606030504020204" pitchFamily="34" charset="0"/>
              </a:rPr>
              <a:t>. </a:t>
            </a:r>
            <a:endParaRPr lang="en-GB" u="none" dirty="0"/>
          </a:p>
        </p:txBody>
      </p:sp>
      <p:sp>
        <p:nvSpPr>
          <p:cNvPr id="4" name="Slide Number Placeholder 3"/>
          <p:cNvSpPr>
            <a:spLocks noGrp="1"/>
          </p:cNvSpPr>
          <p:nvPr>
            <p:ph type="sldNum" sz="quarter" idx="5"/>
          </p:nvPr>
        </p:nvSpPr>
        <p:spPr/>
        <p:txBody>
          <a:bodyPr/>
          <a:lstStyle/>
          <a:p>
            <a:fld id="{B70323D7-8D74-402A-B74C-D1093F83EA20}" type="slidenum">
              <a:rPr lang="en-GB" smtClean="0"/>
              <a:t>4</a:t>
            </a:fld>
            <a:endParaRPr lang="en-GB"/>
          </a:p>
        </p:txBody>
      </p:sp>
    </p:spTree>
    <p:extLst>
      <p:ext uri="{BB962C8B-B14F-4D97-AF65-F5344CB8AC3E}">
        <p14:creationId xmlns:p14="http://schemas.microsoft.com/office/powerpoint/2010/main" val="2722803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sng"/>
              <a:t>Teacher’s notes:</a:t>
            </a:r>
          </a:p>
          <a:p>
            <a:r>
              <a:rPr lang="en-GB" u="none"/>
              <a:t>Introduce to students the objective of the lesson and gauge where they are in the process of arranging work experience.</a:t>
            </a:r>
          </a:p>
          <a:p>
            <a:endParaRPr lang="en-GB" u="none"/>
          </a:p>
          <a:p>
            <a:pPr marL="171450" lvl="0" indent="-171450">
              <a:buFont typeface="Arial" panose="020B0604020202020204" pitchFamily="34" charset="0"/>
              <a:buChar char="•"/>
            </a:pPr>
            <a:r>
              <a:rPr lang="en-GB" u="none"/>
              <a:t>Have students identified what they want to learn and experience on their placement?</a:t>
            </a:r>
          </a:p>
          <a:p>
            <a:pPr marL="171450" lvl="0" indent="-171450">
              <a:buFont typeface="Arial" panose="020B0604020202020204" pitchFamily="34" charset="0"/>
              <a:buChar char="•"/>
            </a:pPr>
            <a:endParaRPr lang="en-GB" u="none"/>
          </a:p>
          <a:p>
            <a:pPr marL="171450" lvl="0" indent="-171450">
              <a:buFont typeface="Arial" panose="020B0604020202020204" pitchFamily="34" charset="0"/>
              <a:buChar char="•"/>
            </a:pPr>
            <a:r>
              <a:rPr lang="en-GB" u="none"/>
              <a:t>Have students got contact details of the employers they want to contact?</a:t>
            </a:r>
          </a:p>
          <a:p>
            <a:pPr marL="171450" lvl="0" indent="-171450">
              <a:buFont typeface="Arial" panose="020B0604020202020204" pitchFamily="34" charset="0"/>
              <a:buChar char="•"/>
            </a:pPr>
            <a:endParaRPr lang="en-GB" u="none"/>
          </a:p>
          <a:p>
            <a:pPr marL="171450" lvl="0" indent="-171450">
              <a:buFont typeface="Arial" panose="020B0604020202020204" pitchFamily="34" charset="0"/>
              <a:buChar char="•"/>
            </a:pPr>
            <a:r>
              <a:rPr lang="en-GB" u="none"/>
              <a:t>Have any students already secured work experience or started contacting employers? How did they find that process? </a:t>
            </a:r>
          </a:p>
          <a:p>
            <a:pPr marL="171450" lvl="0" indent="-171450">
              <a:buFont typeface="Arial" panose="020B0604020202020204" pitchFamily="34" charset="0"/>
              <a:buChar char="•"/>
            </a:pPr>
            <a:endParaRPr lang="en-GB" u="none"/>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u="sng">
                <a:solidFill>
                  <a:prstClr val="black"/>
                </a:solidFill>
                <a:latin typeface="Open Sans" panose="020B0606030504020204" pitchFamily="34" charset="0"/>
                <a:ea typeface="Open Sans" panose="020B0606030504020204" pitchFamily="34" charset="0"/>
                <a:cs typeface="Open Sans" panose="020B0606030504020204" pitchFamily="34" charset="0"/>
              </a:rPr>
              <a:t>Keyword:</a:t>
            </a:r>
            <a:r>
              <a:rPr lang="en-GB" sz="1200" u="none">
                <a:solidFill>
                  <a:prstClr val="black"/>
                </a:solidFill>
                <a:latin typeface="Open Sans" panose="020B0606030504020204" pitchFamily="34" charset="0"/>
                <a:ea typeface="Open Sans" panose="020B0606030504020204" pitchFamily="34" charset="0"/>
                <a:cs typeface="Open Sans" panose="020B0606030504020204" pitchFamily="34" charset="0"/>
              </a:rPr>
              <a:t> </a:t>
            </a:r>
            <a:r>
              <a:rPr lang="en-GB" sz="1200" b="1" u="none">
                <a:solidFill>
                  <a:prstClr val="black"/>
                </a:solidFill>
                <a:latin typeface="Open Sans" panose="020B0606030504020204" pitchFamily="34" charset="0"/>
                <a:ea typeface="Open Sans" panose="020B0606030504020204" pitchFamily="34" charset="0"/>
                <a:cs typeface="Open Sans" panose="020B0606030504020204" pitchFamily="34" charset="0"/>
              </a:rPr>
              <a:t>Work experience</a:t>
            </a:r>
            <a:r>
              <a:rPr lang="en-GB" sz="1200" b="0" u="none">
                <a:solidFill>
                  <a:prstClr val="black"/>
                </a:solidFill>
                <a:latin typeface="Open Sans" panose="020B0606030504020204" pitchFamily="34" charset="0"/>
                <a:ea typeface="Open Sans" panose="020B0606030504020204" pitchFamily="34" charset="0"/>
                <a:cs typeface="Open Sans" panose="020B0606030504020204" pitchFamily="34" charset="0"/>
              </a:rPr>
              <a:t> is a short period of time spent in a workplace learning about a job, company, or career area. Most placements are unpaid and usually range from a couple of days to weeks in length. Shadowing professionals in their workplaces will let you see how they use their knowledge, skills, and competencies in their day-to-day tasks. You can use the time to ask questions and understand why things are done in a certain way. </a:t>
            </a:r>
            <a:endParaRPr lang="en-GB" u="none"/>
          </a:p>
        </p:txBody>
      </p:sp>
      <p:sp>
        <p:nvSpPr>
          <p:cNvPr id="4" name="Slide Number Placeholder 3"/>
          <p:cNvSpPr>
            <a:spLocks noGrp="1"/>
          </p:cNvSpPr>
          <p:nvPr>
            <p:ph type="sldNum" sz="quarter" idx="5"/>
          </p:nvPr>
        </p:nvSpPr>
        <p:spPr/>
        <p:txBody>
          <a:bodyPr/>
          <a:lstStyle/>
          <a:p>
            <a:fld id="{B70323D7-8D74-402A-B74C-D1093F83EA20}" type="slidenum">
              <a:rPr lang="en-GB" smtClean="0"/>
              <a:t>5</a:t>
            </a:fld>
            <a:endParaRPr lang="en-GB"/>
          </a:p>
        </p:txBody>
      </p:sp>
    </p:spTree>
    <p:extLst>
      <p:ext uri="{BB962C8B-B14F-4D97-AF65-F5344CB8AC3E}">
        <p14:creationId xmlns:p14="http://schemas.microsoft.com/office/powerpoint/2010/main" val="4008720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Unifrog’s</a:t>
            </a:r>
            <a:r>
              <a:rPr lang="en-GB" dirty="0"/>
              <a:t> privacy policy can be found here: </a:t>
            </a:r>
            <a:r>
              <a:rPr lang="en-GB" dirty="0">
                <a:hlinkClick r:id="rId3"/>
              </a:rPr>
              <a:t>https://www.unifrog.org/privacy-policy</a:t>
            </a:r>
            <a:endParaRPr lang="en-GB" dirty="0"/>
          </a:p>
          <a:p>
            <a:r>
              <a:rPr lang="en-GB" dirty="0"/>
              <a:t>Service terms can be found here: </a:t>
            </a:r>
            <a:r>
              <a:rPr lang="en-GB" sz="1200" dirty="0">
                <a:latin typeface="Open Sans" panose="020B0606030504020204"/>
                <a:hlinkClick r:id="rId4"/>
              </a:rPr>
              <a:t>https://www.unifrog.org/website-terms</a:t>
            </a:r>
            <a:endParaRPr lang="en-GB" dirty="0"/>
          </a:p>
        </p:txBody>
      </p:sp>
      <p:sp>
        <p:nvSpPr>
          <p:cNvPr id="4" name="Slide Number Placeholder 3"/>
          <p:cNvSpPr>
            <a:spLocks noGrp="1"/>
          </p:cNvSpPr>
          <p:nvPr>
            <p:ph type="sldNum" sz="quarter" idx="5"/>
          </p:nvPr>
        </p:nvSpPr>
        <p:spPr/>
        <p:txBody>
          <a:bodyPr/>
          <a:lstStyle/>
          <a:p>
            <a:fld id="{B70323D7-8D74-402A-B74C-D1093F83EA20}" type="slidenum">
              <a:rPr lang="en-GB" smtClean="0"/>
              <a:t>6</a:t>
            </a:fld>
            <a:endParaRPr lang="en-GB"/>
          </a:p>
        </p:txBody>
      </p:sp>
    </p:spTree>
    <p:extLst>
      <p:ext uri="{BB962C8B-B14F-4D97-AF65-F5344CB8AC3E}">
        <p14:creationId xmlns:p14="http://schemas.microsoft.com/office/powerpoint/2010/main" val="3704606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sng"/>
              <a:t>Teacher’s notes:</a:t>
            </a:r>
          </a:p>
          <a:p>
            <a:r>
              <a:rPr lang="en-GB" u="none"/>
              <a:t>Introduce to students the objective of the lesson and gauge where they are in the process of arranging work experience.</a:t>
            </a:r>
          </a:p>
          <a:p>
            <a:endParaRPr lang="en-GB" u="none"/>
          </a:p>
          <a:p>
            <a:pPr marL="171450" lvl="0" indent="-171450">
              <a:buFont typeface="Arial" panose="020B0604020202020204" pitchFamily="34" charset="0"/>
              <a:buChar char="•"/>
            </a:pPr>
            <a:r>
              <a:rPr lang="en-GB" u="none"/>
              <a:t>Have students identified what they want to learn and experience on their placement?</a:t>
            </a:r>
          </a:p>
          <a:p>
            <a:pPr marL="171450" lvl="0" indent="-171450">
              <a:buFont typeface="Arial" panose="020B0604020202020204" pitchFamily="34" charset="0"/>
              <a:buChar char="•"/>
            </a:pPr>
            <a:endParaRPr lang="en-GB" u="none"/>
          </a:p>
          <a:p>
            <a:pPr marL="171450" lvl="0" indent="-171450">
              <a:buFont typeface="Arial" panose="020B0604020202020204" pitchFamily="34" charset="0"/>
              <a:buChar char="•"/>
            </a:pPr>
            <a:r>
              <a:rPr lang="en-GB" u="none"/>
              <a:t>Have students got contact details of the employers they want to contact?</a:t>
            </a:r>
          </a:p>
          <a:p>
            <a:pPr marL="171450" lvl="0" indent="-171450">
              <a:buFont typeface="Arial" panose="020B0604020202020204" pitchFamily="34" charset="0"/>
              <a:buChar char="•"/>
            </a:pPr>
            <a:endParaRPr lang="en-GB" u="none"/>
          </a:p>
          <a:p>
            <a:pPr marL="171450" lvl="0" indent="-171450">
              <a:buFont typeface="Arial" panose="020B0604020202020204" pitchFamily="34" charset="0"/>
              <a:buChar char="•"/>
            </a:pPr>
            <a:r>
              <a:rPr lang="en-GB" u="none"/>
              <a:t>Have any students already secured work experience or started contacting employers? How did they find that process? </a:t>
            </a:r>
          </a:p>
          <a:p>
            <a:pPr marL="171450" lvl="0" indent="-171450">
              <a:buFont typeface="Arial" panose="020B0604020202020204" pitchFamily="34" charset="0"/>
              <a:buChar char="•"/>
            </a:pPr>
            <a:endParaRPr lang="en-GB" u="none"/>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u="sng">
                <a:solidFill>
                  <a:prstClr val="black"/>
                </a:solidFill>
                <a:latin typeface="Open Sans" panose="020B0606030504020204" pitchFamily="34" charset="0"/>
                <a:ea typeface="Open Sans" panose="020B0606030504020204" pitchFamily="34" charset="0"/>
                <a:cs typeface="Open Sans" panose="020B0606030504020204" pitchFamily="34" charset="0"/>
              </a:rPr>
              <a:t>Keyword:</a:t>
            </a:r>
            <a:r>
              <a:rPr lang="en-GB" sz="1200" u="none">
                <a:solidFill>
                  <a:prstClr val="black"/>
                </a:solidFill>
                <a:latin typeface="Open Sans" panose="020B0606030504020204" pitchFamily="34" charset="0"/>
                <a:ea typeface="Open Sans" panose="020B0606030504020204" pitchFamily="34" charset="0"/>
                <a:cs typeface="Open Sans" panose="020B0606030504020204" pitchFamily="34" charset="0"/>
              </a:rPr>
              <a:t> </a:t>
            </a:r>
            <a:r>
              <a:rPr lang="en-GB" sz="1200" b="1" u="none">
                <a:solidFill>
                  <a:prstClr val="black"/>
                </a:solidFill>
                <a:latin typeface="Open Sans" panose="020B0606030504020204" pitchFamily="34" charset="0"/>
                <a:ea typeface="Open Sans" panose="020B0606030504020204" pitchFamily="34" charset="0"/>
                <a:cs typeface="Open Sans" panose="020B0606030504020204" pitchFamily="34" charset="0"/>
              </a:rPr>
              <a:t>Work experience</a:t>
            </a:r>
            <a:r>
              <a:rPr lang="en-GB" sz="1200" b="0" u="none">
                <a:solidFill>
                  <a:prstClr val="black"/>
                </a:solidFill>
                <a:latin typeface="Open Sans" panose="020B0606030504020204" pitchFamily="34" charset="0"/>
                <a:ea typeface="Open Sans" panose="020B0606030504020204" pitchFamily="34" charset="0"/>
                <a:cs typeface="Open Sans" panose="020B0606030504020204" pitchFamily="34" charset="0"/>
              </a:rPr>
              <a:t> is a short period of time spent in a workplace learning about a job, company, or career area. Most placements are unpaid and usually range from a couple of days to weeks in length. Shadowing professionals in their workplaces will let you see how they use their knowledge, skills, and competencies in their day-to-day tasks. You can use the time to ask questions and understand why things are done in a certain way. </a:t>
            </a:r>
            <a:endParaRPr lang="en-GB" u="none"/>
          </a:p>
        </p:txBody>
      </p:sp>
      <p:sp>
        <p:nvSpPr>
          <p:cNvPr id="4" name="Slide Number Placeholder 3"/>
          <p:cNvSpPr>
            <a:spLocks noGrp="1"/>
          </p:cNvSpPr>
          <p:nvPr>
            <p:ph type="sldNum" sz="quarter" idx="5"/>
          </p:nvPr>
        </p:nvSpPr>
        <p:spPr/>
        <p:txBody>
          <a:bodyPr/>
          <a:lstStyle/>
          <a:p>
            <a:fld id="{B70323D7-8D74-402A-B74C-D1093F83EA20}" type="slidenum">
              <a:rPr lang="en-GB" smtClean="0"/>
              <a:t>7</a:t>
            </a:fld>
            <a:endParaRPr lang="en-GB"/>
          </a:p>
        </p:txBody>
      </p:sp>
    </p:spTree>
    <p:extLst>
      <p:ext uri="{BB962C8B-B14F-4D97-AF65-F5344CB8AC3E}">
        <p14:creationId xmlns:p14="http://schemas.microsoft.com/office/powerpoint/2010/main" val="3902658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u="sng"/>
              <a:t>Teacher’s notes:</a:t>
            </a:r>
          </a:p>
          <a:p>
            <a:r>
              <a:rPr lang="en-GB" u="none"/>
              <a:t>Introduce to students the objective of the lesson and gauge where they are in the process of arranging work experience.</a:t>
            </a:r>
          </a:p>
          <a:p>
            <a:endParaRPr lang="en-GB" u="none"/>
          </a:p>
          <a:p>
            <a:pPr marL="171450" lvl="0" indent="-171450">
              <a:buFont typeface="Arial" panose="020B0604020202020204" pitchFamily="34" charset="0"/>
              <a:buChar char="•"/>
            </a:pPr>
            <a:r>
              <a:rPr lang="en-GB" u="none"/>
              <a:t>Have students identified what they want to learn and experience on their placement?</a:t>
            </a:r>
          </a:p>
          <a:p>
            <a:pPr marL="171450" lvl="0" indent="-171450">
              <a:buFont typeface="Arial" panose="020B0604020202020204" pitchFamily="34" charset="0"/>
              <a:buChar char="•"/>
            </a:pPr>
            <a:endParaRPr lang="en-GB" u="none"/>
          </a:p>
          <a:p>
            <a:pPr marL="171450" lvl="0" indent="-171450">
              <a:buFont typeface="Arial" panose="020B0604020202020204" pitchFamily="34" charset="0"/>
              <a:buChar char="•"/>
            </a:pPr>
            <a:r>
              <a:rPr lang="en-GB" u="none"/>
              <a:t>Have students got contact details of the employers they want to contact?</a:t>
            </a:r>
          </a:p>
          <a:p>
            <a:pPr marL="171450" lvl="0" indent="-171450">
              <a:buFont typeface="Arial" panose="020B0604020202020204" pitchFamily="34" charset="0"/>
              <a:buChar char="•"/>
            </a:pPr>
            <a:endParaRPr lang="en-GB" u="none"/>
          </a:p>
          <a:p>
            <a:pPr marL="171450" lvl="0" indent="-171450">
              <a:buFont typeface="Arial" panose="020B0604020202020204" pitchFamily="34" charset="0"/>
              <a:buChar char="•"/>
            </a:pPr>
            <a:r>
              <a:rPr lang="en-GB" u="none"/>
              <a:t>Have any students already secured work experience or started contacting employers? How did they find that process? </a:t>
            </a:r>
          </a:p>
          <a:p>
            <a:pPr marL="171450" lvl="0" indent="-171450">
              <a:buFont typeface="Arial" panose="020B0604020202020204" pitchFamily="34" charset="0"/>
              <a:buChar char="•"/>
            </a:pPr>
            <a:endParaRPr lang="en-GB" u="none"/>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u="sng">
                <a:solidFill>
                  <a:prstClr val="black"/>
                </a:solidFill>
                <a:latin typeface="Open Sans" panose="020B0606030504020204" pitchFamily="34" charset="0"/>
                <a:ea typeface="Open Sans" panose="020B0606030504020204" pitchFamily="34" charset="0"/>
                <a:cs typeface="Open Sans" panose="020B0606030504020204" pitchFamily="34" charset="0"/>
              </a:rPr>
              <a:t>Keyword:</a:t>
            </a:r>
            <a:r>
              <a:rPr lang="en-GB" sz="1200" u="none">
                <a:solidFill>
                  <a:prstClr val="black"/>
                </a:solidFill>
                <a:latin typeface="Open Sans" panose="020B0606030504020204" pitchFamily="34" charset="0"/>
                <a:ea typeface="Open Sans" panose="020B0606030504020204" pitchFamily="34" charset="0"/>
                <a:cs typeface="Open Sans" panose="020B0606030504020204" pitchFamily="34" charset="0"/>
              </a:rPr>
              <a:t> </a:t>
            </a:r>
            <a:r>
              <a:rPr lang="en-GB" sz="1200" b="1" u="none">
                <a:solidFill>
                  <a:prstClr val="black"/>
                </a:solidFill>
                <a:latin typeface="Open Sans" panose="020B0606030504020204" pitchFamily="34" charset="0"/>
                <a:ea typeface="Open Sans" panose="020B0606030504020204" pitchFamily="34" charset="0"/>
                <a:cs typeface="Open Sans" panose="020B0606030504020204" pitchFamily="34" charset="0"/>
              </a:rPr>
              <a:t>Work experience</a:t>
            </a:r>
            <a:r>
              <a:rPr lang="en-GB" sz="1200" b="0" u="none">
                <a:solidFill>
                  <a:prstClr val="black"/>
                </a:solidFill>
                <a:latin typeface="Open Sans" panose="020B0606030504020204" pitchFamily="34" charset="0"/>
                <a:ea typeface="Open Sans" panose="020B0606030504020204" pitchFamily="34" charset="0"/>
                <a:cs typeface="Open Sans" panose="020B0606030504020204" pitchFamily="34" charset="0"/>
              </a:rPr>
              <a:t> is a short period of time spent in a workplace learning about a job, company, or career area. Most placements are unpaid and usually range from a couple of days to weeks in length. Shadowing professionals in their workplaces will let you see how they use their knowledge, skills, and competencies in their day-to-day tasks. You can use the time to ask questions and understand why things are done in a certain way. </a:t>
            </a:r>
            <a:endParaRPr lang="en-GB" u="none"/>
          </a:p>
        </p:txBody>
      </p:sp>
      <p:sp>
        <p:nvSpPr>
          <p:cNvPr id="4" name="Slide Number Placeholder 3"/>
          <p:cNvSpPr>
            <a:spLocks noGrp="1"/>
          </p:cNvSpPr>
          <p:nvPr>
            <p:ph type="sldNum" sz="quarter" idx="5"/>
          </p:nvPr>
        </p:nvSpPr>
        <p:spPr/>
        <p:txBody>
          <a:bodyPr/>
          <a:lstStyle/>
          <a:p>
            <a:fld id="{B70323D7-8D74-402A-B74C-D1093F83EA20}" type="slidenum">
              <a:rPr lang="en-GB" smtClean="0"/>
              <a:t>8</a:t>
            </a:fld>
            <a:endParaRPr lang="en-GB"/>
          </a:p>
        </p:txBody>
      </p:sp>
    </p:spTree>
    <p:extLst>
      <p:ext uri="{BB962C8B-B14F-4D97-AF65-F5344CB8AC3E}">
        <p14:creationId xmlns:p14="http://schemas.microsoft.com/office/powerpoint/2010/main" val="2955377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AC33A-2654-4D07-8A0D-3AD1FFCB6F0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6E02DC0-D5BD-4CC7-B833-BA3BFEAE8FD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975888-B93F-49F5-8A69-2C00511DC9AE}"/>
              </a:ext>
            </a:extLst>
          </p:cNvPr>
          <p:cNvSpPr>
            <a:spLocks noGrp="1"/>
          </p:cNvSpPr>
          <p:nvPr>
            <p:ph type="dt" sz="half" idx="10"/>
          </p:nvPr>
        </p:nvSpPr>
        <p:spPr/>
        <p:txBody>
          <a:bodyPr/>
          <a:lstStyle/>
          <a:p>
            <a:fld id="{E173ECAF-29A6-42B4-B150-38BE3D615D6D}" type="datetimeFigureOut">
              <a:rPr lang="en-GB" smtClean="0"/>
              <a:t>14/05/2024</a:t>
            </a:fld>
            <a:endParaRPr lang="en-GB"/>
          </a:p>
        </p:txBody>
      </p:sp>
      <p:sp>
        <p:nvSpPr>
          <p:cNvPr id="5" name="Footer Placeholder 4">
            <a:extLst>
              <a:ext uri="{FF2B5EF4-FFF2-40B4-BE49-F238E27FC236}">
                <a16:creationId xmlns:a16="http://schemas.microsoft.com/office/drawing/2014/main" id="{FA7BE509-A786-48DC-80FA-1E4C2B9047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6E1B51-C837-4A22-AB12-21055F3B13AC}"/>
              </a:ext>
            </a:extLst>
          </p:cNvPr>
          <p:cNvSpPr>
            <a:spLocks noGrp="1"/>
          </p:cNvSpPr>
          <p:nvPr>
            <p:ph type="sldNum" sz="quarter" idx="12"/>
          </p:nvPr>
        </p:nvSpPr>
        <p:spPr/>
        <p:txBody>
          <a:bodyPr/>
          <a:lstStyle/>
          <a:p>
            <a:fld id="{0C863989-3DD5-4214-8B0C-41B3BA205069}" type="slidenum">
              <a:rPr lang="en-GB" smtClean="0"/>
              <a:t>‹#›</a:t>
            </a:fld>
            <a:endParaRPr lang="en-GB"/>
          </a:p>
        </p:txBody>
      </p:sp>
    </p:spTree>
    <p:extLst>
      <p:ext uri="{BB962C8B-B14F-4D97-AF65-F5344CB8AC3E}">
        <p14:creationId xmlns:p14="http://schemas.microsoft.com/office/powerpoint/2010/main" val="4048988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5/14/2024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5/14/2024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5/14/2024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0CAD87-838B-431F-BB35-C0BE08769C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2A0FF46-F789-4FCE-892E-85B26741F4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B1C365-4681-469A-AF8F-558DFE0627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73ECAF-29A6-42B4-B150-38BE3D615D6D}" type="datetimeFigureOut">
              <a:rPr lang="en-GB" smtClean="0"/>
              <a:t>14/05/2024</a:t>
            </a:fld>
            <a:endParaRPr lang="en-GB"/>
          </a:p>
        </p:txBody>
      </p:sp>
      <p:sp>
        <p:nvSpPr>
          <p:cNvPr id="5" name="Footer Placeholder 4">
            <a:extLst>
              <a:ext uri="{FF2B5EF4-FFF2-40B4-BE49-F238E27FC236}">
                <a16:creationId xmlns:a16="http://schemas.microsoft.com/office/drawing/2014/main" id="{469E746A-2CA8-4751-BEDA-F934CDBD9E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E250C18-BC05-4284-9EE1-60C7C942DD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863989-3DD5-4214-8B0C-41B3BA205069}" type="slidenum">
              <a:rPr lang="en-GB" smtClean="0"/>
              <a:t>‹#›</a:t>
            </a:fld>
            <a:endParaRPr lang="en-GB"/>
          </a:p>
        </p:txBody>
      </p:sp>
    </p:spTree>
    <p:extLst>
      <p:ext uri="{BB962C8B-B14F-4D97-AF65-F5344CB8AC3E}">
        <p14:creationId xmlns:p14="http://schemas.microsoft.com/office/powerpoint/2010/main" val="2985800432"/>
      </p:ext>
    </p:extLst>
  </p:cSld>
  <p:clrMap bg1="lt1" tx1="dk1" bg2="lt2" tx2="dk2" accent1="accent1" accent2="accent2" accent3="accent3" accent4="accent4" accent5="accent5" accent6="accent6" hlink="hlink" folHlink="folHlink"/>
  <p:sldLayoutIdLst>
    <p:sldLayoutId id="214748365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mailto:jadams@brownhills.co.uk"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2357BF6-7D89-4079-8F91-FB58423D18EB}"/>
              </a:ext>
            </a:extLst>
          </p:cNvPr>
          <p:cNvSpPr txBox="1"/>
          <p:nvPr/>
        </p:nvSpPr>
        <p:spPr>
          <a:xfrm>
            <a:off x="1631575" y="3155576"/>
            <a:ext cx="9029939" cy="1815882"/>
          </a:xfrm>
          <a:prstGeom prst="rect">
            <a:avLst/>
          </a:prstGeom>
          <a:noFill/>
        </p:spPr>
        <p:txBody>
          <a:bodyPr wrap="square" lIns="91440" tIns="45720" rIns="91440" bIns="45720" rtlCol="0" anchor="t">
            <a:spAutoFit/>
          </a:bodyPr>
          <a:lstStyle/>
          <a:p>
            <a:r>
              <a:rPr lang="en-GB" sz="5600" dirty="0">
                <a:solidFill>
                  <a:schemeClr val="bg1"/>
                </a:solidFill>
                <a:latin typeface="Open Sans" panose="020B0606030504020204"/>
              </a:rPr>
              <a:t>Work Experience:</a:t>
            </a:r>
          </a:p>
          <a:p>
            <a:r>
              <a:rPr lang="en-GB" sz="5600" dirty="0">
                <a:solidFill>
                  <a:schemeClr val="bg1"/>
                </a:solidFill>
                <a:latin typeface="Open Sans" panose="020B0606030504020204"/>
              </a:rPr>
              <a:t>1st  July 2024 </a:t>
            </a:r>
            <a:endParaRPr lang="en-GB" dirty="0">
              <a:solidFill>
                <a:schemeClr val="bg1"/>
              </a:solidFill>
            </a:endParaRPr>
          </a:p>
        </p:txBody>
      </p:sp>
    </p:spTree>
    <p:extLst>
      <p:ext uri="{BB962C8B-B14F-4D97-AF65-F5344CB8AC3E}">
        <p14:creationId xmlns:p14="http://schemas.microsoft.com/office/powerpoint/2010/main" val="1611386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03DC7F0-F733-4AA8-B5E1-895F12DEDE81}"/>
              </a:ext>
            </a:extLst>
          </p:cNvPr>
          <p:cNvSpPr txBox="1"/>
          <p:nvPr/>
        </p:nvSpPr>
        <p:spPr>
          <a:xfrm>
            <a:off x="179294" y="430306"/>
            <a:ext cx="11743765" cy="584775"/>
          </a:xfrm>
          <a:prstGeom prst="rect">
            <a:avLst/>
          </a:prstGeom>
          <a:noFill/>
        </p:spPr>
        <p:txBody>
          <a:bodyPr wrap="square" lIns="91440" tIns="45720" rIns="91440" bIns="45720" rtlCol="0" anchor="t">
            <a:spAutoFit/>
          </a:bodyPr>
          <a:lstStyle/>
          <a:p>
            <a:r>
              <a:rPr lang="en-GB" sz="3200" b="1" dirty="0">
                <a:latin typeface="Open Sans" panose="020B0606030504020204"/>
              </a:rPr>
              <a:t>Year 10 Work Experience – Week Commencing 1st July</a:t>
            </a:r>
          </a:p>
        </p:txBody>
      </p:sp>
      <p:sp>
        <p:nvSpPr>
          <p:cNvPr id="7" name="TextBox 6">
            <a:extLst>
              <a:ext uri="{FF2B5EF4-FFF2-40B4-BE49-F238E27FC236}">
                <a16:creationId xmlns:a16="http://schemas.microsoft.com/office/drawing/2014/main" id="{3E484326-79ED-4576-9696-E307568EB5AD}"/>
              </a:ext>
            </a:extLst>
          </p:cNvPr>
          <p:cNvSpPr txBox="1"/>
          <p:nvPr/>
        </p:nvSpPr>
        <p:spPr>
          <a:xfrm>
            <a:off x="386400" y="1214554"/>
            <a:ext cx="11419200" cy="5285806"/>
          </a:xfrm>
          <a:prstGeom prst="rect">
            <a:avLst/>
          </a:prstGeom>
          <a:noFill/>
        </p:spPr>
        <p:txBody>
          <a:bodyPr wrap="square" lIns="91440" tIns="45720" rIns="91440" bIns="45720" rtlCol="0" anchor="t">
            <a:spAutoFit/>
          </a:bodyPr>
          <a:lstStyle/>
          <a:p>
            <a:pPr marL="285750" indent="-285750">
              <a:buFont typeface="Arial,Sans-Serif"/>
              <a:buChar char="•"/>
            </a:pPr>
            <a:r>
              <a:rPr lang="en-GB" sz="2800" dirty="0">
                <a:latin typeface="Arial"/>
                <a:ea typeface="Open Sans"/>
                <a:cs typeface="Arial"/>
              </a:rPr>
              <a:t>Students have the chance to not come to school for one day at some point in this week.</a:t>
            </a:r>
          </a:p>
          <a:p>
            <a:pPr marL="285750" indent="-285750">
              <a:buFont typeface="Arial,Sans-Serif"/>
              <a:buChar char="•"/>
            </a:pPr>
            <a:endParaRPr lang="en-GB" sz="2800" dirty="0">
              <a:latin typeface="Arial"/>
              <a:ea typeface="Open Sans"/>
              <a:cs typeface="Arial"/>
            </a:endParaRPr>
          </a:p>
          <a:p>
            <a:pPr marL="285750" indent="-285750">
              <a:buFont typeface="Arial,Sans-Serif"/>
              <a:buChar char="•"/>
            </a:pPr>
            <a:r>
              <a:rPr lang="en-GB" sz="2800" b="1" dirty="0">
                <a:latin typeface="Arial"/>
                <a:ea typeface="Open Sans"/>
                <a:cs typeface="Arial"/>
              </a:rPr>
              <a:t>Instead </a:t>
            </a:r>
            <a:r>
              <a:rPr lang="en-GB" sz="2800" dirty="0">
                <a:latin typeface="Arial"/>
                <a:ea typeface="Open Sans"/>
                <a:cs typeface="Arial"/>
              </a:rPr>
              <a:t>they will take part in a </a:t>
            </a:r>
            <a:r>
              <a:rPr lang="en-GB" sz="2800" b="1" dirty="0">
                <a:latin typeface="Arial"/>
                <a:ea typeface="Open Sans"/>
                <a:cs typeface="Arial"/>
              </a:rPr>
              <a:t>one-day work placement </a:t>
            </a:r>
            <a:r>
              <a:rPr lang="en-GB" sz="2800" dirty="0">
                <a:latin typeface="Arial"/>
                <a:ea typeface="Open Sans"/>
                <a:cs typeface="Arial"/>
              </a:rPr>
              <a:t>to gain an experience of the workplace.</a:t>
            </a:r>
            <a:br>
              <a:rPr lang="en-GB" sz="2800" dirty="0">
                <a:latin typeface="Arial"/>
                <a:ea typeface="Open Sans"/>
                <a:cs typeface="Arial"/>
              </a:rPr>
            </a:br>
            <a:endParaRPr lang="en-GB" sz="2800" dirty="0">
              <a:latin typeface="Arial"/>
              <a:ea typeface="Open Sans"/>
              <a:cs typeface="Arial"/>
            </a:endParaRPr>
          </a:p>
          <a:p>
            <a:pPr marL="285750" indent="-285750">
              <a:buFont typeface="Arial,Sans-Serif"/>
              <a:buChar char="•"/>
            </a:pPr>
            <a:r>
              <a:rPr lang="en-GB" sz="2800" b="1" dirty="0">
                <a:latin typeface="Arial"/>
                <a:ea typeface="Open Sans"/>
                <a:cs typeface="Arial"/>
              </a:rPr>
              <a:t>They will need to organise </a:t>
            </a:r>
            <a:r>
              <a:rPr lang="en-GB" sz="2800" dirty="0">
                <a:latin typeface="Arial"/>
                <a:ea typeface="Open Sans"/>
                <a:cs typeface="Arial"/>
              </a:rPr>
              <a:t>a one-day placement with an employer of your choice. </a:t>
            </a:r>
            <a:br>
              <a:rPr lang="en-GB" sz="2800" dirty="0">
                <a:latin typeface="Arial"/>
                <a:ea typeface="Open Sans"/>
                <a:cs typeface="Arial"/>
              </a:rPr>
            </a:br>
            <a:endParaRPr lang="en-GB" sz="2800">
              <a:latin typeface="Arial"/>
              <a:ea typeface="Open Sans"/>
              <a:cs typeface="Arial"/>
            </a:endParaRPr>
          </a:p>
          <a:p>
            <a:pPr marL="285750" indent="-285750">
              <a:buFont typeface="Arial,Sans-Serif"/>
              <a:buChar char="•"/>
            </a:pPr>
            <a:r>
              <a:rPr lang="en-GB" sz="2800" dirty="0">
                <a:latin typeface="Arial"/>
                <a:ea typeface="Open Sans"/>
                <a:cs typeface="Arial"/>
              </a:rPr>
              <a:t>They will </a:t>
            </a:r>
            <a:r>
              <a:rPr lang="en-GB" sz="2800" b="1" dirty="0">
                <a:latin typeface="Arial"/>
                <a:ea typeface="Open Sans"/>
                <a:cs typeface="Arial"/>
              </a:rPr>
              <a:t>complete a reflection and evaluation </a:t>
            </a:r>
            <a:r>
              <a:rPr lang="en-GB" sz="2800" dirty="0">
                <a:latin typeface="Arial"/>
                <a:ea typeface="Open Sans"/>
                <a:cs typeface="Arial"/>
              </a:rPr>
              <a:t>based on your experience and consider how this has shaped your future choices.</a:t>
            </a:r>
            <a:endParaRPr lang="en-US" sz="2800" dirty="0">
              <a:latin typeface="Arial"/>
              <a:ea typeface="Open Sans"/>
              <a:cs typeface="Arial"/>
            </a:endParaRPr>
          </a:p>
          <a:p>
            <a:pPr>
              <a:lnSpc>
                <a:spcPct val="150000"/>
              </a:lnSpc>
            </a:pPr>
            <a:endParaRPr lang="en-GB" sz="2200" dirty="0">
              <a:latin typeface="Open Sans" panose="020B0606030504020204"/>
              <a:ea typeface="Open Sans"/>
              <a:cs typeface="Open Sans"/>
            </a:endParaRPr>
          </a:p>
        </p:txBody>
      </p:sp>
    </p:spTree>
    <p:extLst>
      <p:ext uri="{BB962C8B-B14F-4D97-AF65-F5344CB8AC3E}">
        <p14:creationId xmlns:p14="http://schemas.microsoft.com/office/powerpoint/2010/main" val="107627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03DC7F0-F733-4AA8-B5E1-895F12DEDE81}"/>
              </a:ext>
            </a:extLst>
          </p:cNvPr>
          <p:cNvSpPr txBox="1"/>
          <p:nvPr/>
        </p:nvSpPr>
        <p:spPr>
          <a:xfrm>
            <a:off x="179294" y="430306"/>
            <a:ext cx="11743765" cy="584775"/>
          </a:xfrm>
          <a:prstGeom prst="rect">
            <a:avLst/>
          </a:prstGeom>
          <a:noFill/>
        </p:spPr>
        <p:txBody>
          <a:bodyPr wrap="square" lIns="91440" tIns="45720" rIns="91440" bIns="45720" rtlCol="0" anchor="t">
            <a:spAutoFit/>
          </a:bodyPr>
          <a:lstStyle/>
          <a:p>
            <a:r>
              <a:rPr lang="en-GB" sz="3200" b="1" dirty="0">
                <a:latin typeface="Open Sans" panose="020B0606030504020204"/>
              </a:rPr>
              <a:t>Year 10 Work Experience – Week Commencing 1st July</a:t>
            </a:r>
          </a:p>
        </p:txBody>
      </p:sp>
      <p:sp>
        <p:nvSpPr>
          <p:cNvPr id="7" name="TextBox 6">
            <a:extLst>
              <a:ext uri="{FF2B5EF4-FFF2-40B4-BE49-F238E27FC236}">
                <a16:creationId xmlns:a16="http://schemas.microsoft.com/office/drawing/2014/main" id="{3E484326-79ED-4576-9696-E307568EB5AD}"/>
              </a:ext>
            </a:extLst>
          </p:cNvPr>
          <p:cNvSpPr txBox="1"/>
          <p:nvPr/>
        </p:nvSpPr>
        <p:spPr>
          <a:xfrm>
            <a:off x="386400" y="1214554"/>
            <a:ext cx="11419200" cy="4854919"/>
          </a:xfrm>
          <a:prstGeom prst="rect">
            <a:avLst/>
          </a:prstGeom>
          <a:noFill/>
        </p:spPr>
        <p:txBody>
          <a:bodyPr wrap="square" lIns="91440" tIns="45720" rIns="91440" bIns="45720" rtlCol="0" anchor="t">
            <a:spAutoFit/>
          </a:bodyPr>
          <a:lstStyle/>
          <a:p>
            <a:pPr marL="285750" indent="-285750">
              <a:buFont typeface="Arial,Sans-Serif"/>
              <a:buChar char="•"/>
            </a:pPr>
            <a:r>
              <a:rPr lang="en-GB" sz="2800" dirty="0">
                <a:latin typeface="Arial"/>
                <a:ea typeface="Open Sans"/>
                <a:cs typeface="Arial"/>
              </a:rPr>
              <a:t>They do have to come to school on the other days</a:t>
            </a:r>
            <a:endParaRPr lang="en-US" dirty="0"/>
          </a:p>
          <a:p>
            <a:pPr marL="285750" indent="-285750">
              <a:buFont typeface="Arial,Sans-Serif"/>
              <a:buChar char="•"/>
            </a:pPr>
            <a:endParaRPr lang="en-GB" sz="2800" dirty="0">
              <a:latin typeface="Arial"/>
              <a:ea typeface="Open Sans"/>
              <a:cs typeface="Arial"/>
            </a:endParaRPr>
          </a:p>
          <a:p>
            <a:pPr marL="285750" indent="-285750">
              <a:buFont typeface="Arial,Sans-Serif"/>
              <a:buChar char="•"/>
            </a:pPr>
            <a:r>
              <a:rPr lang="en-GB" sz="2800" b="1" dirty="0">
                <a:latin typeface="Arial"/>
                <a:ea typeface="Open Sans"/>
                <a:cs typeface="Arial"/>
              </a:rPr>
              <a:t>So why are you letting them have the day of work experience on any day that week?</a:t>
            </a:r>
          </a:p>
          <a:p>
            <a:pPr marL="285750" indent="-285750">
              <a:buFont typeface="Arial,Sans-Serif"/>
              <a:buChar char="•"/>
            </a:pPr>
            <a:endParaRPr lang="en-GB" sz="2800" dirty="0">
              <a:latin typeface="Arial"/>
              <a:ea typeface="Open Sans"/>
              <a:cs typeface="Arial"/>
            </a:endParaRPr>
          </a:p>
          <a:p>
            <a:pPr marL="285750" indent="-285750">
              <a:buFont typeface="Arial,Sans-Serif"/>
              <a:buChar char="•"/>
            </a:pPr>
            <a:r>
              <a:rPr lang="en-GB" sz="2800" dirty="0">
                <a:latin typeface="Arial"/>
                <a:ea typeface="Open Sans"/>
                <a:cs typeface="Arial"/>
              </a:rPr>
              <a:t>To give them the best chance possible of securing a work experience placement.</a:t>
            </a:r>
          </a:p>
          <a:p>
            <a:pPr marL="285750" indent="-285750">
              <a:buFont typeface="Arial,Sans-Serif"/>
              <a:buChar char="•"/>
            </a:pPr>
            <a:endParaRPr lang="en-GB" sz="2800" dirty="0">
              <a:latin typeface="Arial"/>
              <a:ea typeface="Open Sans"/>
              <a:cs typeface="Arial"/>
            </a:endParaRPr>
          </a:p>
          <a:p>
            <a:pPr marL="285750" indent="-285750">
              <a:buFont typeface="Arial,Sans-Serif"/>
              <a:buChar char="•"/>
            </a:pPr>
            <a:r>
              <a:rPr lang="en-GB" sz="2800" dirty="0">
                <a:latin typeface="Arial"/>
                <a:ea typeface="Open Sans"/>
                <a:cs typeface="Arial"/>
              </a:rPr>
              <a:t>If they do not secure a placement and get the relevant paperwork done online they will be  required in school.</a:t>
            </a:r>
          </a:p>
          <a:p>
            <a:pPr>
              <a:lnSpc>
                <a:spcPct val="150000"/>
              </a:lnSpc>
            </a:pPr>
            <a:endParaRPr lang="en-GB" sz="2200" dirty="0">
              <a:latin typeface="Open Sans" panose="020B0606030504020204"/>
              <a:ea typeface="Open Sans"/>
              <a:cs typeface="Open Sans"/>
            </a:endParaRPr>
          </a:p>
        </p:txBody>
      </p:sp>
    </p:spTree>
    <p:extLst>
      <p:ext uri="{BB962C8B-B14F-4D97-AF65-F5344CB8AC3E}">
        <p14:creationId xmlns:p14="http://schemas.microsoft.com/office/powerpoint/2010/main" val="3376398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03DC7F0-F733-4AA8-B5E1-895F12DEDE81}"/>
              </a:ext>
            </a:extLst>
          </p:cNvPr>
          <p:cNvSpPr txBox="1"/>
          <p:nvPr/>
        </p:nvSpPr>
        <p:spPr>
          <a:xfrm>
            <a:off x="179294" y="430306"/>
            <a:ext cx="11743765" cy="584775"/>
          </a:xfrm>
          <a:prstGeom prst="rect">
            <a:avLst/>
          </a:prstGeom>
          <a:noFill/>
        </p:spPr>
        <p:txBody>
          <a:bodyPr wrap="square" lIns="91440" tIns="45720" rIns="91440" bIns="45720" rtlCol="0" anchor="t">
            <a:spAutoFit/>
          </a:bodyPr>
          <a:lstStyle/>
          <a:p>
            <a:r>
              <a:rPr lang="en-GB" sz="3200" b="1" dirty="0">
                <a:latin typeface="Open Sans" panose="020B0606030504020204"/>
              </a:rPr>
              <a:t>Year 10 Work Experience - Monday 1st July</a:t>
            </a:r>
          </a:p>
        </p:txBody>
      </p:sp>
      <p:sp>
        <p:nvSpPr>
          <p:cNvPr id="7" name="TextBox 6">
            <a:extLst>
              <a:ext uri="{FF2B5EF4-FFF2-40B4-BE49-F238E27FC236}">
                <a16:creationId xmlns:a16="http://schemas.microsoft.com/office/drawing/2014/main" id="{3E484326-79ED-4576-9696-E307568EB5AD}"/>
              </a:ext>
            </a:extLst>
          </p:cNvPr>
          <p:cNvSpPr txBox="1"/>
          <p:nvPr/>
        </p:nvSpPr>
        <p:spPr>
          <a:xfrm>
            <a:off x="386400" y="1214554"/>
            <a:ext cx="11419200" cy="4978029"/>
          </a:xfrm>
          <a:prstGeom prst="rect">
            <a:avLst/>
          </a:prstGeom>
          <a:noFill/>
        </p:spPr>
        <p:txBody>
          <a:bodyPr wrap="square" lIns="91440" tIns="45720" rIns="91440" bIns="45720" rtlCol="0" anchor="t">
            <a:spAutoFit/>
          </a:bodyPr>
          <a:lstStyle/>
          <a:p>
            <a:pPr>
              <a:lnSpc>
                <a:spcPct val="150000"/>
              </a:lnSpc>
            </a:pPr>
            <a:r>
              <a:rPr lang="en-GB" sz="3200" dirty="0">
                <a:latin typeface="Open Sans" panose="020B0606030504020204"/>
              </a:rPr>
              <a:t>We will be doing a Virtual Work Experience Day in school</a:t>
            </a:r>
            <a:endParaRPr lang="en-GB" sz="3200" dirty="0">
              <a:latin typeface="Open Sans" panose="020B0606030504020204"/>
              <a:ea typeface="Open Sans"/>
              <a:cs typeface="Open Sans"/>
            </a:endParaRPr>
          </a:p>
          <a:p>
            <a:pPr>
              <a:lnSpc>
                <a:spcPct val="150000"/>
              </a:lnSpc>
            </a:pPr>
            <a:endParaRPr lang="en-GB" sz="3200" dirty="0">
              <a:latin typeface="Open Sans" panose="020B0606030504020204"/>
              <a:ea typeface="Open Sans"/>
              <a:cs typeface="Open Sans"/>
            </a:endParaRPr>
          </a:p>
          <a:p>
            <a:pPr>
              <a:lnSpc>
                <a:spcPct val="150000"/>
              </a:lnSpc>
            </a:pPr>
            <a:r>
              <a:rPr lang="en-GB" sz="3200" dirty="0">
                <a:latin typeface="Open Sans" panose="020B0606030504020204"/>
                <a:ea typeface="Open Sans"/>
                <a:cs typeface="Open Sans"/>
              </a:rPr>
              <a:t>They will come to school as normal BUT on this day they will be doing activities that are all designed by companies so that you experience the skills and tasks that you would do if that was your job.</a:t>
            </a:r>
          </a:p>
          <a:p>
            <a:pPr>
              <a:lnSpc>
                <a:spcPct val="150000"/>
              </a:lnSpc>
            </a:pPr>
            <a:endParaRPr lang="en-GB" sz="2200" dirty="0">
              <a:latin typeface="Open Sans" panose="020B0606030504020204"/>
              <a:ea typeface="Open Sans"/>
              <a:cs typeface="Open Sans"/>
            </a:endParaRPr>
          </a:p>
        </p:txBody>
      </p:sp>
    </p:spTree>
    <p:extLst>
      <p:ext uri="{BB962C8B-B14F-4D97-AF65-F5344CB8AC3E}">
        <p14:creationId xmlns:p14="http://schemas.microsoft.com/office/powerpoint/2010/main" val="1941356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03DC7F0-F733-4AA8-B5E1-895F12DEDE81}"/>
              </a:ext>
            </a:extLst>
          </p:cNvPr>
          <p:cNvSpPr txBox="1"/>
          <p:nvPr/>
        </p:nvSpPr>
        <p:spPr>
          <a:xfrm>
            <a:off x="179294" y="430306"/>
            <a:ext cx="11743765" cy="584775"/>
          </a:xfrm>
          <a:prstGeom prst="rect">
            <a:avLst/>
          </a:prstGeom>
          <a:noFill/>
        </p:spPr>
        <p:txBody>
          <a:bodyPr wrap="square" lIns="91440" tIns="45720" rIns="91440" bIns="45720" rtlCol="0" anchor="t">
            <a:spAutoFit/>
          </a:bodyPr>
          <a:lstStyle/>
          <a:p>
            <a:r>
              <a:rPr lang="en-GB" sz="3200" b="1">
                <a:latin typeface="Open Sans" panose="020B0606030504020204"/>
              </a:rPr>
              <a:t>Year 10 Work Experience – The process</a:t>
            </a:r>
          </a:p>
        </p:txBody>
      </p:sp>
      <p:sp>
        <p:nvSpPr>
          <p:cNvPr id="7" name="TextBox 6">
            <a:extLst>
              <a:ext uri="{FF2B5EF4-FFF2-40B4-BE49-F238E27FC236}">
                <a16:creationId xmlns:a16="http://schemas.microsoft.com/office/drawing/2014/main" id="{3E484326-79ED-4576-9696-E307568EB5AD}"/>
              </a:ext>
            </a:extLst>
          </p:cNvPr>
          <p:cNvSpPr txBox="1"/>
          <p:nvPr/>
        </p:nvSpPr>
        <p:spPr>
          <a:xfrm>
            <a:off x="70097" y="725724"/>
            <a:ext cx="12138068" cy="4670253"/>
          </a:xfrm>
          <a:prstGeom prst="rect">
            <a:avLst/>
          </a:prstGeom>
          <a:noFill/>
        </p:spPr>
        <p:txBody>
          <a:bodyPr wrap="square" lIns="91440" tIns="45720" rIns="91440" bIns="45720" rtlCol="0" anchor="t">
            <a:spAutoFit/>
          </a:bodyPr>
          <a:lstStyle/>
          <a:p>
            <a:pPr>
              <a:buFont typeface="Arial,Sans-Serif"/>
              <a:buChar char="•"/>
            </a:pPr>
            <a:endParaRPr lang="en-GB" sz="2800">
              <a:latin typeface="Arial"/>
              <a:ea typeface="Open Sans"/>
              <a:cs typeface="Arial"/>
            </a:endParaRPr>
          </a:p>
          <a:p>
            <a:pPr marL="571500" indent="-571500">
              <a:buAutoNum type="arabicPeriod"/>
            </a:pPr>
            <a:r>
              <a:rPr lang="en-GB" sz="2400" b="1" dirty="0">
                <a:latin typeface="Arial"/>
                <a:ea typeface="Open Sans"/>
                <a:cs typeface="Arial"/>
              </a:rPr>
              <a:t>They will need to contact potential employers </a:t>
            </a:r>
            <a:r>
              <a:rPr lang="en-GB" sz="2400" dirty="0">
                <a:latin typeface="Arial"/>
                <a:ea typeface="Open Sans"/>
                <a:cs typeface="Arial"/>
              </a:rPr>
              <a:t>to request a day’s work placement. They can do this via school email, letter, telephone or in person.</a:t>
            </a:r>
          </a:p>
          <a:p>
            <a:pPr marL="571500" indent="-571500">
              <a:buAutoNum type="arabicPeriod"/>
            </a:pPr>
            <a:endParaRPr lang="en-GB" sz="2400">
              <a:latin typeface="Arial"/>
              <a:ea typeface="Open Sans"/>
              <a:cs typeface="Arial"/>
            </a:endParaRPr>
          </a:p>
          <a:p>
            <a:pPr marL="571500" indent="-571500">
              <a:buAutoNum type="arabicPeriod"/>
            </a:pPr>
            <a:r>
              <a:rPr lang="en-GB" sz="2400" dirty="0">
                <a:latin typeface="Arial"/>
                <a:ea typeface="Open Sans"/>
                <a:cs typeface="Arial"/>
              </a:rPr>
              <a:t>Once they have confirmed their placement with an employer, </a:t>
            </a:r>
            <a:r>
              <a:rPr lang="en-GB" sz="2400" b="1" dirty="0">
                <a:latin typeface="Arial"/>
                <a:ea typeface="Open Sans"/>
                <a:cs typeface="Arial"/>
              </a:rPr>
              <a:t>they </a:t>
            </a:r>
            <a:r>
              <a:rPr lang="en-GB" sz="2400" dirty="0">
                <a:latin typeface="Arial"/>
                <a:ea typeface="Open Sans"/>
                <a:cs typeface="Arial"/>
              </a:rPr>
              <a:t>will need to use </a:t>
            </a:r>
            <a:r>
              <a:rPr lang="en-GB" sz="2400" b="1" dirty="0" err="1">
                <a:latin typeface="Arial"/>
                <a:ea typeface="Open Sans"/>
                <a:cs typeface="Arial"/>
              </a:rPr>
              <a:t>Unifrog</a:t>
            </a:r>
            <a:r>
              <a:rPr lang="en-GB" sz="2400" b="1" dirty="0">
                <a:latin typeface="Arial"/>
                <a:ea typeface="Open Sans"/>
                <a:cs typeface="Arial"/>
              </a:rPr>
              <a:t> </a:t>
            </a:r>
            <a:r>
              <a:rPr lang="en-GB" sz="2400" dirty="0">
                <a:latin typeface="Arial"/>
                <a:ea typeface="Open Sans"/>
                <a:cs typeface="Arial"/>
              </a:rPr>
              <a:t>to enter in the </a:t>
            </a:r>
            <a:r>
              <a:rPr lang="en-GB" sz="2400" b="1" dirty="0">
                <a:latin typeface="Arial"/>
                <a:ea typeface="Open Sans"/>
                <a:cs typeface="Arial"/>
              </a:rPr>
              <a:t>employers’ information</a:t>
            </a:r>
            <a:r>
              <a:rPr lang="en-GB" sz="2400" dirty="0">
                <a:latin typeface="Arial"/>
                <a:ea typeface="Open Sans"/>
                <a:cs typeface="Arial"/>
              </a:rPr>
              <a:t>. This will then email the employer to gather information for a risk assessment and their insurance details.</a:t>
            </a:r>
            <a:endParaRPr lang="en-US" sz="2400" dirty="0">
              <a:latin typeface="Arial"/>
              <a:ea typeface="Open Sans"/>
              <a:cs typeface="Arial"/>
            </a:endParaRPr>
          </a:p>
          <a:p>
            <a:pPr marL="571500" indent="-571500">
              <a:buAutoNum type="arabicPeriod"/>
            </a:pPr>
            <a:endParaRPr lang="en-GB" sz="2400">
              <a:latin typeface="Arial"/>
              <a:ea typeface="Open Sans"/>
              <a:cs typeface="Arial"/>
            </a:endParaRPr>
          </a:p>
          <a:p>
            <a:pPr marL="571500" indent="-571500">
              <a:buAutoNum type="arabicPeriod"/>
            </a:pPr>
            <a:r>
              <a:rPr lang="en-GB" sz="2400" dirty="0">
                <a:latin typeface="Arial"/>
                <a:ea typeface="Open Sans"/>
                <a:cs typeface="Arial"/>
              </a:rPr>
              <a:t>You will be contacted via </a:t>
            </a:r>
            <a:r>
              <a:rPr lang="en-GB" sz="2400" dirty="0" err="1">
                <a:latin typeface="Arial"/>
                <a:ea typeface="Open Sans"/>
                <a:cs typeface="Arial"/>
              </a:rPr>
              <a:t>Unifrog</a:t>
            </a:r>
            <a:r>
              <a:rPr lang="en-GB" sz="2400" dirty="0">
                <a:latin typeface="Arial"/>
                <a:ea typeface="Open Sans"/>
                <a:cs typeface="Arial"/>
              </a:rPr>
              <a:t> to sign off consent for your child to take part.</a:t>
            </a:r>
            <a:endParaRPr lang="en-US" sz="2400" dirty="0">
              <a:latin typeface="Arial"/>
              <a:ea typeface="Open Sans"/>
              <a:cs typeface="Arial"/>
            </a:endParaRPr>
          </a:p>
          <a:p>
            <a:pPr marL="571500" indent="-571500">
              <a:buAutoNum type="arabicPeriod"/>
            </a:pPr>
            <a:endParaRPr lang="en-GB" sz="2400">
              <a:latin typeface="Arial"/>
              <a:ea typeface="Open Sans"/>
              <a:cs typeface="Arial"/>
            </a:endParaRPr>
          </a:p>
          <a:p>
            <a:pPr marL="571500" indent="-571500">
              <a:buAutoNum type="arabicPeriod"/>
            </a:pPr>
            <a:r>
              <a:rPr lang="en-GB" sz="2400" dirty="0">
                <a:latin typeface="Arial"/>
                <a:ea typeface="Open Sans"/>
                <a:cs typeface="Arial"/>
              </a:rPr>
              <a:t>Finally </a:t>
            </a:r>
            <a:r>
              <a:rPr lang="en-GB" sz="2400" b="1" dirty="0">
                <a:latin typeface="Arial"/>
                <a:ea typeface="Open Sans"/>
                <a:cs typeface="Arial"/>
              </a:rPr>
              <a:t>the school </a:t>
            </a:r>
            <a:r>
              <a:rPr lang="en-GB" sz="2400" dirty="0">
                <a:latin typeface="Arial"/>
                <a:ea typeface="Open Sans"/>
                <a:cs typeface="Arial"/>
              </a:rPr>
              <a:t>will check off on </a:t>
            </a:r>
            <a:r>
              <a:rPr lang="en-GB" sz="2400" dirty="0" err="1">
                <a:latin typeface="Arial"/>
                <a:ea typeface="Open Sans"/>
                <a:cs typeface="Arial"/>
              </a:rPr>
              <a:t>Unifrog</a:t>
            </a:r>
            <a:r>
              <a:rPr lang="en-GB" sz="2400" dirty="0">
                <a:latin typeface="Arial"/>
                <a:ea typeface="Open Sans"/>
                <a:cs typeface="Arial"/>
              </a:rPr>
              <a:t> that it meets the safety threshold</a:t>
            </a:r>
          </a:p>
          <a:p>
            <a:pPr>
              <a:lnSpc>
                <a:spcPct val="150000"/>
              </a:lnSpc>
            </a:pPr>
            <a:endParaRPr lang="en-GB" sz="2200">
              <a:latin typeface="Open Sans" panose="020B0606030504020204"/>
              <a:ea typeface="Open Sans"/>
              <a:cs typeface="Open Sans"/>
            </a:endParaRPr>
          </a:p>
        </p:txBody>
      </p:sp>
    </p:spTree>
    <p:extLst>
      <p:ext uri="{BB962C8B-B14F-4D97-AF65-F5344CB8AC3E}">
        <p14:creationId xmlns:p14="http://schemas.microsoft.com/office/powerpoint/2010/main" val="2529412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03DC7F0-F733-4AA8-B5E1-895F12DEDE81}"/>
              </a:ext>
            </a:extLst>
          </p:cNvPr>
          <p:cNvSpPr txBox="1"/>
          <p:nvPr/>
        </p:nvSpPr>
        <p:spPr>
          <a:xfrm>
            <a:off x="179294" y="430306"/>
            <a:ext cx="11743765" cy="584775"/>
          </a:xfrm>
          <a:prstGeom prst="rect">
            <a:avLst/>
          </a:prstGeom>
          <a:noFill/>
        </p:spPr>
        <p:txBody>
          <a:bodyPr wrap="square" rtlCol="0">
            <a:spAutoFit/>
          </a:bodyPr>
          <a:lstStyle/>
          <a:p>
            <a:r>
              <a:rPr lang="en-GB" sz="3200" b="1" dirty="0">
                <a:solidFill>
                  <a:schemeClr val="bg1"/>
                </a:solidFill>
                <a:latin typeface="Open Sans" panose="020B0606030504020204"/>
              </a:rPr>
              <a:t>GDPR</a:t>
            </a:r>
          </a:p>
        </p:txBody>
      </p:sp>
      <p:sp>
        <p:nvSpPr>
          <p:cNvPr id="7" name="TextBox 6">
            <a:extLst>
              <a:ext uri="{FF2B5EF4-FFF2-40B4-BE49-F238E27FC236}">
                <a16:creationId xmlns:a16="http://schemas.microsoft.com/office/drawing/2014/main" id="{3E484326-79ED-4576-9696-E307568EB5AD}"/>
              </a:ext>
            </a:extLst>
          </p:cNvPr>
          <p:cNvSpPr txBox="1"/>
          <p:nvPr/>
        </p:nvSpPr>
        <p:spPr>
          <a:xfrm>
            <a:off x="386400" y="1626931"/>
            <a:ext cx="11419200" cy="4100866"/>
          </a:xfrm>
          <a:prstGeom prst="rect">
            <a:avLst/>
          </a:prstGeom>
          <a:noFill/>
        </p:spPr>
        <p:txBody>
          <a:bodyPr wrap="square" rtlCol="0">
            <a:spAutoFit/>
          </a:bodyPr>
          <a:lstStyle/>
          <a:p>
            <a:pPr>
              <a:lnSpc>
                <a:spcPct val="150000"/>
              </a:lnSpc>
            </a:pPr>
            <a:r>
              <a:rPr lang="en-GB" sz="2200" dirty="0">
                <a:latin typeface="Open Sans" panose="020B0606030504020204"/>
              </a:rPr>
              <a:t>GDPR is a regulation in EU law on data protection and privacy for everyone within the European Union and the European Economic Area.</a:t>
            </a:r>
          </a:p>
          <a:p>
            <a:pPr>
              <a:lnSpc>
                <a:spcPct val="150000"/>
              </a:lnSpc>
            </a:pPr>
            <a:endParaRPr lang="en-GB" sz="2200" dirty="0">
              <a:latin typeface="Open Sans" panose="020B0606030504020204"/>
            </a:endParaRPr>
          </a:p>
          <a:p>
            <a:pPr>
              <a:lnSpc>
                <a:spcPct val="150000"/>
              </a:lnSpc>
            </a:pPr>
            <a:r>
              <a:rPr lang="en-GB" sz="2200" dirty="0" err="1">
                <a:latin typeface="Open Sans" panose="020B0606030504020204"/>
              </a:rPr>
              <a:t>Unifrog</a:t>
            </a:r>
            <a:r>
              <a:rPr lang="en-GB" sz="2200" dirty="0">
                <a:latin typeface="Open Sans" panose="020B0606030504020204"/>
              </a:rPr>
              <a:t> takes data security very seriously, and as such, has several features in place to protect school and student data.</a:t>
            </a:r>
          </a:p>
          <a:p>
            <a:pPr>
              <a:lnSpc>
                <a:spcPct val="150000"/>
              </a:lnSpc>
            </a:pPr>
            <a:endParaRPr lang="en-GB" sz="2200" dirty="0">
              <a:latin typeface="Open Sans" panose="020B0606030504020204"/>
            </a:endParaRPr>
          </a:p>
          <a:p>
            <a:pPr>
              <a:lnSpc>
                <a:spcPct val="150000"/>
              </a:lnSpc>
            </a:pPr>
            <a:r>
              <a:rPr lang="en-GB" sz="2200" dirty="0">
                <a:latin typeface="Open Sans" panose="020B0606030504020204"/>
              </a:rPr>
              <a:t>We only use EU data centres, have multiple firewalls, layered-access security and more. Information on this can be found at unifrog.org/</a:t>
            </a:r>
            <a:r>
              <a:rPr lang="en-GB" sz="2200" dirty="0" err="1">
                <a:latin typeface="Open Sans" panose="020B0606030504020204"/>
              </a:rPr>
              <a:t>about#security</a:t>
            </a:r>
            <a:endParaRPr lang="en-GB" sz="2200" dirty="0">
              <a:latin typeface="Open Sans" panose="020B0606030504020204"/>
            </a:endParaRPr>
          </a:p>
        </p:txBody>
      </p:sp>
    </p:spTree>
    <p:extLst>
      <p:ext uri="{BB962C8B-B14F-4D97-AF65-F5344CB8AC3E}">
        <p14:creationId xmlns:p14="http://schemas.microsoft.com/office/powerpoint/2010/main" val="4186674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03DC7F0-F733-4AA8-B5E1-895F12DEDE81}"/>
              </a:ext>
            </a:extLst>
          </p:cNvPr>
          <p:cNvSpPr txBox="1"/>
          <p:nvPr/>
        </p:nvSpPr>
        <p:spPr>
          <a:xfrm>
            <a:off x="179294" y="430306"/>
            <a:ext cx="11743765" cy="584775"/>
          </a:xfrm>
          <a:prstGeom prst="rect">
            <a:avLst/>
          </a:prstGeom>
          <a:noFill/>
        </p:spPr>
        <p:txBody>
          <a:bodyPr wrap="square" lIns="91440" tIns="45720" rIns="91440" bIns="45720" rtlCol="0" anchor="t">
            <a:spAutoFit/>
          </a:bodyPr>
          <a:lstStyle/>
          <a:p>
            <a:r>
              <a:rPr lang="en-GB" sz="3200" b="1" dirty="0">
                <a:latin typeface="Open Sans" panose="020B0606030504020204"/>
              </a:rPr>
              <a:t>What should they be doing now – Contacting Employers</a:t>
            </a:r>
            <a:endParaRPr lang="en-US" dirty="0"/>
          </a:p>
        </p:txBody>
      </p:sp>
      <p:sp>
        <p:nvSpPr>
          <p:cNvPr id="7" name="TextBox 6">
            <a:extLst>
              <a:ext uri="{FF2B5EF4-FFF2-40B4-BE49-F238E27FC236}">
                <a16:creationId xmlns:a16="http://schemas.microsoft.com/office/drawing/2014/main" id="{3E484326-79ED-4576-9696-E307568EB5AD}"/>
              </a:ext>
            </a:extLst>
          </p:cNvPr>
          <p:cNvSpPr txBox="1"/>
          <p:nvPr/>
        </p:nvSpPr>
        <p:spPr>
          <a:xfrm>
            <a:off x="386400" y="1214554"/>
            <a:ext cx="11419200" cy="4840364"/>
          </a:xfrm>
          <a:prstGeom prst="rect">
            <a:avLst/>
          </a:prstGeom>
          <a:noFill/>
        </p:spPr>
        <p:txBody>
          <a:bodyPr wrap="square" lIns="91440" tIns="45720" rIns="91440" bIns="45720" rtlCol="0" anchor="t">
            <a:spAutoFit/>
          </a:bodyPr>
          <a:lstStyle/>
          <a:p>
            <a:pPr>
              <a:lnSpc>
                <a:spcPct val="150000"/>
              </a:lnSpc>
            </a:pPr>
            <a:r>
              <a:rPr lang="en-GB" sz="2400" dirty="0">
                <a:latin typeface="Aptos Display"/>
              </a:rPr>
              <a:t>It can be really nerve-wracking contacting employers to ask them for work experience. </a:t>
            </a:r>
            <a:endParaRPr lang="en-GB" sz="2400" dirty="0">
              <a:latin typeface="Aptos Display"/>
              <a:ea typeface="Open Sans"/>
              <a:cs typeface="Open Sans"/>
            </a:endParaRPr>
          </a:p>
          <a:p>
            <a:pPr>
              <a:lnSpc>
                <a:spcPct val="150000"/>
              </a:lnSpc>
            </a:pPr>
            <a:endParaRPr lang="en-GB" sz="2400">
              <a:latin typeface="Aptos Display"/>
              <a:ea typeface="Open Sans"/>
              <a:cs typeface="Open Sans"/>
            </a:endParaRPr>
          </a:p>
          <a:p>
            <a:pPr marL="457200" indent="-457200">
              <a:buFont typeface="Arial,Sans-Serif"/>
              <a:buChar char="•"/>
            </a:pPr>
            <a:r>
              <a:rPr lang="en-GB" sz="2400" dirty="0">
                <a:latin typeface="Aptos Display"/>
                <a:ea typeface="Open Sans"/>
                <a:cs typeface="Arial"/>
              </a:rPr>
              <a:t>They may choose to do a work placement based on their interests or future careers ideas.</a:t>
            </a:r>
            <a:endParaRPr lang="en-US" sz="2400" dirty="0">
              <a:latin typeface="Aptos Display"/>
              <a:ea typeface="Open Sans"/>
              <a:cs typeface="Arial"/>
            </a:endParaRPr>
          </a:p>
          <a:p>
            <a:pPr marL="457200" indent="-457200">
              <a:buFont typeface="Arial,Sans-Serif"/>
              <a:buChar char="•"/>
            </a:pPr>
            <a:endParaRPr lang="en-GB" sz="2400">
              <a:latin typeface="Aptos Display"/>
              <a:ea typeface="Open Sans"/>
              <a:cs typeface="Arial"/>
            </a:endParaRPr>
          </a:p>
          <a:p>
            <a:pPr marL="457200" indent="-457200">
              <a:buFont typeface="Arial,Sans-Serif"/>
              <a:buChar char="•"/>
            </a:pPr>
            <a:r>
              <a:rPr lang="en-GB" sz="2400" dirty="0">
                <a:latin typeface="Aptos Display"/>
                <a:ea typeface="Open Sans"/>
                <a:cs typeface="Arial"/>
              </a:rPr>
              <a:t>They could choose a work placement based on locality, convenience and ease of travel.</a:t>
            </a:r>
            <a:endParaRPr lang="en-US" sz="2400" dirty="0">
              <a:latin typeface="Aptos Display"/>
              <a:ea typeface="Open Sans"/>
              <a:cs typeface="Arial"/>
            </a:endParaRPr>
          </a:p>
          <a:p>
            <a:pPr marL="457200" indent="-457200">
              <a:buFont typeface="Arial,Sans-Serif"/>
              <a:buChar char="•"/>
            </a:pPr>
            <a:endParaRPr lang="en-GB" sz="2400">
              <a:latin typeface="Aptos Display"/>
              <a:ea typeface="Open Sans"/>
              <a:cs typeface="Arial"/>
            </a:endParaRPr>
          </a:p>
          <a:p>
            <a:pPr marL="457200" indent="-457200">
              <a:buFont typeface="Arial,Sans-Serif"/>
              <a:buChar char="•"/>
            </a:pPr>
            <a:r>
              <a:rPr lang="en-GB" sz="2400" dirty="0">
                <a:latin typeface="Aptos Display"/>
                <a:ea typeface="Open Sans"/>
                <a:cs typeface="Arial"/>
              </a:rPr>
              <a:t>They can also email </a:t>
            </a:r>
            <a:r>
              <a:rPr lang="en-GB" sz="2400" dirty="0">
                <a:latin typeface="Aptos Display"/>
                <a:ea typeface="Open Sans"/>
                <a:cs typeface="Arial"/>
                <a:hlinkClick r:id="rId4"/>
              </a:rPr>
              <a:t>jadams@brownhills.co.uk</a:t>
            </a:r>
            <a:r>
              <a:rPr lang="en-GB" sz="2400" dirty="0">
                <a:latin typeface="Aptos Display"/>
                <a:ea typeface="Open Sans"/>
                <a:cs typeface="Arial"/>
              </a:rPr>
              <a:t>  to request help if they’re stuck and can’t  find an employer to approach.</a:t>
            </a:r>
          </a:p>
          <a:p>
            <a:pPr>
              <a:lnSpc>
                <a:spcPct val="150000"/>
              </a:lnSpc>
            </a:pPr>
            <a:endParaRPr lang="en-GB" sz="2400">
              <a:latin typeface="Aptos Display"/>
              <a:ea typeface="Open Sans"/>
              <a:cs typeface="Open Sans"/>
            </a:endParaRPr>
          </a:p>
          <a:p>
            <a:pPr>
              <a:lnSpc>
                <a:spcPct val="150000"/>
              </a:lnSpc>
            </a:pPr>
            <a:endParaRPr lang="en-GB" sz="2400">
              <a:latin typeface="Aptos Display"/>
              <a:ea typeface="Open Sans"/>
              <a:cs typeface="Open Sans"/>
            </a:endParaRPr>
          </a:p>
        </p:txBody>
      </p:sp>
    </p:spTree>
    <p:extLst>
      <p:ext uri="{BB962C8B-B14F-4D97-AF65-F5344CB8AC3E}">
        <p14:creationId xmlns:p14="http://schemas.microsoft.com/office/powerpoint/2010/main" val="3096244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03DC7F0-F733-4AA8-B5E1-895F12DEDE81}"/>
              </a:ext>
            </a:extLst>
          </p:cNvPr>
          <p:cNvSpPr txBox="1"/>
          <p:nvPr/>
        </p:nvSpPr>
        <p:spPr>
          <a:xfrm>
            <a:off x="179294" y="430306"/>
            <a:ext cx="11743765" cy="584775"/>
          </a:xfrm>
          <a:prstGeom prst="rect">
            <a:avLst/>
          </a:prstGeom>
          <a:noFill/>
        </p:spPr>
        <p:txBody>
          <a:bodyPr wrap="square" lIns="91440" tIns="45720" rIns="91440" bIns="45720" rtlCol="0" anchor="t">
            <a:spAutoFit/>
          </a:bodyPr>
          <a:lstStyle/>
          <a:p>
            <a:r>
              <a:rPr lang="en-GB" sz="3200" b="1">
                <a:ea typeface="+mn-lt"/>
                <a:cs typeface="+mn-lt"/>
              </a:rPr>
              <a:t>Year 10 Work Experience – Week Commencing 1st July</a:t>
            </a:r>
            <a:endParaRPr lang="en-US"/>
          </a:p>
        </p:txBody>
      </p:sp>
      <p:sp>
        <p:nvSpPr>
          <p:cNvPr id="7" name="TextBox 6">
            <a:extLst>
              <a:ext uri="{FF2B5EF4-FFF2-40B4-BE49-F238E27FC236}">
                <a16:creationId xmlns:a16="http://schemas.microsoft.com/office/drawing/2014/main" id="{3E484326-79ED-4576-9696-E307568EB5AD}"/>
              </a:ext>
            </a:extLst>
          </p:cNvPr>
          <p:cNvSpPr txBox="1"/>
          <p:nvPr/>
        </p:nvSpPr>
        <p:spPr>
          <a:xfrm>
            <a:off x="386400" y="1214554"/>
            <a:ext cx="11419200" cy="6317692"/>
          </a:xfrm>
          <a:prstGeom prst="rect">
            <a:avLst/>
          </a:prstGeom>
          <a:noFill/>
        </p:spPr>
        <p:txBody>
          <a:bodyPr wrap="square" lIns="91440" tIns="45720" rIns="91440" bIns="45720" rtlCol="0" anchor="t">
            <a:spAutoFit/>
          </a:bodyPr>
          <a:lstStyle/>
          <a:p>
            <a:pPr marL="457200" indent="-457200">
              <a:buFont typeface="Arial,Sans-Serif"/>
              <a:buChar char="•"/>
            </a:pPr>
            <a:r>
              <a:rPr lang="en-GB" sz="3200" dirty="0">
                <a:latin typeface="Arial"/>
                <a:cs typeface="Arial"/>
              </a:rPr>
              <a:t>Anyone</a:t>
            </a:r>
            <a:r>
              <a:rPr lang="en-GB" sz="3200" dirty="0">
                <a:latin typeface="Arial"/>
                <a:ea typeface="Open Sans"/>
                <a:cs typeface="Arial"/>
              </a:rPr>
              <a:t> who does not complete the consent and risk assessment checks will not </a:t>
            </a:r>
            <a:r>
              <a:rPr lang="en-GB" sz="3200" dirty="0">
                <a:latin typeface="Arial"/>
                <a:cs typeface="Arial"/>
              </a:rPr>
              <a:t>be </a:t>
            </a:r>
            <a:r>
              <a:rPr lang="en-GB" sz="3200" dirty="0">
                <a:latin typeface="Arial"/>
                <a:ea typeface="Open Sans"/>
                <a:cs typeface="Arial"/>
              </a:rPr>
              <a:t>able </a:t>
            </a:r>
            <a:r>
              <a:rPr lang="en-GB" sz="3200" dirty="0">
                <a:latin typeface="Arial"/>
                <a:cs typeface="Arial"/>
              </a:rPr>
              <a:t>to </a:t>
            </a:r>
            <a:r>
              <a:rPr lang="en-GB" sz="3200" dirty="0">
                <a:latin typeface="Arial"/>
                <a:ea typeface="Open Sans"/>
                <a:cs typeface="Arial"/>
              </a:rPr>
              <a:t>take part</a:t>
            </a:r>
            <a:r>
              <a:rPr lang="en-GB" sz="3200" dirty="0">
                <a:latin typeface="Arial"/>
                <a:cs typeface="Arial"/>
              </a:rPr>
              <a:t>.</a:t>
            </a:r>
            <a:r>
              <a:rPr lang="en-GB" sz="3200" dirty="0">
                <a:latin typeface="Arial"/>
                <a:ea typeface="Open Sans"/>
                <a:cs typeface="Arial"/>
              </a:rPr>
              <a:t>  They will need to come</a:t>
            </a:r>
            <a:r>
              <a:rPr lang="en-GB" sz="3200" dirty="0">
                <a:latin typeface="Arial"/>
                <a:cs typeface="Arial"/>
              </a:rPr>
              <a:t> to </a:t>
            </a:r>
            <a:r>
              <a:rPr lang="en-GB" sz="3200" dirty="0">
                <a:latin typeface="Arial"/>
                <a:ea typeface="Open Sans"/>
                <a:cs typeface="Arial"/>
              </a:rPr>
              <a:t>school as normal.</a:t>
            </a:r>
            <a:endParaRPr lang="en-US" sz="3200" dirty="0">
              <a:latin typeface="Arial"/>
              <a:ea typeface="Open Sans"/>
              <a:cs typeface="Arial"/>
            </a:endParaRPr>
          </a:p>
          <a:p>
            <a:pPr marL="457200" indent="-457200">
              <a:buFont typeface="Arial,Sans-Serif"/>
              <a:buChar char="•"/>
            </a:pPr>
            <a:endParaRPr lang="en-GB" sz="3200">
              <a:latin typeface="Arial"/>
              <a:ea typeface="Open Sans"/>
              <a:cs typeface="Arial"/>
            </a:endParaRPr>
          </a:p>
          <a:p>
            <a:pPr marL="457200" indent="-457200">
              <a:buFont typeface="Arial,Sans-Serif"/>
              <a:buChar char="•"/>
            </a:pPr>
            <a:r>
              <a:rPr lang="en-GB" sz="3200" dirty="0">
                <a:latin typeface="Arial"/>
                <a:ea typeface="Open Sans"/>
                <a:cs typeface="Arial"/>
              </a:rPr>
              <a:t>Anyone unable to find a work placement will need to come to school as normal.</a:t>
            </a:r>
            <a:endParaRPr lang="en-US" sz="3200" dirty="0">
              <a:latin typeface="Arial"/>
              <a:ea typeface="Open Sans"/>
              <a:cs typeface="Arial"/>
            </a:endParaRPr>
          </a:p>
          <a:p>
            <a:pPr marL="457200" indent="-457200">
              <a:buFont typeface="Arial,Sans-Serif"/>
              <a:buChar char="•"/>
            </a:pPr>
            <a:endParaRPr lang="en-GB" sz="3200">
              <a:latin typeface="Arial"/>
              <a:ea typeface="Open Sans"/>
              <a:cs typeface="Arial"/>
            </a:endParaRPr>
          </a:p>
          <a:p>
            <a:pPr marL="457200" indent="-457200">
              <a:buFont typeface="Arial,Sans-Serif"/>
              <a:buChar char="•"/>
            </a:pPr>
            <a:r>
              <a:rPr lang="en-GB" sz="3200" dirty="0">
                <a:latin typeface="Arial"/>
                <a:ea typeface="Open Sans"/>
                <a:cs typeface="Arial"/>
              </a:rPr>
              <a:t>Work placements must happen on the designated days only.</a:t>
            </a:r>
            <a:endParaRPr lang="en-US" sz="3200" dirty="0">
              <a:latin typeface="Arial"/>
              <a:ea typeface="Open Sans"/>
              <a:cs typeface="Arial"/>
            </a:endParaRPr>
          </a:p>
          <a:p>
            <a:pPr>
              <a:lnSpc>
                <a:spcPct val="150000"/>
              </a:lnSpc>
              <a:buFont typeface="Arial,Sans-Serif"/>
              <a:buChar char="•"/>
            </a:pPr>
            <a:endParaRPr lang="en-US" sz="3200">
              <a:latin typeface="Arial"/>
              <a:ea typeface="Open Sans"/>
              <a:cs typeface="Arial"/>
            </a:endParaRPr>
          </a:p>
          <a:p>
            <a:pPr>
              <a:lnSpc>
                <a:spcPct val="150000"/>
              </a:lnSpc>
            </a:pPr>
            <a:endParaRPr lang="en-GB" sz="2400">
              <a:latin typeface="Aptos Display"/>
              <a:ea typeface="Open Sans"/>
              <a:cs typeface="Open Sans"/>
            </a:endParaRPr>
          </a:p>
          <a:p>
            <a:pPr>
              <a:lnSpc>
                <a:spcPct val="150000"/>
              </a:lnSpc>
            </a:pPr>
            <a:endParaRPr lang="en-GB" sz="2400">
              <a:latin typeface="Aptos Display"/>
              <a:ea typeface="Open Sans"/>
              <a:cs typeface="Open Sans"/>
            </a:endParaRPr>
          </a:p>
        </p:txBody>
      </p:sp>
    </p:spTree>
    <p:extLst>
      <p:ext uri="{BB962C8B-B14F-4D97-AF65-F5344CB8AC3E}">
        <p14:creationId xmlns:p14="http://schemas.microsoft.com/office/powerpoint/2010/main" val="731643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AC6B390-BC59-4F1D-A0EE-D71A92F0A0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Freeform: Shape 13">
            <a:extLst>
              <a:ext uri="{FF2B5EF4-FFF2-40B4-BE49-F238E27FC236}">
                <a16:creationId xmlns:a16="http://schemas.microsoft.com/office/drawing/2014/main" id="{B6C60D79-16F1-4C4B-B7E3-7634E7069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9137"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Mail Reply">
            <a:extLst>
              <a:ext uri="{FF2B5EF4-FFF2-40B4-BE49-F238E27FC236}">
                <a16:creationId xmlns:a16="http://schemas.microsoft.com/office/drawing/2014/main" id="{924D2928-0B3A-9D2D-60A8-A427F4C3757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41053" y="953955"/>
            <a:ext cx="4777381" cy="477738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16" name="Arc 15">
            <a:extLst>
              <a:ext uri="{FF2B5EF4-FFF2-40B4-BE49-F238E27FC236}">
                <a16:creationId xmlns:a16="http://schemas.microsoft.com/office/drawing/2014/main" id="{426B127E-6498-4C77-9C9D-4553A5113B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02050" y="650160"/>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Title 1">
            <a:extLst>
              <a:ext uri="{FF2B5EF4-FFF2-40B4-BE49-F238E27FC236}">
                <a16:creationId xmlns:a16="http://schemas.microsoft.com/office/drawing/2014/main" id="{27822453-3046-7F64-B044-C565EBA5F06F}"/>
              </a:ext>
            </a:extLst>
          </p:cNvPr>
          <p:cNvSpPr txBox="1">
            <a:spLocks/>
          </p:cNvSpPr>
          <p:nvPr/>
        </p:nvSpPr>
        <p:spPr>
          <a:xfrm>
            <a:off x="838201" y="479493"/>
            <a:ext cx="52578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7200" kern="1200">
                <a:latin typeface="+mj-lt"/>
                <a:ea typeface="+mj-ea"/>
                <a:cs typeface="+mj-cs"/>
              </a:rPr>
              <a:t>Questions?</a:t>
            </a:r>
          </a:p>
        </p:txBody>
      </p:sp>
      <p:sp>
        <p:nvSpPr>
          <p:cNvPr id="5" name="Title 1">
            <a:extLst>
              <a:ext uri="{FF2B5EF4-FFF2-40B4-BE49-F238E27FC236}">
                <a16:creationId xmlns:a16="http://schemas.microsoft.com/office/drawing/2014/main" id="{D3BCCDF2-F2D3-530B-2665-E9F1794C2884}"/>
              </a:ext>
            </a:extLst>
          </p:cNvPr>
          <p:cNvSpPr txBox="1">
            <a:spLocks/>
          </p:cNvSpPr>
          <p:nvPr/>
        </p:nvSpPr>
        <p:spPr>
          <a:xfrm>
            <a:off x="176843" y="2358254"/>
            <a:ext cx="7701949" cy="419252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indent="-228600">
              <a:spcAft>
                <a:spcPts val="600"/>
              </a:spcAft>
              <a:buFont typeface="Arial" panose="020B0604020202020204" pitchFamily="34" charset="0"/>
              <a:buChar char="•"/>
            </a:pPr>
            <a:r>
              <a:rPr lang="en-US" sz="7200" dirty="0">
                <a:latin typeface="+mn-lt"/>
                <a:ea typeface="+mn-ea"/>
                <a:cs typeface="+mn-cs"/>
              </a:rPr>
              <a:t>See </a:t>
            </a:r>
            <a:r>
              <a:rPr lang="en-US" sz="7200" dirty="0" err="1">
                <a:latin typeface="+mn-lt"/>
                <a:ea typeface="+mn-ea"/>
                <a:cs typeface="+mn-cs"/>
              </a:rPr>
              <a:t>Mrs</a:t>
            </a:r>
            <a:r>
              <a:rPr lang="en-US" sz="7200" dirty="0">
                <a:latin typeface="+mn-lt"/>
                <a:ea typeface="+mn-ea"/>
                <a:cs typeface="+mn-cs"/>
              </a:rPr>
              <a:t> Adams</a:t>
            </a:r>
          </a:p>
          <a:p>
            <a:pPr indent="-228600">
              <a:spcAft>
                <a:spcPts val="600"/>
              </a:spcAft>
              <a:buFont typeface="Arial" panose="020B0604020202020204" pitchFamily="34" charset="0"/>
              <a:buChar char="•"/>
            </a:pPr>
            <a:endParaRPr lang="en-US" sz="7200">
              <a:latin typeface="+mn-lt"/>
              <a:ea typeface="+mn-ea"/>
              <a:cs typeface="+mn-cs"/>
            </a:endParaRPr>
          </a:p>
          <a:p>
            <a:pPr indent="-228600">
              <a:spcAft>
                <a:spcPts val="600"/>
              </a:spcAft>
              <a:buFont typeface="Arial" panose="020B0604020202020204" pitchFamily="34" charset="0"/>
              <a:buChar char="•"/>
            </a:pPr>
            <a:r>
              <a:rPr lang="en-US" sz="7200" dirty="0">
                <a:latin typeface="+mn-lt"/>
                <a:ea typeface="+mn-ea"/>
                <a:cs typeface="+mn-cs"/>
              </a:rPr>
              <a:t>Email </a:t>
            </a:r>
            <a:r>
              <a:rPr lang="en-US" sz="7200" dirty="0" err="1">
                <a:latin typeface="+mn-lt"/>
                <a:ea typeface="+mn-ea"/>
                <a:cs typeface="+mn-cs"/>
              </a:rPr>
              <a:t>Mrs</a:t>
            </a:r>
            <a:r>
              <a:rPr lang="en-US" sz="7200" dirty="0">
                <a:latin typeface="+mn-lt"/>
                <a:ea typeface="+mn-ea"/>
                <a:cs typeface="+mn-cs"/>
              </a:rPr>
              <a:t> Adams </a:t>
            </a:r>
          </a:p>
        </p:txBody>
      </p:sp>
    </p:spTree>
    <p:extLst>
      <p:ext uri="{BB962C8B-B14F-4D97-AF65-F5344CB8AC3E}">
        <p14:creationId xmlns:p14="http://schemas.microsoft.com/office/powerpoint/2010/main" val="19007956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9</Slides>
  <Notes>8</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140</cp:revision>
  <dcterms:created xsi:type="dcterms:W3CDTF">2024-05-14T04:19:52Z</dcterms:created>
  <dcterms:modified xsi:type="dcterms:W3CDTF">2024-05-14T15:21:48Z</dcterms:modified>
</cp:coreProperties>
</file>