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301" r:id="rId5"/>
    <p:sldId id="302" r:id="rId6"/>
    <p:sldId id="303" r:id="rId7"/>
    <p:sldId id="304" r:id="rId8"/>
    <p:sldId id="305" r:id="rId9"/>
    <p:sldId id="306" r:id="rId10"/>
    <p:sldId id="307" r:id="rId11"/>
    <p:sldId id="314" r:id="rId12"/>
    <p:sldId id="309" r:id="rId13"/>
    <p:sldId id="313" r:id="rId14"/>
    <p:sldId id="311" r:id="rId15"/>
    <p:sldId id="31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CFC9E-B1EB-53D6-B391-34C0552F4182}" v="80" dt="2024-05-14T12:38:10.183"/>
    <p1510:client id="{5A4F612F-C829-1684-1BF2-52B7D246DD87}" v="15" dt="2024-05-14T12:59:54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Taylor" userId="S::vtaylor@brownhillsoa.co.uk::9fa4cf01-3019-40d8-ab74-f536b30a5ee8" providerId="AD" clId="Web-{5A4F612F-C829-1684-1BF2-52B7D246DD87}"/>
    <pc:docChg chg="addSld modSld">
      <pc:chgData name="Vicky Taylor" userId="S::vtaylor@brownhillsoa.co.uk::9fa4cf01-3019-40d8-ab74-f536b30a5ee8" providerId="AD" clId="Web-{5A4F612F-C829-1684-1BF2-52B7D246DD87}" dt="2024-05-14T12:59:54.543" v="12" actId="1076"/>
      <pc:docMkLst>
        <pc:docMk/>
      </pc:docMkLst>
      <pc:sldChg chg="addSp delSp modSp new">
        <pc:chgData name="Vicky Taylor" userId="S::vtaylor@brownhillsoa.co.uk::9fa4cf01-3019-40d8-ab74-f536b30a5ee8" providerId="AD" clId="Web-{5A4F612F-C829-1684-1BF2-52B7D246DD87}" dt="2024-05-14T12:59:54.543" v="12" actId="1076"/>
        <pc:sldMkLst>
          <pc:docMk/>
          <pc:sldMk cId="723353955" sldId="314"/>
        </pc:sldMkLst>
        <pc:spChg chg="mod">
          <ac:chgData name="Vicky Taylor" userId="S::vtaylor@brownhillsoa.co.uk::9fa4cf01-3019-40d8-ab74-f536b30a5ee8" providerId="AD" clId="Web-{5A4F612F-C829-1684-1BF2-52B7D246DD87}" dt="2024-05-14T12:59:51.527" v="11" actId="20577"/>
          <ac:spMkLst>
            <pc:docMk/>
            <pc:sldMk cId="723353955" sldId="314"/>
            <ac:spMk id="2" creationId="{24599BF9-8080-8DAC-0EDB-6896C0E4C866}"/>
          </ac:spMkLst>
        </pc:spChg>
        <pc:spChg chg="del">
          <ac:chgData name="Vicky Taylor" userId="S::vtaylor@brownhillsoa.co.uk::9fa4cf01-3019-40d8-ab74-f536b30a5ee8" providerId="AD" clId="Web-{5A4F612F-C829-1684-1BF2-52B7D246DD87}" dt="2024-05-14T12:59:38.995" v="1"/>
          <ac:spMkLst>
            <pc:docMk/>
            <pc:sldMk cId="723353955" sldId="314"/>
            <ac:spMk id="3" creationId="{551F33D4-D778-5D45-3B68-01B344DDF93A}"/>
          </ac:spMkLst>
        </pc:spChg>
        <pc:picChg chg="add mod ord">
          <ac:chgData name="Vicky Taylor" userId="S::vtaylor@brownhillsoa.co.uk::9fa4cf01-3019-40d8-ab74-f536b30a5ee8" providerId="AD" clId="Web-{5A4F612F-C829-1684-1BF2-52B7D246DD87}" dt="2024-05-14T12:59:54.543" v="12" actId="1076"/>
          <ac:picMkLst>
            <pc:docMk/>
            <pc:sldMk cId="723353955" sldId="314"/>
            <ac:picMk id="4" creationId="{725E56F4-A3A2-AC00-1732-1B4CDA9845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20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03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44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5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3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8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01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09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1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0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C958-59E6-355A-82ED-939AB3BF1A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211" y="173457"/>
            <a:ext cx="6306766" cy="568415"/>
          </a:xfrm>
        </p:spPr>
        <p:txBody>
          <a:bodyPr>
            <a:noAutofit/>
          </a:bodyPr>
          <a:lstStyle/>
          <a:p>
            <a:r>
              <a:rPr lang="en-GB" sz="3600" u="sng"/>
              <a:t>Strategies for success in science.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94BAD-6D12-5670-706E-6FCC6B046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211" y="802257"/>
            <a:ext cx="5306102" cy="5253486"/>
          </a:xfrm>
        </p:spPr>
        <p:txBody>
          <a:bodyPr/>
          <a:lstStyle/>
          <a:p>
            <a:r>
              <a:rPr lang="en-GB"/>
              <a:t>There is a lot of content to remember.</a:t>
            </a:r>
          </a:p>
          <a:p>
            <a:endParaRPr lang="en-GB"/>
          </a:p>
          <a:p>
            <a:r>
              <a:rPr lang="en-GB"/>
              <a:t>40% of the paper can be accessed from recall, so you must be able to remember key facts and information.</a:t>
            </a:r>
          </a:p>
          <a:p>
            <a:endParaRPr lang="en-GB"/>
          </a:p>
          <a:p>
            <a:r>
              <a:rPr lang="en-GB"/>
              <a:t>Today we will use the knowledge organisers to improve how we can revise for recall. </a:t>
            </a:r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5E7B6D-C208-153B-BE6A-77E8123E4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339956" y="1920883"/>
            <a:ext cx="4024222" cy="3016235"/>
          </a:xfrm>
          <a:prstGeom prst="rect">
            <a:avLst/>
          </a:prstGeom>
          <a:ln w="44450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45085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F72C-B318-F078-E26A-A2EDA855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55CF622E-2BE9-7F7D-2F72-EA9B14465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440" y="1029674"/>
            <a:ext cx="7349346" cy="4390485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90C27DA-5DED-5CA4-DAFB-C515C3BB6F4B}"/>
              </a:ext>
            </a:extLst>
          </p:cNvPr>
          <p:cNvSpPr/>
          <p:nvPr/>
        </p:nvSpPr>
        <p:spPr>
          <a:xfrm>
            <a:off x="1076716" y="1170226"/>
            <a:ext cx="589471" cy="11933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FCDC137-D494-E9B9-8BF8-D0E19026BB21}"/>
              </a:ext>
            </a:extLst>
          </p:cNvPr>
          <p:cNvSpPr/>
          <p:nvPr/>
        </p:nvSpPr>
        <p:spPr>
          <a:xfrm>
            <a:off x="4205229" y="1164475"/>
            <a:ext cx="589471" cy="119332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9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FD780-41FE-BC1F-6F66-B2840393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146F6CB3-5684-FFA0-48C5-F8FC61C29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46" y="359134"/>
            <a:ext cx="8670241" cy="4883301"/>
          </a:xfrm>
        </p:spPr>
      </p:pic>
    </p:spTree>
    <p:extLst>
      <p:ext uri="{BB962C8B-B14F-4D97-AF65-F5344CB8AC3E}">
        <p14:creationId xmlns:p14="http://schemas.microsoft.com/office/powerpoint/2010/main" val="174657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69A3C-67D8-4873-AEF6-46838F19D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0D0FA89A-2A04-B1CA-5851-78B16429B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04" y="359134"/>
            <a:ext cx="8698995" cy="4897677"/>
          </a:xfrm>
        </p:spPr>
      </p:pic>
    </p:spTree>
    <p:extLst>
      <p:ext uri="{BB962C8B-B14F-4D97-AF65-F5344CB8AC3E}">
        <p14:creationId xmlns:p14="http://schemas.microsoft.com/office/powerpoint/2010/main" val="131067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BECC9-AF40-BC66-72F3-9FF3BC5F1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54" y="74463"/>
            <a:ext cx="348013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/>
              <a:t>The topic title is at the top of the page to help organise your revision.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The page is divided into chucks of information to remember.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You can start by remembering one box at a time, then increase the number of boxes as you become more confident.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29AAA-A41A-B16C-2EB1-31E667FD4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788" y="146647"/>
            <a:ext cx="4854058" cy="3637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92946F-1958-1759-EB1F-A40F99721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11" y="4009214"/>
            <a:ext cx="2629267" cy="260068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2D7DF0-330F-33B3-89FD-5A51EBBCF270}"/>
              </a:ext>
            </a:extLst>
          </p:cNvPr>
          <p:cNvSpPr txBox="1">
            <a:spLocks/>
          </p:cNvSpPr>
          <p:nvPr/>
        </p:nvSpPr>
        <p:spPr>
          <a:xfrm>
            <a:off x="3114135" y="4302869"/>
            <a:ext cx="5976178" cy="3053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Images help to make the information stick.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Read the information, talk through the content so that you are hearing it as well as seeing it.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Now describe the image without looking at it.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/>
          </a:p>
          <a:p>
            <a:pPr marL="0" indent="0">
              <a:buFont typeface="Arial" panose="020B0604020202020204" pitchFamily="34" charset="0"/>
              <a:buNone/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4895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3DED3-53D3-8B50-B185-BEBFAA8E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4068"/>
            <a:ext cx="7886700" cy="57628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/>
              <a:t>Can the person you are describing it to draw it from your description alone?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Have a go on the whiteboards.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Check the accuracy of the diagrams </a:t>
            </a:r>
          </a:p>
          <a:p>
            <a:pPr marL="0" indent="0">
              <a:buNone/>
            </a:pPr>
            <a:r>
              <a:rPr lang="en-GB"/>
              <a:t> - does it contain protons and neutrons in the nucleus (centre)?</a:t>
            </a:r>
          </a:p>
          <a:p>
            <a:pPr>
              <a:buFontTx/>
              <a:buChar char="-"/>
            </a:pPr>
            <a:r>
              <a:rPr lang="en-GB"/>
              <a:t>Does it contain two electron shells (rings) around the nucleus?</a:t>
            </a:r>
          </a:p>
          <a:p>
            <a:pPr>
              <a:buFontTx/>
              <a:buChar char="-"/>
            </a:pPr>
            <a:r>
              <a:rPr lang="en-GB"/>
              <a:t>Are there two electrons (crosses) on the electron shell (ring) closest to the nucleus?</a:t>
            </a:r>
          </a:p>
          <a:p>
            <a:pPr>
              <a:buFontTx/>
              <a:buChar char="-"/>
            </a:pPr>
            <a:r>
              <a:rPr lang="en-GB"/>
              <a:t>Are there four electrons on the outer electron shell?</a:t>
            </a:r>
          </a:p>
          <a:p>
            <a:pPr>
              <a:buFontTx/>
              <a:buChar char="-"/>
            </a:pPr>
            <a:r>
              <a:rPr lang="en-GB"/>
              <a:t>Did you state the size of the atom?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11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BC80-B6F6-8046-0DF2-1A1543C2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86DBC-AC0F-B56A-80D8-8395853FC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268" y="276045"/>
            <a:ext cx="3072082" cy="59009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/>
              <a:t>What about when there aren’t any nice diagrams to draw?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Box 2 and 3 have facts without images.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Start by talking through the information again so that you are hearing and seeing the information you have to remember.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82A0A-AB49-98E0-B663-658154D5C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3" y="51309"/>
            <a:ext cx="5134692" cy="26197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3AE14E-DE72-3454-2498-C7BC05BEADBD}"/>
              </a:ext>
            </a:extLst>
          </p:cNvPr>
          <p:cNvSpPr txBox="1"/>
          <p:nvPr/>
        </p:nvSpPr>
        <p:spPr>
          <a:xfrm>
            <a:off x="232238" y="2671050"/>
            <a:ext cx="511016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>
                <a:solidFill>
                  <a:srgbClr val="7030A0"/>
                </a:solidFill>
              </a:rPr>
              <a:t> Think of questions you could be asked about the information in box 2:</a:t>
            </a:r>
          </a:p>
          <a:p>
            <a:pPr marL="0" indent="0">
              <a:buNone/>
            </a:pPr>
            <a:endParaRPr lang="en-GB" sz="80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2400">
                <a:solidFill>
                  <a:srgbClr val="7030A0"/>
                </a:solidFill>
              </a:rPr>
              <a:t>1)What is mass number?</a:t>
            </a:r>
          </a:p>
          <a:p>
            <a:pPr marL="0" indent="0">
              <a:buNone/>
            </a:pPr>
            <a:r>
              <a:rPr lang="en-GB" sz="2400">
                <a:solidFill>
                  <a:srgbClr val="7030A0"/>
                </a:solidFill>
              </a:rPr>
              <a:t>2) What is atomic number?</a:t>
            </a:r>
          </a:p>
          <a:p>
            <a:pPr marL="0" indent="0">
              <a:buNone/>
            </a:pPr>
            <a:r>
              <a:rPr lang="en-GB" sz="2400">
                <a:solidFill>
                  <a:srgbClr val="7030A0"/>
                </a:solidFill>
              </a:rPr>
              <a:t>3) What are the number of electrons always equal to?</a:t>
            </a:r>
          </a:p>
          <a:p>
            <a:pPr marL="0" indent="0">
              <a:buNone/>
            </a:pPr>
            <a:r>
              <a:rPr lang="en-GB" sz="2400">
                <a:solidFill>
                  <a:srgbClr val="7030A0"/>
                </a:solidFill>
              </a:rPr>
              <a:t>4) How many protons does Na have?</a:t>
            </a:r>
          </a:p>
          <a:p>
            <a:pPr marL="0" indent="0">
              <a:buNone/>
            </a:pPr>
            <a:r>
              <a:rPr lang="en-GB" sz="2400">
                <a:solidFill>
                  <a:srgbClr val="7030A0"/>
                </a:solidFill>
              </a:rPr>
              <a:t>5)How many electrons does Na have?</a:t>
            </a:r>
          </a:p>
          <a:p>
            <a:pPr marL="0" indent="0">
              <a:buNone/>
            </a:pPr>
            <a:r>
              <a:rPr lang="en-GB" sz="2400">
                <a:solidFill>
                  <a:srgbClr val="7030A0"/>
                </a:solidFill>
              </a:rPr>
              <a:t>6) How many neutrons does Na have?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3D4A9-D0D0-691A-9085-55CA04582CC2}"/>
              </a:ext>
            </a:extLst>
          </p:cNvPr>
          <p:cNvSpPr txBox="1"/>
          <p:nvPr/>
        </p:nvSpPr>
        <p:spPr>
          <a:xfrm>
            <a:off x="106843" y="6120290"/>
            <a:ext cx="91964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>
                <a:solidFill>
                  <a:srgbClr val="FF0000"/>
                </a:solidFill>
              </a:rPr>
              <a:t>YOUR TURN TO THINK OF QUESTIONS FOR BOX 3 on your whiteboards, once you have the questions make sure you know the answers!</a:t>
            </a:r>
          </a:p>
        </p:txBody>
      </p:sp>
    </p:spTree>
    <p:extLst>
      <p:ext uri="{BB962C8B-B14F-4D97-AF65-F5344CB8AC3E}">
        <p14:creationId xmlns:p14="http://schemas.microsoft.com/office/powerpoint/2010/main" val="11990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0FCBA-79C8-D793-E2F4-361BDE783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CCDA-27DB-27DE-5EA1-A3D993192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28999"/>
            <a:ext cx="7886700" cy="2747963"/>
          </a:xfrm>
        </p:spPr>
        <p:txBody>
          <a:bodyPr/>
          <a:lstStyle/>
          <a:p>
            <a:r>
              <a:rPr lang="en-GB"/>
              <a:t>We’ve spent a few minutes on the facts above, maybe you managed to do more boxes in that time.</a:t>
            </a:r>
          </a:p>
          <a:p>
            <a:endParaRPr lang="en-GB"/>
          </a:p>
          <a:p>
            <a:r>
              <a:rPr lang="en-GB"/>
              <a:t>Now you are ready to use the next page of the booklet as a prompt to recall these facts.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682B8-6C38-265C-BFED-58C56DE75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03" y="200201"/>
            <a:ext cx="8647773" cy="293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3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0B8D-4F97-E289-8D19-EC4E7DDE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7E578-B05A-EC74-71BD-6652CE515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286663"/>
            <a:ext cx="7886700" cy="2890299"/>
          </a:xfrm>
        </p:spPr>
        <p:txBody>
          <a:bodyPr/>
          <a:lstStyle/>
          <a:p>
            <a:r>
              <a:rPr lang="en-GB"/>
              <a:t>This page has the key facts removed, but I have left some prompts to help out.</a:t>
            </a:r>
          </a:p>
          <a:p>
            <a:r>
              <a:rPr lang="en-GB"/>
              <a:t>Remember the diagram you drew for box 1?</a:t>
            </a:r>
          </a:p>
          <a:p>
            <a:r>
              <a:rPr lang="en-GB"/>
              <a:t>Either complete in pencil so you can rub it out or complete on scrap paper.</a:t>
            </a:r>
          </a:p>
          <a:p>
            <a:r>
              <a:rPr lang="en-GB"/>
              <a:t>Do the same for box two and three.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0F2CA-21FE-2A94-47F0-48106BADD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8" y="106211"/>
            <a:ext cx="8876594" cy="29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2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517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Century Gothic" panose="020B0502020202020204" pitchFamily="34" charset="0"/>
              </a:rPr>
              <a:t>C1 Knowledge Organiser – 4.1.1 -  Atomic structure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351723"/>
          <a:ext cx="9144000" cy="64603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0193">
                <a:tc>
                  <a:txBody>
                    <a:bodyPr/>
                    <a:lstStyle/>
                    <a:p>
                      <a:pPr algn="l"/>
                      <a:r>
                        <a:rPr lang="en-GB" sz="1400" b="1">
                          <a:latin typeface="Century Gothic" panose="020B0502020202020204" pitchFamily="34" charset="0"/>
                        </a:rPr>
                        <a:t>The atom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400" b="0" baseline="0">
                        <a:latin typeface="Century Gothic" panose="020B0502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400" b="0" baseline="0">
                        <a:latin typeface="Century Gothic" panose="020B0502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400" b="0" baseline="0">
                        <a:latin typeface="Century Gothic" panose="020B0502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400" b="0" baseline="0">
                        <a:latin typeface="Century Gothic" panose="020B0502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400" b="0" baseline="0">
                        <a:latin typeface="Century Gothic" panose="020B0502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400" b="0" baseline="0">
                        <a:latin typeface="Century Gothic" panose="020B0502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400" b="0" baseline="0">
                        <a:latin typeface="Century Gothic" panose="020B0502020202020204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400" b="0" baseline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baseline="0">
                          <a:latin typeface="Century Gothic" panose="020B0502020202020204" pitchFamily="34" charset="0"/>
                        </a:rPr>
                        <a:t>Very small – x10</a:t>
                      </a:r>
                      <a:r>
                        <a:rPr lang="en-GB" sz="1400" b="0" baseline="30000">
                          <a:latin typeface="Century Gothic" panose="020B0502020202020204" pitchFamily="34" charset="0"/>
                        </a:rPr>
                        <a:t>-10</a:t>
                      </a:r>
                      <a:r>
                        <a:rPr lang="en-GB" sz="1400" b="0" baseline="0">
                          <a:latin typeface="Century Gothic" panose="020B0502020202020204" pitchFamily="34" charset="0"/>
                        </a:rPr>
                        <a:t>m.</a:t>
                      </a:r>
                      <a:endParaRPr lang="en-GB" sz="14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latin typeface="Century Gothic" panose="020B0502020202020204" pitchFamily="34" charset="0"/>
                        </a:rPr>
                        <a:t>Elements </a:t>
                      </a:r>
                      <a:endParaRPr lang="en-GB" sz="1400" b="1" baseline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b="0" baseline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b="0" baseline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b="1" baseline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b="1" baseline="0"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b="1" baseline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altLang="en-US" sz="1400" b="1">
                          <a:latin typeface="Century Gothic" panose="020B0502020202020204" pitchFamily="34" charset="0"/>
                        </a:rPr>
                        <a:t>Sub-atomic</a:t>
                      </a:r>
                      <a:r>
                        <a:rPr lang="en-GB" altLang="en-US" sz="1400" b="1" baseline="0">
                          <a:latin typeface="Century Gothic" panose="020B0502020202020204" pitchFamily="34" charset="0"/>
                        </a:rPr>
                        <a:t> particles</a:t>
                      </a:r>
                      <a:endParaRPr lang="en-GB" altLang="en-US" sz="14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>
                          <a:latin typeface="Century Gothic" panose="020B0502020202020204" pitchFamily="34" charset="0"/>
                        </a:rPr>
                        <a:t>Properties of metals</a:t>
                      </a:r>
                      <a:r>
                        <a:rPr lang="en-GB" sz="1400" b="1" baseline="0">
                          <a:latin typeface="Century Gothic" panose="020B0502020202020204" pitchFamily="34" charset="0"/>
                        </a:rPr>
                        <a:t> </a:t>
                      </a:r>
                      <a:endParaRPr lang="en-GB" sz="1400" b="1">
                        <a:latin typeface="Century Gothic" panose="020B0502020202020204" pitchFamily="34" charset="0"/>
                      </a:endParaRP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400">
                          <a:latin typeface="Century Gothic" panose="020B0502020202020204" pitchFamily="34" charset="0"/>
                        </a:rPr>
                        <a:t>H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400">
                          <a:latin typeface="Century Gothic" panose="020B0502020202020204" pitchFamily="34" charset="0"/>
                        </a:rPr>
                        <a:t>S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400">
                          <a:latin typeface="Century Gothic" panose="020B0502020202020204" pitchFamily="34" charset="0"/>
                        </a:rPr>
                        <a:t>M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400">
                          <a:latin typeface="Century Gothic" panose="020B0502020202020204" pitchFamily="34" charset="0"/>
                        </a:rPr>
                        <a:t>H         </a:t>
                      </a:r>
                      <a:r>
                        <a:rPr lang="en-GB" altLang="en-US" sz="1100">
                          <a:latin typeface="Century Gothic" panose="020B0502020202020204" pitchFamily="34" charset="0"/>
                        </a:rPr>
                        <a:t>(high density)</a:t>
                      </a:r>
                      <a:endParaRPr lang="en-GB" altLang="en-US" sz="1400">
                        <a:latin typeface="Century Gothic" panose="020B0502020202020204" pitchFamily="34" charset="0"/>
                      </a:endParaRP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400">
                          <a:latin typeface="Century Gothic" panose="020B0502020202020204" pitchFamily="34" charset="0"/>
                        </a:rPr>
                        <a:t>C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400">
                          <a:latin typeface="Century Gothic" panose="020B0502020202020204" pitchFamily="34" charset="0"/>
                        </a:rPr>
                        <a:t>C</a:t>
                      </a:r>
                    </a:p>
                    <a:p>
                      <a:pPr marL="285750" indent="-285750" eaLnBrk="1" hangingPunct="1">
                        <a:buFont typeface="Arial" panose="020B0604020202020204" pitchFamily="34" charset="0"/>
                        <a:buChar char="•"/>
                      </a:pPr>
                      <a:endParaRPr lang="en-GB" altLang="en-US" sz="1400">
                        <a:latin typeface="Century Gothic" panose="020B0502020202020204" pitchFamily="34" charset="0"/>
                      </a:endParaRPr>
                    </a:p>
                    <a:p>
                      <a:pPr marL="0" indent="0" eaLnBrk="1" hangingPunct="1">
                        <a:buFont typeface="Arial" panose="020B0604020202020204" pitchFamily="34" charset="0"/>
                        <a:buNone/>
                      </a:pPr>
                      <a:r>
                        <a:rPr lang="en-GB" altLang="en-US" sz="1400" b="1">
                          <a:latin typeface="Century Gothic" panose="020B0502020202020204" pitchFamily="34" charset="0"/>
                        </a:rPr>
                        <a:t>NON-</a:t>
                      </a:r>
                      <a:r>
                        <a:rPr lang="en-GB" altLang="en-US" sz="1400" b="1" baseline="0">
                          <a:latin typeface="Century Gothic" panose="020B0502020202020204" pitchFamily="34" charset="0"/>
                        </a:rPr>
                        <a:t>METALS ARE THE ______________</a:t>
                      </a:r>
                      <a:endParaRPr lang="en-GB" altLang="en-US" sz="14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2528">
                <a:tc>
                  <a:txBody>
                    <a:bodyPr/>
                    <a:lstStyle/>
                    <a:p>
                      <a:pPr algn="l"/>
                      <a:r>
                        <a:rPr lang="en-GB" sz="1400" b="1">
                          <a:latin typeface="Century Gothic" panose="020B0502020202020204" pitchFamily="34" charset="0"/>
                        </a:rPr>
                        <a:t>Relative Atomic Mass</a:t>
                      </a:r>
                      <a:endParaRPr lang="en-GB" sz="1400" b="1" baseline="0">
                        <a:latin typeface="Century Gothic" panose="020B0502020202020204" pitchFamily="34" charset="0"/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______ = The average value for the mass of an element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kern="120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Takes into account the ___________________________________________________________________________</a:t>
                      </a:r>
                      <a:endParaRPr lang="en-US" sz="1200" b="0" i="0" kern="12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sz="1400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>
                          <a:latin typeface="Century Gothic" panose="020B0502020202020204" pitchFamily="34" charset="0"/>
                        </a:rPr>
                        <a:t>Electron configurations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First shell =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Second shell =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Third shell</a:t>
                      </a:r>
                      <a:r>
                        <a:rPr lang="en-US" sz="1200" b="0" i="0" kern="120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=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Calcium =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0" i="0" kern="1200" baseline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0" i="0" kern="1200" baseline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0" i="0" kern="1200" baseline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0" i="0" kern="1200" baseline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0" i="0" kern="1200" baseline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0" i="0" kern="1200" baseline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400" b="1" baseline="0">
                          <a:latin typeface="Century Gothic" panose="020B0502020202020204" pitchFamily="34" charset="0"/>
                        </a:rPr>
                        <a:t>Development of the atomic model – key diagrams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14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7649">
                <a:tc gridSpan="2">
                  <a:txBody>
                    <a:bodyPr/>
                    <a:lstStyle/>
                    <a:p>
                      <a:pPr algn="l"/>
                      <a:r>
                        <a:rPr lang="en-GB" sz="1400" b="1" u="sng">
                          <a:latin typeface="Century Gothic" panose="020B0502020202020204" pitchFamily="34" charset="0"/>
                        </a:rPr>
                        <a:t>Gold foil experiment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14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400" b="1">
                          <a:latin typeface="Century Gothic" panose="020B0502020202020204" pitchFamily="34" charset="0"/>
                        </a:rPr>
                        <a:t>Separating</a:t>
                      </a:r>
                      <a:r>
                        <a:rPr lang="en-GB" sz="1400" b="1" baseline="0">
                          <a:latin typeface="Century Gothic" panose="020B0502020202020204" pitchFamily="34" charset="0"/>
                        </a:rPr>
                        <a:t> mixtures</a:t>
                      </a:r>
                      <a:r>
                        <a:rPr lang="en-GB" sz="1200" b="0" baseline="0">
                          <a:latin typeface="Century Gothic" panose="020B0502020202020204" pitchFamily="34" charset="0"/>
                        </a:rPr>
                        <a:t>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b="0" baseline="0">
                        <a:latin typeface="Century Gothic" panose="020B0502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b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200" b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2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1400" b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62051" y="3517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u="sng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64" y="33411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u="sng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0677" y="3517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u="sng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0" y="33411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u="sng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2051" y="254876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u="sng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9738" y="273193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u="sng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53346" y="2796012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u="sng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7927" y="5058032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u="sng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6715" y="505776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u="sng">
                <a:latin typeface="Century Gothic" panose="020B0502020202020204" pitchFamily="34" charset="0"/>
              </a:rPr>
              <a:t>9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677" y="2908687"/>
            <a:ext cx="1589884" cy="11210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01" y="3925289"/>
            <a:ext cx="1493041" cy="9318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876" y="640719"/>
            <a:ext cx="2039659" cy="8754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86694" y="907561"/>
            <a:ext cx="1022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rgbClr val="FF0000"/>
                </a:solidFill>
              </a:rPr>
              <a:t>P = </a:t>
            </a:r>
          </a:p>
          <a:p>
            <a:r>
              <a:rPr lang="en-GB" sz="1400">
                <a:solidFill>
                  <a:srgbClr val="FF0000"/>
                </a:solidFill>
              </a:rPr>
              <a:t>E = </a:t>
            </a:r>
          </a:p>
          <a:p>
            <a:r>
              <a:rPr lang="en-GB" sz="1400">
                <a:solidFill>
                  <a:srgbClr val="FF0000"/>
                </a:solidFill>
              </a:rPr>
              <a:t>N =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" y="5192146"/>
            <a:ext cx="1901568" cy="15175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053" y="5263876"/>
            <a:ext cx="1434314" cy="13740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05743" y="4952847"/>
            <a:ext cx="1968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Un-deflected </a:t>
            </a:r>
            <a:r>
              <a:rPr lang="en-GB" sz="1200">
                <a:latin typeface="Century Gothic" panose="020B0502020202020204" pitchFamily="34" charset="0"/>
              </a:rPr>
              <a:t>- __________________________________</a:t>
            </a:r>
          </a:p>
          <a:p>
            <a:endParaRPr lang="en-GB" sz="1200">
              <a:latin typeface="Century Gothic" panose="020B0502020202020204" pitchFamily="34" charset="0"/>
            </a:endParaRPr>
          </a:p>
          <a:p>
            <a:endParaRPr lang="en-GB" sz="1200"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25188" y="5618755"/>
            <a:ext cx="1038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Deflected -</a:t>
            </a:r>
            <a:r>
              <a:rPr lang="en-GB" sz="1200">
                <a:latin typeface="Century Gothic" panose="020B0502020202020204" pitchFamily="34" charset="0"/>
              </a:rPr>
              <a:t> _______________________________________________________</a:t>
            </a:r>
          </a:p>
          <a:p>
            <a:endParaRPr lang="en-GB" sz="12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r="74041"/>
          <a:stretch/>
        </p:blipFill>
        <p:spPr>
          <a:xfrm>
            <a:off x="4613564" y="811149"/>
            <a:ext cx="562286" cy="14001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05338" y="2800345"/>
            <a:ext cx="2126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Plum pudding – </a:t>
            </a:r>
          </a:p>
          <a:p>
            <a:r>
              <a:rPr lang="en-GB" sz="1200" b="1">
                <a:latin typeface="Century Gothic" panose="020B0502020202020204" pitchFamily="34" charset="0"/>
              </a:rPr>
              <a:t>P –</a:t>
            </a:r>
          </a:p>
          <a:p>
            <a:r>
              <a:rPr lang="en-GB" sz="1200" b="1">
                <a:latin typeface="Century Gothic" panose="020B0502020202020204" pitchFamily="34" charset="0"/>
              </a:rPr>
              <a:t>E – </a:t>
            </a:r>
          </a:p>
          <a:p>
            <a:r>
              <a:rPr lang="en-GB" sz="1200" b="1">
                <a:latin typeface="Century Gothic" panose="020B0502020202020204" pitchFamily="34" charset="0"/>
              </a:rPr>
              <a:t>N –</a:t>
            </a:r>
          </a:p>
          <a:p>
            <a:r>
              <a:rPr lang="en-GB" sz="1200" b="1">
                <a:latin typeface="Century Gothic" panose="020B0502020202020204" pitchFamily="34" charset="0"/>
              </a:rPr>
              <a:t>N – </a:t>
            </a:r>
          </a:p>
          <a:p>
            <a:r>
              <a:rPr lang="en-GB" sz="1200" b="1">
                <a:latin typeface="Century Gothic" panose="020B0502020202020204" pitchFamily="34" charset="0"/>
              </a:rPr>
              <a:t>Nuclear Model –</a:t>
            </a:r>
          </a:p>
          <a:p>
            <a:r>
              <a:rPr lang="en-GB" sz="1200" b="1">
                <a:latin typeface="Century Gothic" panose="020B0502020202020204" pitchFamily="34" charset="0"/>
              </a:rPr>
              <a:t>P –</a:t>
            </a:r>
          </a:p>
          <a:p>
            <a:r>
              <a:rPr lang="en-GB" sz="1200" b="1">
                <a:latin typeface="Century Gothic" panose="020B0502020202020204" pitchFamily="34" charset="0"/>
              </a:rPr>
              <a:t>E –</a:t>
            </a:r>
          </a:p>
          <a:p>
            <a:r>
              <a:rPr lang="en-GB" sz="1200" b="1">
                <a:latin typeface="Century Gothic" panose="020B0502020202020204" pitchFamily="34" charset="0"/>
              </a:rPr>
              <a:t>N –</a:t>
            </a:r>
          </a:p>
          <a:p>
            <a:r>
              <a:rPr lang="en-GB" sz="1200" b="1">
                <a:latin typeface="Century Gothic" panose="020B0502020202020204" pitchFamily="34" charset="0"/>
              </a:rPr>
              <a:t>N  -</a:t>
            </a:r>
            <a:endParaRPr lang="en-GB" sz="1200"/>
          </a:p>
        </p:txBody>
      </p:sp>
      <p:sp>
        <p:nvSpPr>
          <p:cNvPr id="26" name="TextBox 25"/>
          <p:cNvSpPr txBox="1"/>
          <p:nvPr/>
        </p:nvSpPr>
        <p:spPr>
          <a:xfrm>
            <a:off x="7753225" y="3052668"/>
            <a:ext cx="13907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Dalton </a:t>
            </a:r>
            <a:r>
              <a:rPr lang="en-GB" sz="1200">
                <a:latin typeface="Century Gothic" panose="020B0502020202020204" pitchFamily="34" charset="0"/>
              </a:rPr>
              <a:t>– atoms are __________. </a:t>
            </a:r>
          </a:p>
          <a:p>
            <a:r>
              <a:rPr lang="en-GB" sz="1200" b="1">
                <a:latin typeface="Century Gothic" panose="020B0502020202020204" pitchFamily="34" charset="0"/>
              </a:rPr>
              <a:t>Thomson</a:t>
            </a:r>
            <a:r>
              <a:rPr lang="en-GB" sz="1200">
                <a:latin typeface="Century Gothic" panose="020B0502020202020204" pitchFamily="34" charset="0"/>
              </a:rPr>
              <a:t> –  _______________. </a:t>
            </a:r>
          </a:p>
          <a:p>
            <a:r>
              <a:rPr lang="en-GB" sz="1200" b="1">
                <a:latin typeface="Century Gothic" panose="020B0502020202020204" pitchFamily="34" charset="0"/>
              </a:rPr>
              <a:t>Rutherford</a:t>
            </a:r>
            <a:r>
              <a:rPr lang="en-GB" sz="1200">
                <a:latin typeface="Century Gothic" panose="020B0502020202020204" pitchFamily="34" charset="0"/>
              </a:rPr>
              <a:t> – ______________________________.</a:t>
            </a:r>
          </a:p>
          <a:p>
            <a:r>
              <a:rPr lang="en-GB" sz="1200" b="1">
                <a:latin typeface="Century Gothic" panose="020B0502020202020204" pitchFamily="34" charset="0"/>
              </a:rPr>
              <a:t>Bohr </a:t>
            </a:r>
            <a:r>
              <a:rPr lang="en-GB" sz="1200">
                <a:latin typeface="Century Gothic" panose="020B0502020202020204" pitchFamily="34" charset="0"/>
              </a:rPr>
              <a:t>– electrons orbit atoms at _______________</a:t>
            </a:r>
          </a:p>
          <a:p>
            <a:endParaRPr lang="en-GB" sz="120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176891"/>
            <a:ext cx="2277688" cy="4286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47" y="3588490"/>
            <a:ext cx="1268290" cy="126143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94491" y="3700761"/>
            <a:ext cx="1093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latin typeface="Century Gothic" panose="020B0502020202020204" pitchFamily="34" charset="0"/>
              </a:rPr>
              <a:t>Group number </a:t>
            </a:r>
            <a:r>
              <a:rPr lang="en-GB" sz="1200">
                <a:latin typeface="Century Gothic" panose="020B0502020202020204" pitchFamily="34" charset="0"/>
              </a:rPr>
              <a:t>= number of _________________________________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8"/>
          <a:stretch/>
        </p:blipFill>
        <p:spPr>
          <a:xfrm>
            <a:off x="7365024" y="4952847"/>
            <a:ext cx="605784" cy="168963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709159" y="5242432"/>
            <a:ext cx="2633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>
                <a:latin typeface="Century Gothic" panose="020B0502020202020204" pitchFamily="34" charset="0"/>
              </a:rPr>
              <a:t>_______________ </a:t>
            </a:r>
            <a:r>
              <a:rPr lang="en-GB" sz="1200">
                <a:latin typeface="Century Gothic" panose="020B0502020202020204" pitchFamily="34" charset="0"/>
              </a:rPr>
              <a:t>– insoluble solid and liquid.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>
                <a:latin typeface="Century Gothic" panose="020B0502020202020204" pitchFamily="34" charset="0"/>
              </a:rPr>
              <a:t>_______________</a:t>
            </a:r>
            <a:r>
              <a:rPr lang="en-GB" sz="1200">
                <a:latin typeface="Century Gothic" panose="020B0502020202020204" pitchFamily="34" charset="0"/>
              </a:rPr>
              <a:t> – evaporate water forms crystalline solid.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>
                <a:latin typeface="Century Gothic" panose="020B0502020202020204" pitchFamily="34" charset="0"/>
              </a:rPr>
              <a:t>_______________</a:t>
            </a:r>
            <a:r>
              <a:rPr lang="en-GB" sz="1200">
                <a:latin typeface="Century Gothic" panose="020B0502020202020204" pitchFamily="34" charset="0"/>
              </a:rPr>
              <a:t> – 2 liquids based on boiling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>
                <a:latin typeface="Century Gothic" panose="020B0502020202020204" pitchFamily="34" charset="0"/>
              </a:rPr>
              <a:t>________________ </a:t>
            </a:r>
            <a:r>
              <a:rPr lang="en-GB" sz="1200">
                <a:latin typeface="Century Gothic" panose="020B0502020202020204" pitchFamily="34" charset="0"/>
              </a:rPr>
              <a:t>– pigments. </a:t>
            </a:r>
          </a:p>
          <a:p>
            <a:endParaRPr lang="en-GB" sz="12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508C5B-E828-72C6-39E4-28C00417E5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" t="1" r="1" b="73404"/>
          <a:stretch/>
        </p:blipFill>
        <p:spPr>
          <a:xfrm>
            <a:off x="4639433" y="750156"/>
            <a:ext cx="2071977" cy="356215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FB8F5C-EED1-6ABE-F18D-DEC8A2E5E4C6}"/>
              </a:ext>
            </a:extLst>
          </p:cNvPr>
          <p:cNvCxnSpPr/>
          <p:nvPr/>
        </p:nvCxnSpPr>
        <p:spPr>
          <a:xfrm>
            <a:off x="5175850" y="703446"/>
            <a:ext cx="0" cy="1587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8C32047-1C00-B624-8041-52DE98C74377}"/>
              </a:ext>
            </a:extLst>
          </p:cNvPr>
          <p:cNvCxnSpPr/>
          <p:nvPr/>
        </p:nvCxnSpPr>
        <p:spPr>
          <a:xfrm>
            <a:off x="5656054" y="721055"/>
            <a:ext cx="0" cy="1587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4BA0D3-9572-2FC5-CBAD-23920DC3B808}"/>
              </a:ext>
            </a:extLst>
          </p:cNvPr>
          <p:cNvCxnSpPr/>
          <p:nvPr/>
        </p:nvCxnSpPr>
        <p:spPr>
          <a:xfrm>
            <a:off x="6144901" y="721055"/>
            <a:ext cx="0" cy="1587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4A89E3-43A2-7836-2A21-897493B8BC68}"/>
              </a:ext>
            </a:extLst>
          </p:cNvPr>
          <p:cNvSpPr/>
          <p:nvPr/>
        </p:nvSpPr>
        <p:spPr>
          <a:xfrm>
            <a:off x="1699404" y="1923691"/>
            <a:ext cx="5341036" cy="26818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/>
              <a:t>These pages are prompts for your memory, the better you get the fewer prompts you need and eventually you will be able to recall the information from just the title.</a:t>
            </a:r>
          </a:p>
        </p:txBody>
      </p:sp>
    </p:spTree>
    <p:extLst>
      <p:ext uri="{BB962C8B-B14F-4D97-AF65-F5344CB8AC3E}">
        <p14:creationId xmlns:p14="http://schemas.microsoft.com/office/powerpoint/2010/main" val="188353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9BF9-8080-8DAC-0EDB-6896C0E4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bank - </a:t>
            </a:r>
          </a:p>
        </p:txBody>
      </p:sp>
      <p:pic>
        <p:nvPicPr>
          <p:cNvPr id="4" name="Content Placeholder 3" descr="A black and white paper with text&#10;&#10;Description automatically generated">
            <a:extLst>
              <a:ext uri="{FF2B5EF4-FFF2-40B4-BE49-F238E27FC236}">
                <a16:creationId xmlns:a16="http://schemas.microsoft.com/office/drawing/2014/main" id="{725E56F4-A3A2-AC00-1732-1B4CDA984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47" y="1558925"/>
            <a:ext cx="6151106" cy="4351338"/>
          </a:xfrm>
        </p:spPr>
      </p:pic>
    </p:spTree>
    <p:extLst>
      <p:ext uri="{BB962C8B-B14F-4D97-AF65-F5344CB8AC3E}">
        <p14:creationId xmlns:p14="http://schemas.microsoft.com/office/powerpoint/2010/main" val="72335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00864-478C-03AA-B670-B3FA4DE59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51" y="149016"/>
            <a:ext cx="8541229" cy="532021"/>
          </a:xfrm>
        </p:spPr>
        <p:txBody>
          <a:bodyPr>
            <a:noAutofit/>
          </a:bodyPr>
          <a:lstStyle/>
          <a:p>
            <a:r>
              <a:rPr lang="en-GB" sz="2000"/>
              <a:t>What next… applying to exam questions.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5AB0B31-AA13-4A99-4A72-302FAE807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351" y="1315764"/>
            <a:ext cx="8541229" cy="480444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1DB19F-947E-203D-8A5D-576A0CF89D3A}"/>
              </a:ext>
            </a:extLst>
          </p:cNvPr>
          <p:cNvSpPr txBox="1"/>
          <p:nvPr/>
        </p:nvSpPr>
        <p:spPr>
          <a:xfrm>
            <a:off x="5745192" y="152400"/>
            <a:ext cx="31457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https://vuioset.exampro.net/</a:t>
            </a:r>
          </a:p>
        </p:txBody>
      </p:sp>
    </p:spTree>
    <p:extLst>
      <p:ext uri="{BB962C8B-B14F-4D97-AF65-F5344CB8AC3E}">
        <p14:creationId xmlns:p14="http://schemas.microsoft.com/office/powerpoint/2010/main" val="961806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7edd7e-e0f9-4931-b3f9-b2f02ce0fc74" xsi:nil="true"/>
    <lcf76f155ced4ddcb4097134ff3c332f xmlns="9859d9fa-abf5-452e-8251-76a84a04b49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916330FDD464448F8A096283F7693C" ma:contentTypeVersion="18" ma:contentTypeDescription="Create a new document." ma:contentTypeScope="" ma:versionID="65abed5454f9ab46dbbb89875b7c4057">
  <xsd:schema xmlns:xsd="http://www.w3.org/2001/XMLSchema" xmlns:xs="http://www.w3.org/2001/XMLSchema" xmlns:p="http://schemas.microsoft.com/office/2006/metadata/properties" xmlns:ns2="9859d9fa-abf5-452e-8251-76a84a04b490" xmlns:ns3="8f7edd7e-e0f9-4931-b3f9-b2f02ce0fc74" targetNamespace="http://schemas.microsoft.com/office/2006/metadata/properties" ma:root="true" ma:fieldsID="0bc5025c893e312bff59ee82885a338b" ns2:_="" ns3:_="">
    <xsd:import namespace="9859d9fa-abf5-452e-8251-76a84a04b490"/>
    <xsd:import namespace="8f7edd7e-e0f9-4931-b3f9-b2f02ce0fc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9d9fa-abf5-452e-8251-76a84a04b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edd7e-e0f9-4931-b3f9-b2f02ce0fc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ee08302-c0fa-4238-a1ec-68c1e69a672c}" ma:internalName="TaxCatchAll" ma:showField="CatchAllData" ma:web="8f7edd7e-e0f9-4931-b3f9-b2f02ce0fc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ECCB74-4F17-4BA9-9396-A12E19FF0901}">
  <ds:schemaRefs>
    <ds:schemaRef ds:uri="8f7edd7e-e0f9-4931-b3f9-b2f02ce0fc74"/>
    <ds:schemaRef ds:uri="9859d9fa-abf5-452e-8251-76a84a04b49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3755803-7315-4901-8CF3-993FC1E67279}">
  <ds:schemaRefs>
    <ds:schemaRef ds:uri="8f7edd7e-e0f9-4931-b3f9-b2f02ce0fc74"/>
    <ds:schemaRef ds:uri="9859d9fa-abf5-452e-8251-76a84a04b4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E3C973A-05F0-4BF8-9586-E83A4D8255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Strategies for success in science.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bank - </vt:lpstr>
      <vt:lpstr>What next… applying to exam questions.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44</cp:revision>
  <dcterms:created xsi:type="dcterms:W3CDTF">2024-04-07T13:57:56Z</dcterms:created>
  <dcterms:modified xsi:type="dcterms:W3CDTF">2024-05-14T12:59:59Z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0x01010094916330FDD464448F8A096283F7693C</vt:lpwstr>
  </property>
  <property fmtid="{D5CDD505-2E9C-101B-9397-08002B2CF9AE}" pid="3" name="MediaServiceImageTags">
    <vt:lpwstr/>
  </property>
</Properties>
</file>