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2" r:id="rId6"/>
    <p:sldId id="274" r:id="rId7"/>
    <p:sldId id="275" r:id="rId8"/>
    <p:sldId id="310" r:id="rId9"/>
    <p:sldId id="309" r:id="rId10"/>
    <p:sldId id="273" r:id="rId11"/>
    <p:sldId id="355" r:id="rId12"/>
    <p:sldId id="277" r:id="rId13"/>
    <p:sldId id="349" r:id="rId14"/>
    <p:sldId id="350" r:id="rId15"/>
    <p:sldId id="352" r:id="rId16"/>
    <p:sldId id="290" r:id="rId17"/>
    <p:sldId id="292" r:id="rId18"/>
    <p:sldId id="294" r:id="rId19"/>
    <p:sldId id="296" r:id="rId20"/>
    <p:sldId id="313" r:id="rId21"/>
    <p:sldId id="297" r:id="rId22"/>
    <p:sldId id="300" r:id="rId23"/>
    <p:sldId id="301" r:id="rId24"/>
    <p:sldId id="316" r:id="rId25"/>
    <p:sldId id="317" r:id="rId26"/>
    <p:sldId id="318" r:id="rId27"/>
    <p:sldId id="35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42F8B-0E8B-DC0F-8E6A-C10F2BB402F8}" v="235" dt="2023-10-06T11:55:40.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104" d="100"/>
          <a:sy n="104" d="100"/>
        </p:scale>
        <p:origin x="208" y="720"/>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customXml" Target="../customXml/item3.xml" Id="rId3" /><Relationship Type="http://schemas.openxmlformats.org/officeDocument/2006/relationships/slide" Target="slides/slide17.xml" Id="rId21" /><Relationship Type="http://schemas.microsoft.com/office/2015/10/relationships/revisionInfo" Target="revisionInfo.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presProps" Target="presProps.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tableStyles" Target="tableStyles.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theme" Target="theme/theme1.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viewProps" Target="viewProps.xml" Id="rId30" /><Relationship Type="http://schemas.openxmlformats.org/officeDocument/2006/relationships/slide" Target="slides/slide4.xml" Id="rId8"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10/6/2023</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6193" y="384561"/>
            <a:ext cx="11417181" cy="863200"/>
          </a:xfrm>
          <a:ln w="28575">
            <a:solidFill>
              <a:srgbClr val="00B0F0"/>
            </a:solidFill>
          </a:ln>
        </p:spPr>
        <p:txBody>
          <a:bodyPr/>
          <a:lstStyle/>
          <a:p>
            <a:r>
              <a:rPr lang="en-GB"/>
              <a:t>Click to edit Master 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pic>
        <p:nvPicPr>
          <p:cNvPr id="1028" name="Picture 4" descr="See the source image">
            <a:extLst>
              <a:ext uri="{FF2B5EF4-FFF2-40B4-BE49-F238E27FC236}">
                <a16:creationId xmlns:a16="http://schemas.microsoft.com/office/drawing/2014/main" id="{C8E8AD7C-4144-58C9-D959-00FC968669C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190" t="15882" r="25400" b="15827"/>
          <a:stretch/>
        </p:blipFill>
        <p:spPr bwMode="auto">
          <a:xfrm>
            <a:off x="10841532" y="391007"/>
            <a:ext cx="652561" cy="85030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CE2F4C4-3697-FAA5-6611-20718D0B8263}"/>
              </a:ext>
            </a:extLst>
          </p:cNvPr>
          <p:cNvSpPr txBox="1">
            <a:spLocks/>
          </p:cNvSpPr>
          <p:nvPr userDrawn="1"/>
        </p:nvSpPr>
        <p:spPr>
          <a:xfrm>
            <a:off x="342543" y="1476999"/>
            <a:ext cx="11417181" cy="4556332"/>
          </a:xfrm>
          <a:prstGeom prst="rect">
            <a:avLst/>
          </a:prstGeom>
          <a:ln w="28575">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p>
        </p:txBody>
      </p:sp>
    </p:spTree>
    <p:extLst>
      <p:ext uri="{BB962C8B-B14F-4D97-AF65-F5344CB8AC3E}">
        <p14:creationId xmlns:p14="http://schemas.microsoft.com/office/powerpoint/2010/main" val="304568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10/6/2023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10/6/2023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10/6/2023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10/6/2023</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10/6/2023</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8BEB8CA-92A7-4A8D-823F-E615F0BB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D6F3F4E-45F2-4CD0-B509-24B08ED17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541628" y="976508"/>
            <a:ext cx="5436294" cy="2367221"/>
          </a:xfrm>
        </p:spPr>
        <p:txBody>
          <a:bodyPr>
            <a:normAutofit/>
          </a:bodyPr>
          <a:lstStyle/>
          <a:p>
            <a:r>
              <a:rPr lang="en-GB" sz="4800" dirty="0">
                <a:latin typeface="Calibri"/>
                <a:ea typeface="Calibri"/>
                <a:cs typeface="Calibri"/>
              </a:rPr>
              <a:t>Welcome to:</a:t>
            </a:r>
            <a:br>
              <a:rPr lang="en-GB" sz="4800" dirty="0">
                <a:latin typeface="Calibri" panose="020F0502020204030204" pitchFamily="34" charset="0"/>
                <a:cs typeface="Calibri" panose="020F0502020204030204" pitchFamily="34" charset="0"/>
              </a:rPr>
            </a:br>
            <a:r>
              <a:rPr lang="en-GB" sz="4800" dirty="0">
                <a:latin typeface="Calibri"/>
                <a:ea typeface="Calibri"/>
                <a:cs typeface="Calibri"/>
              </a:rPr>
              <a:t>Prepare to Perform</a:t>
            </a:r>
            <a:br>
              <a:rPr lang="en-GB" sz="4800" dirty="0">
                <a:latin typeface="Calibri" panose="020F0502020204030204" pitchFamily="34" charset="0"/>
                <a:cs typeface="Calibri" panose="020F0502020204030204" pitchFamily="34" charset="0"/>
              </a:rPr>
            </a:br>
            <a:r>
              <a:rPr lang="en-GB" sz="4800" dirty="0">
                <a:latin typeface="Calibri"/>
                <a:ea typeface="Calibri"/>
                <a:cs typeface="Calibri"/>
              </a:rPr>
              <a:t>10th October 2023</a:t>
            </a:r>
          </a:p>
        </p:txBody>
      </p:sp>
      <p:sp>
        <p:nvSpPr>
          <p:cNvPr id="3" name="Subtitle 2"/>
          <p:cNvSpPr>
            <a:spLocks noGrp="1"/>
          </p:cNvSpPr>
          <p:nvPr>
            <p:ph type="subTitle" idx="1"/>
          </p:nvPr>
        </p:nvSpPr>
        <p:spPr>
          <a:xfrm>
            <a:off x="1541718" y="3531204"/>
            <a:ext cx="5441818" cy="1606576"/>
          </a:xfrm>
        </p:spPr>
        <p:txBody>
          <a:bodyPr vert="horz" lIns="91440" tIns="91440" rIns="91440" bIns="91440" rtlCol="0" anchor="t">
            <a:noAutofit/>
          </a:bodyPr>
          <a:lstStyle/>
          <a:p>
            <a:r>
              <a:rPr lang="en-GB" sz="2800" dirty="0">
                <a:latin typeface="Calibri"/>
                <a:ea typeface="Calibri"/>
                <a:cs typeface="Calibri"/>
              </a:rPr>
              <a:t>Year 11 STUDY SUPPORT AND ADVICE EVENING for PARENTS, CARERS AND STUDENTS</a:t>
            </a:r>
          </a:p>
        </p:txBody>
      </p:sp>
      <p:cxnSp>
        <p:nvCxnSpPr>
          <p:cNvPr id="35" name="Straight Connector 34">
            <a:extLst>
              <a:ext uri="{FF2B5EF4-FFF2-40B4-BE49-F238E27FC236}">
                <a16:creationId xmlns:a16="http://schemas.microsoft.com/office/drawing/2014/main" id="{F46C15ED-EC06-48E7-BD1C-EDB65036A4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grpSp>
        <p:nvGrpSpPr>
          <p:cNvPr id="37" name="Group 36">
            <a:extLst>
              <a:ext uri="{FF2B5EF4-FFF2-40B4-BE49-F238E27FC236}">
                <a16:creationId xmlns:a16="http://schemas.microsoft.com/office/drawing/2014/main" id="{97D634A6-4FEE-43DC-BA21-57D9C465E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38" name="Rectangle 37">
              <a:extLst>
                <a:ext uri="{FF2B5EF4-FFF2-40B4-BE49-F238E27FC236}">
                  <a16:creationId xmlns:a16="http://schemas.microsoft.com/office/drawing/2014/main" id="{EEBA2EF6-CC5F-44DB-8A6F-6D4DA6B7B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170ADBC-916E-4FED-B2E2-07A65D1BA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4CF2720A-B21E-4F59-A972-B3D39664C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0378" y="977099"/>
            <a:ext cx="3122838"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4FBF71-7C44-101E-DA43-0130E467E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116373" y="1145279"/>
            <a:ext cx="2799103" cy="3808303"/>
          </a:xfrm>
          <a:prstGeom prst="rect">
            <a:avLst/>
          </a:prstGeom>
          <a:noFill/>
        </p:spPr>
      </p:pic>
      <p:pic>
        <p:nvPicPr>
          <p:cNvPr id="43" name="Picture 42">
            <a:extLst>
              <a:ext uri="{FF2B5EF4-FFF2-40B4-BE49-F238E27FC236}">
                <a16:creationId xmlns:a16="http://schemas.microsoft.com/office/drawing/2014/main" id="{A61E3F21-FE68-4686-8D11-D53D98888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45" name="Straight Connector 44">
            <a:extLst>
              <a:ext uri="{FF2B5EF4-FFF2-40B4-BE49-F238E27FC236}">
                <a16:creationId xmlns:a16="http://schemas.microsoft.com/office/drawing/2014/main" id="{AC408496-9D36-44F1-BBE7-3D50A4157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93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139B-3134-E307-E1E2-49287CB47F9F}"/>
              </a:ext>
            </a:extLst>
          </p:cNvPr>
          <p:cNvSpPr>
            <a:spLocks noGrp="1"/>
          </p:cNvSpPr>
          <p:nvPr>
            <p:ph type="title"/>
          </p:nvPr>
        </p:nvSpPr>
        <p:spPr>
          <a:xfrm>
            <a:off x="419911" y="325543"/>
            <a:ext cx="11172882" cy="841105"/>
          </a:xfrm>
        </p:spPr>
        <p:txBody>
          <a:bodyPr vert="horz" lIns="91440" tIns="45720" rIns="91440" bIns="45720" rtlCol="0" anchor="ctr">
            <a:normAutofit/>
          </a:bodyPr>
          <a:lstStyle/>
          <a:p>
            <a:r>
              <a:rPr lang="en-US" dirty="0"/>
              <a:t>Find a quiet room to study in: </a:t>
            </a:r>
          </a:p>
        </p:txBody>
      </p:sp>
      <p:sp>
        <p:nvSpPr>
          <p:cNvPr id="3" name="Content Placeholder 2">
            <a:extLst>
              <a:ext uri="{FF2B5EF4-FFF2-40B4-BE49-F238E27FC236}">
                <a16:creationId xmlns:a16="http://schemas.microsoft.com/office/drawing/2014/main" id="{A71FA3B2-1DE6-406C-EEA5-4E914AC51152}"/>
              </a:ext>
            </a:extLst>
          </p:cNvPr>
          <p:cNvSpPr>
            <a:spLocks noGrp="1"/>
          </p:cNvSpPr>
          <p:nvPr>
            <p:ph idx="4294967295"/>
          </p:nvPr>
        </p:nvSpPr>
        <p:spPr>
          <a:xfrm>
            <a:off x="419911" y="1749636"/>
            <a:ext cx="5931193" cy="4313233"/>
          </a:xfrm>
          <a:ln w="28575">
            <a:solidFill>
              <a:srgbClr val="00B0F0"/>
            </a:solidFill>
          </a:ln>
        </p:spPr>
        <p:txBody>
          <a:bodyPr vert="horz" lIns="91440" tIns="45720" rIns="91440" bIns="45720" rtlCol="0">
            <a:noAutofit/>
          </a:bodyPr>
          <a:lstStyle/>
          <a:p>
            <a:pPr marL="0" indent="0">
              <a:buNone/>
            </a:pPr>
            <a:r>
              <a:rPr lang="en-US" sz="2400" dirty="0"/>
              <a:t>When it comes to study, anything that can divert your attention will. TV, Facebook, music, parents, brothers and sisters will all act as distractions. It is essential that you find a quiet place to study. If you can’t find a space like this at home think about a </a:t>
            </a:r>
            <a:r>
              <a:rPr lang="en-US" dirty="0"/>
              <a:t>local </a:t>
            </a:r>
            <a:r>
              <a:rPr lang="en-US" sz="2400" dirty="0"/>
              <a:t>library, school library, or friend’s place.</a:t>
            </a:r>
            <a:endParaRPr lang="en-US" sz="2800" dirty="0"/>
          </a:p>
        </p:txBody>
      </p:sp>
      <p:pic>
        <p:nvPicPr>
          <p:cNvPr id="3074" name="Picture 2" descr="See the source image">
            <a:extLst>
              <a:ext uri="{FF2B5EF4-FFF2-40B4-BE49-F238E27FC236}">
                <a16:creationId xmlns:a16="http://schemas.microsoft.com/office/drawing/2014/main" id="{CF8A6401-6D98-DF29-BE21-4EDDACCA88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84" r="26578"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23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C73C-6B23-FBB5-0539-C15113215B98}"/>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kern="1200">
                <a:solidFill>
                  <a:schemeClr val="tx1"/>
                </a:solidFill>
                <a:latin typeface="+mj-lt"/>
                <a:ea typeface="+mj-ea"/>
                <a:cs typeface="+mj-cs"/>
              </a:rPr>
              <a:t>Sit up</a:t>
            </a:r>
          </a:p>
        </p:txBody>
      </p:sp>
      <p:sp>
        <p:nvSpPr>
          <p:cNvPr id="3" name="Content Placeholder 2">
            <a:extLst>
              <a:ext uri="{FF2B5EF4-FFF2-40B4-BE49-F238E27FC236}">
                <a16:creationId xmlns:a16="http://schemas.microsoft.com/office/drawing/2014/main" id="{D250A94C-95E8-BFDC-06DA-12374599BF08}"/>
              </a:ext>
            </a:extLst>
          </p:cNvPr>
          <p:cNvSpPr>
            <a:spLocks noGrp="1"/>
          </p:cNvSpPr>
          <p:nvPr>
            <p:ph idx="4294967295"/>
          </p:nvPr>
        </p:nvSpPr>
        <p:spPr>
          <a:xfrm>
            <a:off x="640080" y="6096662"/>
            <a:ext cx="10908792" cy="548640"/>
          </a:xfrm>
        </p:spPr>
        <p:txBody>
          <a:bodyPr vert="horz" lIns="91440" tIns="45720" rIns="91440" bIns="45720" rtlCol="0" anchor="ctr">
            <a:normAutofit/>
          </a:bodyPr>
          <a:lstStyle/>
          <a:p>
            <a:pPr marL="0" indent="0" algn="ctr">
              <a:buNone/>
            </a:pPr>
            <a:r>
              <a:rPr lang="en-US" sz="2400" kern="1200" dirty="0">
                <a:solidFill>
                  <a:schemeClr val="tx1"/>
                </a:solidFill>
                <a:latin typeface="+mn-lt"/>
                <a:ea typeface="+mn-ea"/>
                <a:cs typeface="+mn-cs"/>
              </a:rPr>
              <a:t>Lying down tells your brain to go to sleep. Find a desk or table to work at. </a:t>
            </a:r>
          </a:p>
        </p:txBody>
      </p:sp>
      <p:pic>
        <p:nvPicPr>
          <p:cNvPr id="4" name="Picture 3">
            <a:extLst>
              <a:ext uri="{FF2B5EF4-FFF2-40B4-BE49-F238E27FC236}">
                <a16:creationId xmlns:a16="http://schemas.microsoft.com/office/drawing/2014/main" id="{335E0295-C4AD-1880-42FF-198684BBD228}"/>
              </a:ext>
            </a:extLst>
          </p:cNvPr>
          <p:cNvPicPr>
            <a:picLocks noChangeAspect="1"/>
          </p:cNvPicPr>
          <p:nvPr/>
        </p:nvPicPr>
        <p:blipFill rotWithShape="1">
          <a:blip r:embed="rId2"/>
          <a:srcRect r="8581" b="1"/>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4098" name="Picture 2" descr="Image result for study at a desk">
            <a:extLst>
              <a:ext uri="{FF2B5EF4-FFF2-40B4-BE49-F238E27FC236}">
                <a16:creationId xmlns:a16="http://schemas.microsoft.com/office/drawing/2014/main" id="{4A51ABE1-7D47-DBE9-48B7-FC5FBF09CD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5725"/>
          <a:stretch/>
        </p:blipFill>
        <p:spPr bwMode="auto">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9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0EA5-585F-8896-516F-3DED104C4B6D}"/>
              </a:ext>
            </a:extLst>
          </p:cNvPr>
          <p:cNvSpPr>
            <a:spLocks noGrp="1"/>
          </p:cNvSpPr>
          <p:nvPr>
            <p:ph type="title"/>
          </p:nvPr>
        </p:nvSpPr>
        <p:spPr>
          <a:xfrm>
            <a:off x="387409" y="395688"/>
            <a:ext cx="11417181" cy="863200"/>
          </a:xfrm>
        </p:spPr>
        <p:txBody>
          <a:bodyPr/>
          <a:lstStyle/>
          <a:p>
            <a:r>
              <a:rPr lang="en-GB">
                <a:ea typeface="+mn-lt"/>
                <a:cs typeface="+mn-lt"/>
              </a:rPr>
              <a:t>Light</a:t>
            </a:r>
            <a:endParaRPr lang="en-GB"/>
          </a:p>
        </p:txBody>
      </p:sp>
      <p:sp>
        <p:nvSpPr>
          <p:cNvPr id="3" name="Content Placeholder 2">
            <a:extLst>
              <a:ext uri="{FF2B5EF4-FFF2-40B4-BE49-F238E27FC236}">
                <a16:creationId xmlns:a16="http://schemas.microsoft.com/office/drawing/2014/main" id="{1E47EEBA-9571-671C-D953-5F6595CA65EF}"/>
              </a:ext>
            </a:extLst>
          </p:cNvPr>
          <p:cNvSpPr>
            <a:spLocks noGrp="1"/>
          </p:cNvSpPr>
          <p:nvPr>
            <p:ph idx="4294967295"/>
          </p:nvPr>
        </p:nvSpPr>
        <p:spPr>
          <a:xfrm>
            <a:off x="316194" y="1427148"/>
            <a:ext cx="11417181" cy="4749815"/>
          </a:xfrm>
        </p:spPr>
        <p:txBody>
          <a:bodyPr vert="horz" lIns="91440" tIns="45720" rIns="91440" bIns="45720" rtlCol="0" anchor="t">
            <a:normAutofit/>
          </a:bodyPr>
          <a:lstStyle/>
          <a:p>
            <a:pPr marL="0" indent="0">
              <a:buNone/>
            </a:pPr>
            <a:r>
              <a:rPr lang="en-GB" sz="2800" dirty="0">
                <a:ea typeface="+mn-lt"/>
                <a:cs typeface="+mn-lt"/>
              </a:rPr>
              <a:t>Straining your eyes is both draining and secondly, distracting. Make sure the study space is well lit, preferably with a desk or table lamp as well. </a:t>
            </a:r>
            <a:endParaRPr lang="en-GB" sz="2800" dirty="0"/>
          </a:p>
        </p:txBody>
      </p:sp>
      <p:pic>
        <p:nvPicPr>
          <p:cNvPr id="6146" name="Picture 2" descr="Image result for desk lamp on desk">
            <a:extLst>
              <a:ext uri="{FF2B5EF4-FFF2-40B4-BE49-F238E27FC236}">
                <a16:creationId xmlns:a16="http://schemas.microsoft.com/office/drawing/2014/main" id="{6668915D-F6A2-BCAB-3441-F7B4BCD5D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071" y="3249627"/>
            <a:ext cx="2181225"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33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epicnewmedia.co.uk/perch/resources/infographic-tips-ideas.jpg"/>
          <p:cNvPicPr>
            <a:picLocks noChangeAspect="1" noChangeArrowheads="1"/>
          </p:cNvPicPr>
          <p:nvPr/>
        </p:nvPicPr>
        <p:blipFill rotWithShape="1">
          <a:blip r:embed="rId2">
            <a:extLst>
              <a:ext uri="{28A0092B-C50C-407E-A947-70E740481C1C}">
                <a14:useLocalDpi xmlns:a14="http://schemas.microsoft.com/office/drawing/2010/main" val="0"/>
              </a:ext>
            </a:extLst>
          </a:blip>
          <a:srcRect t="13912"/>
          <a:stretch/>
        </p:blipFill>
        <p:spPr bwMode="auto">
          <a:xfrm>
            <a:off x="0" y="0"/>
            <a:ext cx="12192000" cy="5200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686550"/>
            <a:ext cx="12192000" cy="19836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p:cNvSpPr txBox="1"/>
          <p:nvPr/>
        </p:nvSpPr>
        <p:spPr>
          <a:xfrm>
            <a:off x="0" y="4189273"/>
            <a:ext cx="11950700" cy="1754327"/>
          </a:xfrm>
          <a:prstGeom prst="rect">
            <a:avLst/>
          </a:prstGeom>
          <a:noFill/>
        </p:spPr>
        <p:txBody>
          <a:bodyPr wrap="square" lIns="91440" tIns="45720" rIns="91440" bIns="45720" rtlCol="0" anchor="t">
            <a:spAutoFit/>
          </a:bodyPr>
          <a:lstStyle/>
          <a:p>
            <a:pPr algn="ctr"/>
            <a:r>
              <a:rPr lang="en-GB" sz="5400" b="1" dirty="0">
                <a:solidFill>
                  <a:srgbClr val="000090"/>
                </a:solidFill>
                <a:cs typeface="Arial"/>
              </a:rPr>
              <a:t>Effective revision/study strategies:</a:t>
            </a:r>
          </a:p>
          <a:p>
            <a:pPr algn="ctr"/>
            <a:r>
              <a:rPr lang="en-GB" sz="5400" b="1" dirty="0">
                <a:solidFill>
                  <a:srgbClr val="000090"/>
                </a:solidFill>
                <a:cs typeface="Arial" panose="020B0604020202020204" pitchFamily="34" charset="0"/>
              </a:rPr>
              <a:t>tried and tested as successful </a:t>
            </a:r>
          </a:p>
        </p:txBody>
      </p:sp>
      <p:pic>
        <p:nvPicPr>
          <p:cNvPr id="5" name="Picture 4" descr="Graphical user interface, application, Teams&#10;&#10;Description automatically generated">
            <a:extLst>
              <a:ext uri="{FF2B5EF4-FFF2-40B4-BE49-F238E27FC236}">
                <a16:creationId xmlns:a16="http://schemas.microsoft.com/office/drawing/2014/main" id="{1F25EE95-C0F4-5948-A853-A5E7F5E967DE}"/>
              </a:ext>
            </a:extLst>
          </p:cNvPr>
          <p:cNvPicPr>
            <a:picLocks noChangeAspect="1"/>
          </p:cNvPicPr>
          <p:nvPr/>
        </p:nvPicPr>
        <p:blipFill>
          <a:blip r:embed="rId3"/>
          <a:stretch>
            <a:fillRect/>
          </a:stretch>
        </p:blipFill>
        <p:spPr>
          <a:xfrm>
            <a:off x="9733909" y="0"/>
            <a:ext cx="2365624" cy="2365624"/>
          </a:xfrm>
          <a:prstGeom prst="rect">
            <a:avLst/>
          </a:prstGeom>
        </p:spPr>
      </p:pic>
    </p:spTree>
    <p:extLst>
      <p:ext uri="{BB962C8B-B14F-4D97-AF65-F5344CB8AC3E}">
        <p14:creationId xmlns:p14="http://schemas.microsoft.com/office/powerpoint/2010/main" val="205477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5"/>
            <a:ext cx="12099364" cy="1325563"/>
          </a:xfrm>
        </p:spPr>
        <p:txBody>
          <a:bodyPr/>
          <a:lstStyle/>
          <a:p>
            <a:r>
              <a:rPr lang="en-GB" b="1" u="sng" dirty="0">
                <a:solidFill>
                  <a:srgbClr val="002060"/>
                </a:solidFill>
              </a:rPr>
              <a:t>Effective and Proven Study Strategies for Success</a:t>
            </a:r>
            <a:endParaRPr lang="en-US" dirty="0"/>
          </a:p>
        </p:txBody>
      </p:sp>
      <p:sp>
        <p:nvSpPr>
          <p:cNvPr id="3" name="Content Placeholder 2"/>
          <p:cNvSpPr>
            <a:spLocks noGrp="1"/>
          </p:cNvSpPr>
          <p:nvPr>
            <p:ph idx="1"/>
          </p:nvPr>
        </p:nvSpPr>
        <p:spPr>
          <a:xfrm>
            <a:off x="1255771" y="1274670"/>
            <a:ext cx="10843593" cy="6102351"/>
          </a:xfrm>
        </p:spPr>
        <p:txBody>
          <a:bodyPr vert="horz" lIns="91440" tIns="45720" rIns="91440" bIns="45720" rtlCol="0" anchor="t">
            <a:noAutofit/>
          </a:bodyPr>
          <a:lstStyle/>
          <a:p>
            <a:pPr marL="742950" indent="-742950">
              <a:buFont typeface="+mj-lt"/>
              <a:buAutoNum type="arabicPeriod"/>
            </a:pPr>
            <a:r>
              <a:rPr lang="en-GB" sz="2800" b="1" dirty="0">
                <a:solidFill>
                  <a:srgbClr val="002060"/>
                </a:solidFill>
              </a:rPr>
              <a:t>Attend all </a:t>
            </a:r>
            <a:r>
              <a:rPr lang="en-GB" sz="2800" b="1" dirty="0">
                <a:solidFill>
                  <a:srgbClr val="002060"/>
                </a:solidFill>
                <a:highlight>
                  <a:srgbClr val="FFFF00"/>
                </a:highlight>
              </a:rPr>
              <a:t>additional study sessions</a:t>
            </a:r>
          </a:p>
          <a:p>
            <a:pPr marL="742950" indent="-742950">
              <a:buFont typeface="+mj-lt"/>
              <a:buAutoNum type="arabicPeriod"/>
            </a:pPr>
            <a:r>
              <a:rPr lang="en-GB" sz="2800" b="1" u="sng" dirty="0">
                <a:solidFill>
                  <a:srgbClr val="002060"/>
                </a:solidFill>
                <a:highlight>
                  <a:srgbClr val="FFFF00"/>
                </a:highlight>
              </a:rPr>
              <a:t>Revise/prepare in all subjects</a:t>
            </a:r>
            <a:r>
              <a:rPr lang="en-GB" sz="2800" b="1" dirty="0">
                <a:solidFill>
                  <a:srgbClr val="002060"/>
                </a:solidFill>
                <a:highlight>
                  <a:srgbClr val="FFFF00"/>
                </a:highlight>
              </a:rPr>
              <a:t>- </a:t>
            </a:r>
            <a:r>
              <a:rPr lang="en-GB" sz="2800" b="1" dirty="0">
                <a:solidFill>
                  <a:srgbClr val="002060"/>
                </a:solidFill>
              </a:rPr>
              <a:t>not just English, Maths and Science</a:t>
            </a:r>
            <a:endParaRPr lang="en-GB" sz="2800" b="1" dirty="0">
              <a:solidFill>
                <a:srgbClr val="FF0000"/>
              </a:solidFill>
            </a:endParaRPr>
          </a:p>
          <a:p>
            <a:pPr marL="742950" indent="-742950">
              <a:buFont typeface="+mj-lt"/>
              <a:buAutoNum type="arabicPeriod"/>
            </a:pPr>
            <a:r>
              <a:rPr lang="en-GB" sz="2600" b="1" dirty="0">
                <a:solidFill>
                  <a:srgbClr val="FF0000"/>
                </a:solidFill>
              </a:rPr>
              <a:t>R</a:t>
            </a:r>
            <a:r>
              <a:rPr lang="en-GB" sz="2600" b="1" dirty="0">
                <a:solidFill>
                  <a:srgbClr val="FFC000"/>
                </a:solidFill>
              </a:rPr>
              <a:t>A</a:t>
            </a:r>
            <a:r>
              <a:rPr lang="en-GB" sz="2600" b="1" dirty="0">
                <a:solidFill>
                  <a:schemeClr val="accent6">
                    <a:lumMod val="50000"/>
                  </a:schemeClr>
                </a:solidFill>
              </a:rPr>
              <a:t>G</a:t>
            </a:r>
            <a:r>
              <a:rPr lang="en-GB" sz="2600" b="1" dirty="0">
                <a:solidFill>
                  <a:srgbClr val="002060"/>
                </a:solidFill>
              </a:rPr>
              <a:t> rate existing knowledge and skills </a:t>
            </a:r>
            <a:r>
              <a:rPr lang="en-GB" sz="2600" b="1" u="sng" dirty="0">
                <a:solidFill>
                  <a:srgbClr val="002060"/>
                </a:solidFill>
                <a:highlight>
                  <a:srgbClr val="FFFF00"/>
                </a:highlight>
              </a:rPr>
              <a:t>target revision</a:t>
            </a:r>
          </a:p>
          <a:p>
            <a:pPr marL="742950" indent="-742950">
              <a:buFont typeface="+mj-lt"/>
              <a:buAutoNum type="arabicPeriod"/>
            </a:pPr>
            <a:r>
              <a:rPr lang="en-GB" sz="2800" b="1" u="sng" dirty="0">
                <a:solidFill>
                  <a:srgbClr val="002060"/>
                </a:solidFill>
                <a:highlight>
                  <a:srgbClr val="FFFF00"/>
                </a:highlight>
                <a:cs typeface="Calibri"/>
              </a:rPr>
              <a:t>Self-quizzing </a:t>
            </a:r>
            <a:r>
              <a:rPr lang="en-GB" sz="2800" b="1" dirty="0">
                <a:solidFill>
                  <a:srgbClr val="002060"/>
                </a:solidFill>
                <a:cs typeface="Calibri"/>
              </a:rPr>
              <a:t>using Knowledge Organisers.</a:t>
            </a:r>
          </a:p>
          <a:p>
            <a:pPr marL="742950" indent="-742950">
              <a:buFont typeface="+mj-lt"/>
              <a:buAutoNum type="arabicPeriod"/>
            </a:pPr>
            <a:r>
              <a:rPr lang="en-GB" sz="2800" b="1" dirty="0">
                <a:solidFill>
                  <a:srgbClr val="002060"/>
                </a:solidFill>
              </a:rPr>
              <a:t>Complete </a:t>
            </a:r>
            <a:r>
              <a:rPr lang="en-GB" sz="2800" b="1" u="sng" dirty="0">
                <a:solidFill>
                  <a:srgbClr val="002060"/>
                </a:solidFill>
                <a:highlight>
                  <a:srgbClr val="FFFF00"/>
                </a:highlight>
              </a:rPr>
              <a:t>notes in weak areas and condense </a:t>
            </a:r>
            <a:r>
              <a:rPr lang="en-GB" sz="2800" b="1" dirty="0">
                <a:solidFill>
                  <a:srgbClr val="002060"/>
                </a:solidFill>
              </a:rPr>
              <a:t>for each subject</a:t>
            </a:r>
            <a:endParaRPr lang="en-GB" sz="2800" b="1" dirty="0">
              <a:solidFill>
                <a:srgbClr val="002060"/>
              </a:solidFill>
              <a:cs typeface="Calibri"/>
            </a:endParaRPr>
          </a:p>
          <a:p>
            <a:pPr marL="742950" indent="-742950">
              <a:buFont typeface="+mj-lt"/>
              <a:buAutoNum type="arabicPeriod"/>
            </a:pPr>
            <a:r>
              <a:rPr lang="en-GB" sz="2800" b="1" dirty="0">
                <a:solidFill>
                  <a:srgbClr val="002060"/>
                </a:solidFill>
              </a:rPr>
              <a:t>Practise, practise, practise-</a:t>
            </a:r>
            <a:r>
              <a:rPr lang="en-GB" sz="2800" b="1" u="sng" dirty="0">
                <a:solidFill>
                  <a:srgbClr val="002060"/>
                </a:solidFill>
              </a:rPr>
              <a:t> </a:t>
            </a:r>
            <a:r>
              <a:rPr lang="en-GB" sz="2800" b="1" u="sng" dirty="0">
                <a:solidFill>
                  <a:srgbClr val="002060"/>
                </a:solidFill>
                <a:highlight>
                  <a:srgbClr val="FFFF00"/>
                </a:highlight>
              </a:rPr>
              <a:t>exam style questions</a:t>
            </a:r>
            <a:endParaRPr lang="en-GB" sz="2800" b="1" u="sng" dirty="0">
              <a:solidFill>
                <a:srgbClr val="002060"/>
              </a:solidFill>
              <a:highlight>
                <a:srgbClr val="FFFF00"/>
              </a:highlight>
              <a:cs typeface="Calibri"/>
            </a:endParaRPr>
          </a:p>
        </p:txBody>
      </p:sp>
      <p:pic>
        <p:nvPicPr>
          <p:cNvPr id="4" name="Picture 3" descr="Graphical user interface, application, Teams&#10;&#10;Description automatically generated">
            <a:extLst>
              <a:ext uri="{FF2B5EF4-FFF2-40B4-BE49-F238E27FC236}">
                <a16:creationId xmlns:a16="http://schemas.microsoft.com/office/drawing/2014/main" id="{9B4FC024-1FE5-D24A-B7AE-9F03DA171EFA}"/>
              </a:ext>
            </a:extLst>
          </p:cNvPr>
          <p:cNvPicPr>
            <a:picLocks noChangeAspect="1"/>
          </p:cNvPicPr>
          <p:nvPr/>
        </p:nvPicPr>
        <p:blipFill>
          <a:blip r:embed="rId2"/>
          <a:stretch>
            <a:fillRect/>
          </a:stretch>
        </p:blipFill>
        <p:spPr>
          <a:xfrm>
            <a:off x="10786298" y="5452298"/>
            <a:ext cx="1405702" cy="1405702"/>
          </a:xfrm>
          <a:prstGeom prst="rect">
            <a:avLst/>
          </a:prstGeom>
        </p:spPr>
      </p:pic>
    </p:spTree>
    <p:extLst>
      <p:ext uri="{BB962C8B-B14F-4D97-AF65-F5344CB8AC3E}">
        <p14:creationId xmlns:p14="http://schemas.microsoft.com/office/powerpoint/2010/main" val="109957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030" y="336653"/>
            <a:ext cx="9520158" cy="1049235"/>
          </a:xfrm>
        </p:spPr>
        <p:txBody>
          <a:bodyPr/>
          <a:lstStyle/>
          <a:p>
            <a:r>
              <a:rPr lang="en-GB" dirty="0"/>
              <a:t>Subject Specifications </a:t>
            </a:r>
            <a:br>
              <a:rPr lang="en-GB" dirty="0"/>
            </a:br>
            <a:r>
              <a:rPr lang="en-GB" b="1" u="sng" dirty="0">
                <a:solidFill>
                  <a:srgbClr val="FF3300"/>
                </a:solidFill>
                <a:ea typeface="+mj-lt"/>
                <a:cs typeface="+mj-lt"/>
              </a:rPr>
              <a:t>Red</a:t>
            </a:r>
            <a:r>
              <a:rPr lang="en-GB" b="1" u="sng" dirty="0">
                <a:ea typeface="+mj-lt"/>
                <a:cs typeface="+mj-lt"/>
              </a:rPr>
              <a:t> </a:t>
            </a:r>
            <a:r>
              <a:rPr lang="en-GB" b="1" u="sng" dirty="0">
                <a:solidFill>
                  <a:srgbClr val="FFC000"/>
                </a:solidFill>
                <a:ea typeface="+mj-lt"/>
                <a:cs typeface="+mj-lt"/>
              </a:rPr>
              <a:t>Amber</a:t>
            </a:r>
            <a:r>
              <a:rPr lang="en-GB" b="1" u="sng" dirty="0">
                <a:ea typeface="+mj-lt"/>
                <a:cs typeface="+mj-lt"/>
              </a:rPr>
              <a:t> </a:t>
            </a:r>
            <a:r>
              <a:rPr lang="en-GB" b="1" u="sng" dirty="0">
                <a:solidFill>
                  <a:srgbClr val="00B050"/>
                </a:solidFill>
                <a:ea typeface="+mj-lt"/>
                <a:cs typeface="+mj-lt"/>
              </a:rPr>
              <a:t>Green </a:t>
            </a:r>
            <a:r>
              <a:rPr lang="en-GB" b="1" u="sng" dirty="0">
                <a:solidFill>
                  <a:srgbClr val="002060"/>
                </a:solidFill>
                <a:ea typeface="+mj-lt"/>
                <a:cs typeface="+mj-lt"/>
              </a:rPr>
              <a:t>(</a:t>
            </a:r>
            <a:r>
              <a:rPr lang="en-GB" b="1" u="sng" dirty="0">
                <a:solidFill>
                  <a:srgbClr val="FF0000"/>
                </a:solidFill>
                <a:ea typeface="+mj-lt"/>
                <a:cs typeface="+mj-lt"/>
              </a:rPr>
              <a:t>R</a:t>
            </a:r>
            <a:r>
              <a:rPr lang="en-GB" b="1" u="sng" dirty="0">
                <a:solidFill>
                  <a:srgbClr val="FFC000"/>
                </a:solidFill>
                <a:ea typeface="+mj-lt"/>
                <a:cs typeface="+mj-lt"/>
              </a:rPr>
              <a:t>A</a:t>
            </a:r>
            <a:r>
              <a:rPr lang="en-GB" b="1" u="sng" dirty="0">
                <a:solidFill>
                  <a:srgbClr val="00B050"/>
                </a:solidFill>
                <a:ea typeface="+mj-lt"/>
                <a:cs typeface="+mj-lt"/>
              </a:rPr>
              <a:t>G</a:t>
            </a:r>
            <a:r>
              <a:rPr lang="en-GB" b="1" u="sng" dirty="0">
                <a:solidFill>
                  <a:srgbClr val="002060"/>
                </a:solidFill>
                <a:ea typeface="+mj-lt"/>
                <a:cs typeface="+mj-lt"/>
              </a:rPr>
              <a:t>) </a:t>
            </a:r>
            <a:endParaRPr lang="en-GB" dirty="0"/>
          </a:p>
        </p:txBody>
      </p:sp>
      <p:sp>
        <p:nvSpPr>
          <p:cNvPr id="4" name="AutoShape 2" descr="Image result for exam specification maths edexcelk"/>
          <p:cNvSpPr>
            <a:spLocks noChangeAspect="1" noChangeArrowheads="1"/>
          </p:cNvSpPr>
          <p:nvPr/>
        </p:nvSpPr>
        <p:spPr bwMode="auto">
          <a:xfrm>
            <a:off x="84667" y="-1271588"/>
            <a:ext cx="2514600" cy="2657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390" y="1567438"/>
            <a:ext cx="3375998" cy="372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491" y="1561235"/>
            <a:ext cx="3505849" cy="372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Graphical user interface, application, Teams&#10;&#10;Description automatically generated">
            <a:extLst>
              <a:ext uri="{FF2B5EF4-FFF2-40B4-BE49-F238E27FC236}">
                <a16:creationId xmlns:a16="http://schemas.microsoft.com/office/drawing/2014/main" id="{00640C14-DA63-0E43-9865-EA8012418FF1}"/>
              </a:ext>
            </a:extLst>
          </p:cNvPr>
          <p:cNvPicPr>
            <a:picLocks noChangeAspect="1"/>
          </p:cNvPicPr>
          <p:nvPr/>
        </p:nvPicPr>
        <p:blipFill>
          <a:blip r:embed="rId4"/>
          <a:stretch>
            <a:fillRect/>
          </a:stretch>
        </p:blipFill>
        <p:spPr>
          <a:xfrm>
            <a:off x="9826376" y="-154905"/>
            <a:ext cx="2365624" cy="2365624"/>
          </a:xfrm>
          <a:prstGeom prst="rect">
            <a:avLst/>
          </a:prstGeom>
        </p:spPr>
      </p:pic>
      <p:sp>
        <p:nvSpPr>
          <p:cNvPr id="5" name="TextBox 4">
            <a:extLst>
              <a:ext uri="{FF2B5EF4-FFF2-40B4-BE49-F238E27FC236}">
                <a16:creationId xmlns:a16="http://schemas.microsoft.com/office/drawing/2014/main" id="{E5CDB5E4-6152-C24B-64A0-EF2E132BB0A5}"/>
              </a:ext>
            </a:extLst>
          </p:cNvPr>
          <p:cNvSpPr txBox="1"/>
          <p:nvPr/>
        </p:nvSpPr>
        <p:spPr>
          <a:xfrm>
            <a:off x="1641390" y="5456684"/>
            <a:ext cx="7890731" cy="584775"/>
          </a:xfrm>
          <a:prstGeom prst="rect">
            <a:avLst/>
          </a:prstGeom>
          <a:noFill/>
        </p:spPr>
        <p:txBody>
          <a:bodyPr wrap="square">
            <a:spAutoFit/>
          </a:bodyPr>
          <a:lstStyle/>
          <a:p>
            <a:r>
              <a:rPr lang="en-GB" sz="3200">
                <a:highlight>
                  <a:srgbClr val="00FFFF"/>
                </a:highlight>
              </a:rPr>
              <a:t>Target revision to </a:t>
            </a:r>
            <a:r>
              <a:rPr lang="en-GB" sz="3200" u="sng">
                <a:highlight>
                  <a:srgbClr val="00FFFF"/>
                </a:highlight>
              </a:rPr>
              <a:t>the gaps/weaknesses</a:t>
            </a:r>
            <a:endParaRPr lang="en-GB" sz="3200" u="sng">
              <a:highlight>
                <a:srgbClr val="00FFFF"/>
              </a:highlight>
              <a:cs typeface="Calibri"/>
            </a:endParaRPr>
          </a:p>
        </p:txBody>
      </p:sp>
    </p:spTree>
    <p:extLst>
      <p:ext uri="{BB962C8B-B14F-4D97-AF65-F5344CB8AC3E}">
        <p14:creationId xmlns:p14="http://schemas.microsoft.com/office/powerpoint/2010/main" val="325381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7525" y="380999"/>
            <a:ext cx="9734034" cy="830997"/>
          </a:xfrm>
          <a:prstGeom prst="rect">
            <a:avLst/>
          </a:prstGeom>
        </p:spPr>
        <p:txBody>
          <a:bodyPr wrap="square">
            <a:spAutoFit/>
          </a:bodyPr>
          <a:lstStyle/>
          <a:p>
            <a:r>
              <a:rPr lang="en-GB" sz="2400" dirty="0"/>
              <a:t>https://qualifications.pearson.com/en/qualifications/edexcel-gcses/mathematics</a:t>
            </a:r>
          </a:p>
        </p:txBody>
      </p:sp>
      <p:sp>
        <p:nvSpPr>
          <p:cNvPr id="5" name="Rectangle 4"/>
          <p:cNvSpPr/>
          <p:nvPr/>
        </p:nvSpPr>
        <p:spPr>
          <a:xfrm>
            <a:off x="1507525" y="1644685"/>
            <a:ext cx="9048812" cy="3908762"/>
          </a:xfrm>
          <a:prstGeom prst="rect">
            <a:avLst/>
          </a:prstGeom>
        </p:spPr>
        <p:txBody>
          <a:bodyPr wrap="square">
            <a:spAutoFit/>
          </a:bodyPr>
          <a:lstStyle/>
          <a:p>
            <a:r>
              <a:rPr lang="en-GB" sz="2800" i="1" dirty="0"/>
              <a:t>Measures and accuracy</a:t>
            </a:r>
          </a:p>
          <a:p>
            <a:r>
              <a:rPr lang="en-US" sz="2000" dirty="0"/>
              <a:t>What students need to learn:</a:t>
            </a:r>
          </a:p>
          <a:p>
            <a:r>
              <a:rPr lang="en-US" sz="2000" b="1" dirty="0">
                <a:solidFill>
                  <a:srgbClr val="00B050"/>
                </a:solidFill>
              </a:rPr>
              <a:t>N13 </a:t>
            </a:r>
            <a:r>
              <a:rPr lang="en-US" sz="2000" dirty="0">
                <a:solidFill>
                  <a:srgbClr val="00B050"/>
                </a:solidFill>
              </a:rPr>
              <a:t>use standard units of mass, length, time, money and other measures</a:t>
            </a:r>
          </a:p>
          <a:p>
            <a:r>
              <a:rPr lang="en-US" sz="2000" dirty="0">
                <a:solidFill>
                  <a:srgbClr val="00B050"/>
                </a:solidFill>
              </a:rPr>
              <a:t>(including standard compound measures) using decimal quantities where</a:t>
            </a:r>
          </a:p>
          <a:p>
            <a:r>
              <a:rPr lang="en-GB" sz="2000" dirty="0">
                <a:solidFill>
                  <a:srgbClr val="00B050"/>
                </a:solidFill>
              </a:rPr>
              <a:t>appropriate</a:t>
            </a:r>
          </a:p>
          <a:p>
            <a:r>
              <a:rPr lang="en-US" sz="2000" b="1" dirty="0">
                <a:solidFill>
                  <a:srgbClr val="00B050"/>
                </a:solidFill>
              </a:rPr>
              <a:t>N14 </a:t>
            </a:r>
            <a:r>
              <a:rPr lang="en-US" sz="2000" dirty="0">
                <a:solidFill>
                  <a:srgbClr val="00B050"/>
                </a:solidFill>
              </a:rPr>
              <a:t>estimate answers; check calculations using approximation and </a:t>
            </a:r>
            <a:r>
              <a:rPr lang="en-US" sz="2000" dirty="0" err="1">
                <a:solidFill>
                  <a:srgbClr val="00B050"/>
                </a:solidFill>
              </a:rPr>
              <a:t>estimation,including</a:t>
            </a:r>
            <a:r>
              <a:rPr lang="en-US" sz="2000" dirty="0">
                <a:solidFill>
                  <a:srgbClr val="00B050"/>
                </a:solidFill>
              </a:rPr>
              <a:t> answers obtained using technology</a:t>
            </a:r>
          </a:p>
          <a:p>
            <a:r>
              <a:rPr lang="en-US" sz="2000" b="1" dirty="0">
                <a:solidFill>
                  <a:srgbClr val="FF6600"/>
                </a:solidFill>
              </a:rPr>
              <a:t>N15 </a:t>
            </a:r>
            <a:r>
              <a:rPr lang="en-US" sz="2000" dirty="0">
                <a:solidFill>
                  <a:srgbClr val="FF6600"/>
                </a:solidFill>
              </a:rPr>
              <a:t>round numbers and measures to an appropriate degree of accuracy</a:t>
            </a:r>
          </a:p>
          <a:p>
            <a:r>
              <a:rPr lang="en-US" sz="2000" dirty="0">
                <a:solidFill>
                  <a:srgbClr val="FF6600"/>
                </a:solidFill>
              </a:rPr>
              <a:t>(e.g. to a specified number of decimal places or significant figures); use</a:t>
            </a:r>
          </a:p>
          <a:p>
            <a:r>
              <a:rPr lang="en-US" sz="2000" dirty="0">
                <a:solidFill>
                  <a:srgbClr val="FF6600"/>
                </a:solidFill>
              </a:rPr>
              <a:t>inequality notation to specify simple error intervals due to truncation or</a:t>
            </a:r>
          </a:p>
          <a:p>
            <a:r>
              <a:rPr lang="en-GB" sz="2000" dirty="0">
                <a:solidFill>
                  <a:srgbClr val="FF6600"/>
                </a:solidFill>
              </a:rPr>
              <a:t>rounding</a:t>
            </a:r>
          </a:p>
          <a:p>
            <a:r>
              <a:rPr lang="en-US" sz="2000" b="1" dirty="0">
                <a:solidFill>
                  <a:srgbClr val="FF0000"/>
                </a:solidFill>
              </a:rPr>
              <a:t>N16 </a:t>
            </a:r>
            <a:r>
              <a:rPr lang="en-US" sz="2000" dirty="0">
                <a:solidFill>
                  <a:srgbClr val="FF0000"/>
                </a:solidFill>
              </a:rPr>
              <a:t>apply and interpret limits of accuracy</a:t>
            </a:r>
            <a:endParaRPr lang="en-GB" sz="2000" dirty="0">
              <a:solidFill>
                <a:srgbClr val="FF0000"/>
              </a:solidFill>
            </a:endParaRPr>
          </a:p>
        </p:txBody>
      </p:sp>
      <p:pic>
        <p:nvPicPr>
          <p:cNvPr id="7" name="Picture 6" descr="Graphical user interface, application, Teams&#10;&#10;Description automatically generated">
            <a:extLst>
              <a:ext uri="{FF2B5EF4-FFF2-40B4-BE49-F238E27FC236}">
                <a16:creationId xmlns:a16="http://schemas.microsoft.com/office/drawing/2014/main" id="{122F5576-B860-E545-8C00-8AAA7EB25905}"/>
              </a:ext>
            </a:extLst>
          </p:cNvPr>
          <p:cNvPicPr>
            <a:picLocks noChangeAspect="1"/>
          </p:cNvPicPr>
          <p:nvPr/>
        </p:nvPicPr>
        <p:blipFill>
          <a:blip r:embed="rId2"/>
          <a:stretch>
            <a:fillRect/>
          </a:stretch>
        </p:blipFill>
        <p:spPr>
          <a:xfrm>
            <a:off x="9898295" y="-112440"/>
            <a:ext cx="2365624" cy="2365624"/>
          </a:xfrm>
          <a:prstGeom prst="rect">
            <a:avLst/>
          </a:prstGeom>
        </p:spPr>
      </p:pic>
    </p:spTree>
    <p:extLst>
      <p:ext uri="{BB962C8B-B14F-4D97-AF65-F5344CB8AC3E}">
        <p14:creationId xmlns:p14="http://schemas.microsoft.com/office/powerpoint/2010/main" val="14355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567974"/>
            <a:ext cx="12065000" cy="5438775"/>
          </a:xfrm>
        </p:spPr>
        <p:txBody>
          <a:bodyPr vert="horz" lIns="91440" tIns="45720" rIns="91440" bIns="45720" rtlCol="0" anchor="t">
            <a:noAutofit/>
          </a:bodyPr>
          <a:lstStyle/>
          <a:p>
            <a:pPr marL="0" indent="0">
              <a:buNone/>
            </a:pPr>
            <a:r>
              <a:rPr lang="en-GB" sz="4000" dirty="0">
                <a:solidFill>
                  <a:srgbClr val="002060"/>
                </a:solidFill>
              </a:rPr>
              <a:t>          </a:t>
            </a:r>
            <a:r>
              <a:rPr lang="en-GB" sz="4000" u="sng" dirty="0">
                <a:solidFill>
                  <a:srgbClr val="002060"/>
                </a:solidFill>
              </a:rPr>
              <a:t>Strategy </a:t>
            </a:r>
          </a:p>
          <a:p>
            <a:pPr marL="0" indent="0">
              <a:buNone/>
            </a:pPr>
            <a:endParaRPr lang="en-GB" sz="4000" dirty="0">
              <a:solidFill>
                <a:srgbClr val="002060"/>
              </a:solidFill>
            </a:endParaRPr>
          </a:p>
          <a:p>
            <a:pPr marL="0" indent="0">
              <a:buNone/>
            </a:pPr>
            <a:r>
              <a:rPr lang="en-GB" sz="4000" dirty="0">
                <a:solidFill>
                  <a:srgbClr val="002060"/>
                </a:solidFill>
              </a:rPr>
              <a:t>Complete </a:t>
            </a:r>
            <a:r>
              <a:rPr lang="en-GB" sz="4000" b="1" u="sng" dirty="0">
                <a:solidFill>
                  <a:srgbClr val="002060"/>
                </a:solidFill>
              </a:rPr>
              <a:t>notes in weak areas</a:t>
            </a:r>
            <a:r>
              <a:rPr lang="en-GB" sz="4000" dirty="0">
                <a:solidFill>
                  <a:srgbClr val="002060"/>
                </a:solidFill>
              </a:rPr>
              <a:t>: knowledge/skills for each subject in </a:t>
            </a:r>
            <a:r>
              <a:rPr lang="en-GB" sz="4000" b="1" u="sng" dirty="0">
                <a:solidFill>
                  <a:srgbClr val="002060"/>
                </a:solidFill>
              </a:rPr>
              <a:t>separate sections/note books or folders</a:t>
            </a:r>
          </a:p>
          <a:p>
            <a:pPr marL="0" indent="0">
              <a:buNone/>
            </a:pPr>
            <a:endParaRPr lang="en-GB" sz="4000" u="sng"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373" y="4127157"/>
            <a:ext cx="2424239" cy="179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Graphical user interface, application, Teams&#10;&#10;Description automatically generated">
            <a:extLst>
              <a:ext uri="{FF2B5EF4-FFF2-40B4-BE49-F238E27FC236}">
                <a16:creationId xmlns:a16="http://schemas.microsoft.com/office/drawing/2014/main" id="{8611CF05-C136-684C-8548-D0839FC63343}"/>
              </a:ext>
            </a:extLst>
          </p:cNvPr>
          <p:cNvPicPr>
            <a:picLocks noChangeAspect="1"/>
          </p:cNvPicPr>
          <p:nvPr/>
        </p:nvPicPr>
        <p:blipFill>
          <a:blip r:embed="rId3"/>
          <a:stretch>
            <a:fillRect/>
          </a:stretch>
        </p:blipFill>
        <p:spPr>
          <a:xfrm>
            <a:off x="9699376" y="3557265"/>
            <a:ext cx="2365624" cy="2365624"/>
          </a:xfrm>
          <a:prstGeom prst="rect">
            <a:avLst/>
          </a:prstGeom>
        </p:spPr>
      </p:pic>
    </p:spTree>
    <p:extLst>
      <p:ext uri="{BB962C8B-B14F-4D97-AF65-F5344CB8AC3E}">
        <p14:creationId xmlns:p14="http://schemas.microsoft.com/office/powerpoint/2010/main" val="15997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238" y="709612"/>
            <a:ext cx="11287125" cy="5438775"/>
          </a:xfrm>
        </p:spPr>
        <p:txBody>
          <a:bodyPr vert="horz" lIns="91440" tIns="45720" rIns="91440" bIns="45720" rtlCol="0" anchor="t">
            <a:noAutofit/>
          </a:bodyPr>
          <a:lstStyle/>
          <a:p>
            <a:pPr marL="0" indent="0">
              <a:buNone/>
            </a:pPr>
            <a:r>
              <a:rPr lang="en-GB" sz="4000" dirty="0">
                <a:solidFill>
                  <a:srgbClr val="002060"/>
                </a:solidFill>
              </a:rPr>
              <a:t>       </a:t>
            </a:r>
            <a:r>
              <a:rPr lang="en-GB" sz="4000" u="sng" dirty="0">
                <a:solidFill>
                  <a:srgbClr val="002060"/>
                </a:solidFill>
              </a:rPr>
              <a:t>Strategy</a:t>
            </a:r>
            <a:endParaRPr lang="en-GB" sz="4000" dirty="0">
              <a:solidFill>
                <a:srgbClr val="002060"/>
              </a:solidFill>
            </a:endParaRPr>
          </a:p>
          <a:p>
            <a:pPr marL="0" indent="0">
              <a:buNone/>
            </a:pPr>
            <a:endParaRPr lang="en-GB" sz="4000" dirty="0">
              <a:solidFill>
                <a:srgbClr val="002060"/>
              </a:solidFill>
              <a:cs typeface="Calibri"/>
            </a:endParaRPr>
          </a:p>
          <a:p>
            <a:pPr marL="0" indent="0">
              <a:buNone/>
            </a:pPr>
            <a:r>
              <a:rPr lang="en-GB" sz="4000" dirty="0">
                <a:solidFill>
                  <a:srgbClr val="002060"/>
                </a:solidFill>
              </a:rPr>
              <a:t>Organise notes- make </a:t>
            </a:r>
            <a:r>
              <a:rPr lang="en-GB" sz="4000" b="1" dirty="0">
                <a:solidFill>
                  <a:srgbClr val="002060"/>
                </a:solidFill>
              </a:rPr>
              <a:t>condensed notes</a:t>
            </a:r>
            <a:endParaRPr lang="en-GB" sz="4000" b="1" dirty="0">
              <a:solidFill>
                <a:srgbClr val="002060"/>
              </a:solidFill>
              <a:cs typeface="Calibri"/>
            </a:endParaRPr>
          </a:p>
          <a:p>
            <a:pPr marL="0" indent="0">
              <a:buNone/>
            </a:pPr>
            <a:endParaRPr lang="en-GB" sz="4000" u="sng" dirty="0">
              <a:solidFill>
                <a:srgbClr val="002060"/>
              </a:solidFill>
            </a:endParaRPr>
          </a:p>
        </p:txBody>
      </p:sp>
      <p:pic>
        <p:nvPicPr>
          <p:cNvPr id="5" name="Picture 4" descr="Graphical user interface, application, Teams&#10;&#10;Description automatically generated">
            <a:extLst>
              <a:ext uri="{FF2B5EF4-FFF2-40B4-BE49-F238E27FC236}">
                <a16:creationId xmlns:a16="http://schemas.microsoft.com/office/drawing/2014/main" id="{093980B1-59FF-114C-AD8D-B50DF53A7B06}"/>
              </a:ext>
            </a:extLst>
          </p:cNvPr>
          <p:cNvPicPr>
            <a:picLocks noChangeAspect="1"/>
          </p:cNvPicPr>
          <p:nvPr/>
        </p:nvPicPr>
        <p:blipFill>
          <a:blip r:embed="rId2"/>
          <a:stretch>
            <a:fillRect/>
          </a:stretch>
        </p:blipFill>
        <p:spPr>
          <a:xfrm>
            <a:off x="9826376" y="3428999"/>
            <a:ext cx="2365624" cy="2365624"/>
          </a:xfrm>
          <a:prstGeom prst="rect">
            <a:avLst/>
          </a:prstGeom>
        </p:spPr>
      </p:pic>
    </p:spTree>
    <p:extLst>
      <p:ext uri="{BB962C8B-B14F-4D97-AF65-F5344CB8AC3E}">
        <p14:creationId xmlns:p14="http://schemas.microsoft.com/office/powerpoint/2010/main" val="299453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Notes: Othello</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Plot Overview</a:t>
            </a:r>
          </a:p>
          <a:p>
            <a:r>
              <a:rPr lang="en-US" i="1" dirty="0"/>
              <a:t>Othello</a:t>
            </a:r>
            <a:r>
              <a:rPr lang="en-US" dirty="0"/>
              <a:t> begins on a street in Venice, in the midst of an argument between Roderigo, a rich man, and Iago. Roderigo has been paying Iago to help him in his suit to Desdemona. But Roderigo has just learned that Desdemona has married Othello, a general whom Iago begrudgingly serves as ensign. Iago says he hates Othello, who recently passed him over for the position of lieutenant in favor of the inexperienced soldier Michael Cassio.</a:t>
            </a:r>
          </a:p>
          <a:p>
            <a:r>
              <a:rPr lang="en-US" dirty="0"/>
              <a:t>Unseen, Iago and Roderigo cry out to </a:t>
            </a:r>
            <a:r>
              <a:rPr lang="en-US" dirty="0" err="1"/>
              <a:t>Brabanzio</a:t>
            </a:r>
            <a:r>
              <a:rPr lang="en-US" dirty="0"/>
              <a:t> that his daughter Desdemona has been stolen by and married to Othello, the Moor. </a:t>
            </a:r>
            <a:r>
              <a:rPr lang="en-US" dirty="0" err="1"/>
              <a:t>Brabanzio</a:t>
            </a:r>
            <a:r>
              <a:rPr lang="en-US" dirty="0"/>
              <a:t> finds that his daughter is indeed missing, and he gathers some officers to find Othello. Not wanting his hatred of Othello to be known, Iago leaves Roderigo and hurries back to Othello before </a:t>
            </a:r>
            <a:r>
              <a:rPr lang="en-US" dirty="0" err="1"/>
              <a:t>Brabanzio</a:t>
            </a:r>
            <a:r>
              <a:rPr lang="en-US" dirty="0"/>
              <a:t> sees him. At Othello’s lodgings, Cassio arrives with an urgent message from the duke: Othello’s help is needed in the matter of the imminent Turkish invasion of Cyprus. Not long afterward, </a:t>
            </a:r>
            <a:r>
              <a:rPr lang="en-US" dirty="0" err="1"/>
              <a:t>Brabanzio</a:t>
            </a:r>
            <a:r>
              <a:rPr lang="en-US" dirty="0"/>
              <a:t> arrives with Roderigo and others, and accuses Othello of stealing his daughter by witchcraft. When he finds out that Othello is on his way to speak with the duke, -</a:t>
            </a:r>
            <a:r>
              <a:rPr lang="en-US" dirty="0" err="1"/>
              <a:t>Brabanzio</a:t>
            </a:r>
            <a:r>
              <a:rPr lang="en-US" dirty="0"/>
              <a:t> decides to go along and accuse Othello before the assembled senate.  </a:t>
            </a:r>
          </a:p>
          <a:p>
            <a:pPr marL="0" indent="0">
              <a:buNone/>
            </a:pPr>
            <a:r>
              <a:rPr lang="en-US" sz="5100" b="1" dirty="0"/>
              <a:t>And these notes continue!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864" y="4849968"/>
            <a:ext cx="13970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007" y="4778530"/>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Graphical user interface, application, Teams&#10;&#10;Description automatically generated">
            <a:extLst>
              <a:ext uri="{FF2B5EF4-FFF2-40B4-BE49-F238E27FC236}">
                <a16:creationId xmlns:a16="http://schemas.microsoft.com/office/drawing/2014/main" id="{31A51609-3AD4-E94A-A63A-D351D7B0FBBA}"/>
              </a:ext>
            </a:extLst>
          </p:cNvPr>
          <p:cNvPicPr>
            <a:picLocks noChangeAspect="1"/>
          </p:cNvPicPr>
          <p:nvPr/>
        </p:nvPicPr>
        <p:blipFill>
          <a:blip r:embed="rId4"/>
          <a:stretch>
            <a:fillRect/>
          </a:stretch>
        </p:blipFill>
        <p:spPr>
          <a:xfrm>
            <a:off x="9826376" y="-154906"/>
            <a:ext cx="2365624" cy="2365624"/>
          </a:xfrm>
          <a:prstGeom prst="rect">
            <a:avLst/>
          </a:prstGeom>
        </p:spPr>
      </p:pic>
    </p:spTree>
    <p:extLst>
      <p:ext uri="{BB962C8B-B14F-4D97-AF65-F5344CB8AC3E}">
        <p14:creationId xmlns:p14="http://schemas.microsoft.com/office/powerpoint/2010/main" val="343252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7DB0-ADE9-EF29-418D-40502BD5985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aims of this event:</a:t>
            </a:r>
          </a:p>
        </p:txBody>
      </p:sp>
      <p:sp>
        <p:nvSpPr>
          <p:cNvPr id="3" name="Content Placeholder 2">
            <a:extLst>
              <a:ext uri="{FF2B5EF4-FFF2-40B4-BE49-F238E27FC236}">
                <a16:creationId xmlns:a16="http://schemas.microsoft.com/office/drawing/2014/main" id="{FC6D9ACC-A692-314E-8AC5-9687B9AD6529}"/>
              </a:ext>
            </a:extLst>
          </p:cNvPr>
          <p:cNvSpPr>
            <a:spLocks noGrp="1"/>
          </p:cNvSpPr>
          <p:nvPr>
            <p:ph idx="1"/>
          </p:nvPr>
        </p:nvSpPr>
        <p:spPr/>
        <p:txBody>
          <a:bodyPr>
            <a:normAutofit/>
          </a:bodyPr>
          <a:lstStyle/>
          <a:p>
            <a:r>
              <a:rPr lang="en-US" sz="2800" dirty="0">
                <a:latin typeface="Calibri"/>
                <a:ea typeface="Calibri"/>
                <a:cs typeface="Calibri"/>
              </a:rPr>
              <a:t>To gain information from key subjects to support your child</a:t>
            </a:r>
            <a:endParaRPr lang="en-US">
              <a:latin typeface="Calibri"/>
              <a:ea typeface="Calibri"/>
              <a:cs typeface="Calibri"/>
            </a:endParaRPr>
          </a:p>
          <a:p>
            <a:r>
              <a:rPr lang="en-US" sz="2800" dirty="0">
                <a:latin typeface="Calibri"/>
                <a:ea typeface="Calibri"/>
                <a:cs typeface="Calibri"/>
              </a:rPr>
              <a:t>To receive advice and guidance to help you to help your child to be successful in their studies in year 11, to include effective preparation for the forthcoming Pre-Public Exams (PPEs/Mocks)</a:t>
            </a:r>
            <a:endParaRPr lang="en-US" sz="2800" dirty="0">
              <a:latin typeface="Calibri" panose="020F0502020204030204" pitchFamily="34" charset="0"/>
              <a:ea typeface="Calibri"/>
              <a:cs typeface="Calibri" panose="020F0502020204030204" pitchFamily="34" charset="0"/>
            </a:endParaRPr>
          </a:p>
        </p:txBody>
      </p:sp>
      <p:pic>
        <p:nvPicPr>
          <p:cNvPr id="4" name="Picture 3">
            <a:extLst>
              <a:ext uri="{FF2B5EF4-FFF2-40B4-BE49-F238E27FC236}">
                <a16:creationId xmlns:a16="http://schemas.microsoft.com/office/drawing/2014/main" id="{E793F45D-8430-E654-08B4-AFF537F8AD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3036" y="149076"/>
            <a:ext cx="1102333" cy="1499835"/>
          </a:xfrm>
          <a:prstGeom prst="rect">
            <a:avLst/>
          </a:prstGeom>
          <a:noFill/>
          <a:ln>
            <a:noFill/>
          </a:ln>
        </p:spPr>
      </p:pic>
    </p:spTree>
    <p:extLst>
      <p:ext uri="{BB962C8B-B14F-4D97-AF65-F5344CB8AC3E}">
        <p14:creationId xmlns:p14="http://schemas.microsoft.com/office/powerpoint/2010/main" val="382992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910" t="30249" r="33545" b="7130"/>
          <a:stretch/>
        </p:blipFill>
        <p:spPr bwMode="auto">
          <a:xfrm>
            <a:off x="79872" y="291471"/>
            <a:ext cx="10792569" cy="644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787485" y="1465480"/>
            <a:ext cx="3168352" cy="2677656"/>
          </a:xfrm>
          <a:prstGeom prst="rect">
            <a:avLst/>
          </a:prstGeom>
          <a:solidFill>
            <a:srgbClr val="FFFF00"/>
          </a:solidFill>
        </p:spPr>
        <p:txBody>
          <a:bodyPr wrap="square" rtlCol="0">
            <a:spAutoFit/>
          </a:bodyPr>
          <a:lstStyle/>
          <a:p>
            <a:r>
              <a:rPr lang="en-GB" sz="2800" b="1" dirty="0"/>
              <a:t>SMART NOTES:</a:t>
            </a:r>
          </a:p>
          <a:p>
            <a:endParaRPr lang="en-GB" sz="2800" b="1" dirty="0"/>
          </a:p>
          <a:p>
            <a:r>
              <a:rPr lang="en-GB" sz="2800" b="1" dirty="0"/>
              <a:t>CONDENSE THE LEARNING TO HEADINGS &amp; BULLET POINTS</a:t>
            </a:r>
          </a:p>
        </p:txBody>
      </p:sp>
      <p:pic>
        <p:nvPicPr>
          <p:cNvPr id="5" name="Picture 4" descr="Graphical user interface, application, Teams&#10;&#10;Description automatically generated">
            <a:extLst>
              <a:ext uri="{FF2B5EF4-FFF2-40B4-BE49-F238E27FC236}">
                <a16:creationId xmlns:a16="http://schemas.microsoft.com/office/drawing/2014/main" id="{94C72B1D-D8D1-A344-889A-372DEFA09340}"/>
              </a:ext>
            </a:extLst>
          </p:cNvPr>
          <p:cNvPicPr>
            <a:picLocks noChangeAspect="1"/>
          </p:cNvPicPr>
          <p:nvPr/>
        </p:nvPicPr>
        <p:blipFill>
          <a:blip r:embed="rId3"/>
          <a:stretch>
            <a:fillRect/>
          </a:stretch>
        </p:blipFill>
        <p:spPr>
          <a:xfrm>
            <a:off x="9826376" y="4492376"/>
            <a:ext cx="2365624" cy="2365624"/>
          </a:xfrm>
          <a:prstGeom prst="rect">
            <a:avLst/>
          </a:prstGeom>
        </p:spPr>
      </p:pic>
    </p:spTree>
    <p:extLst>
      <p:ext uri="{BB962C8B-B14F-4D97-AF65-F5344CB8AC3E}">
        <p14:creationId xmlns:p14="http://schemas.microsoft.com/office/powerpoint/2010/main" val="352933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307" y="37140"/>
            <a:ext cx="11123706" cy="5438775"/>
          </a:xfrm>
        </p:spPr>
        <p:txBody>
          <a:bodyPr vert="horz" lIns="91440" tIns="45720" rIns="91440" bIns="45720" rtlCol="0" anchor="t">
            <a:noAutofit/>
          </a:bodyPr>
          <a:lstStyle/>
          <a:p>
            <a:pPr marL="0" indent="0">
              <a:buNone/>
            </a:pPr>
            <a:r>
              <a:rPr lang="en-GB" sz="2400" u="sng" dirty="0">
                <a:solidFill>
                  <a:srgbClr val="002060"/>
                </a:solidFill>
              </a:rPr>
              <a:t>Strategy </a:t>
            </a:r>
            <a:endParaRPr lang="en-US" sz="2400">
              <a:cs typeface="Calibri"/>
            </a:endParaRPr>
          </a:p>
          <a:p>
            <a:r>
              <a:rPr lang="en-GB" sz="2400" dirty="0">
                <a:solidFill>
                  <a:srgbClr val="002060"/>
                </a:solidFill>
              </a:rPr>
              <a:t>Use of '</a:t>
            </a:r>
            <a:r>
              <a:rPr lang="en-GB" sz="2400" b="1" dirty="0">
                <a:solidFill>
                  <a:srgbClr val="002060"/>
                </a:solidFill>
              </a:rPr>
              <a:t>knowledge organisers</a:t>
            </a:r>
            <a:r>
              <a:rPr lang="en-GB" sz="2400" dirty="0">
                <a:solidFill>
                  <a:srgbClr val="002060"/>
                </a:solidFill>
              </a:rPr>
              <a:t>'</a:t>
            </a:r>
            <a:endParaRPr lang="en-GB" sz="2400">
              <a:cs typeface="Calibri" panose="020F0502020204030204"/>
            </a:endParaRPr>
          </a:p>
          <a:p>
            <a:r>
              <a:rPr lang="en-GB" sz="2400" dirty="0">
                <a:solidFill>
                  <a:srgbClr val="002060"/>
                </a:solidFill>
                <a:cs typeface="Calibri"/>
              </a:rPr>
              <a:t>'</a:t>
            </a:r>
            <a:r>
              <a:rPr lang="en-GB" sz="2400" b="1" dirty="0">
                <a:solidFill>
                  <a:srgbClr val="002060"/>
                </a:solidFill>
                <a:cs typeface="Calibri"/>
              </a:rPr>
              <a:t>Look, Cover, Write, Check, Correct</a:t>
            </a:r>
            <a:r>
              <a:rPr lang="en-GB" sz="2400" dirty="0">
                <a:solidFill>
                  <a:srgbClr val="002060"/>
                </a:solidFill>
                <a:cs typeface="Calibri"/>
              </a:rPr>
              <a:t>'</a:t>
            </a:r>
          </a:p>
          <a:p>
            <a:r>
              <a:rPr lang="en-GB" sz="2400" b="1" dirty="0">
                <a:solidFill>
                  <a:srgbClr val="002060"/>
                </a:solidFill>
                <a:cs typeface="Calibri"/>
              </a:rPr>
              <a:t>Self- Quizzing </a:t>
            </a:r>
            <a:r>
              <a:rPr lang="en-GB" sz="2400" dirty="0">
                <a:solidFill>
                  <a:srgbClr val="002060"/>
                </a:solidFill>
                <a:cs typeface="Calibri"/>
              </a:rPr>
              <a:t>technique</a:t>
            </a:r>
          </a:p>
        </p:txBody>
      </p:sp>
      <p:pic>
        <p:nvPicPr>
          <p:cNvPr id="2" name="Picture 3" descr="A picture containing table&#10;&#10;Description automatically generated">
            <a:extLst>
              <a:ext uri="{FF2B5EF4-FFF2-40B4-BE49-F238E27FC236}">
                <a16:creationId xmlns:a16="http://schemas.microsoft.com/office/drawing/2014/main" id="{C933A81B-C4A4-E5F1-A287-72CF188D072E}"/>
              </a:ext>
            </a:extLst>
          </p:cNvPr>
          <p:cNvPicPr>
            <a:picLocks noChangeAspect="1"/>
          </p:cNvPicPr>
          <p:nvPr/>
        </p:nvPicPr>
        <p:blipFill>
          <a:blip r:embed="rId2"/>
          <a:stretch>
            <a:fillRect/>
          </a:stretch>
        </p:blipFill>
        <p:spPr>
          <a:xfrm>
            <a:off x="6537530" y="216694"/>
            <a:ext cx="2676716" cy="5751909"/>
          </a:xfrm>
          <a:prstGeom prst="rect">
            <a:avLst/>
          </a:prstGeom>
        </p:spPr>
      </p:pic>
      <p:pic>
        <p:nvPicPr>
          <p:cNvPr id="6" name="Picture 6" descr="A picture containing application&#10;&#10;Description automatically generated">
            <a:extLst>
              <a:ext uri="{FF2B5EF4-FFF2-40B4-BE49-F238E27FC236}">
                <a16:creationId xmlns:a16="http://schemas.microsoft.com/office/drawing/2014/main" id="{53AE85CB-9044-F2EC-80C3-56D41A5D41DF}"/>
              </a:ext>
            </a:extLst>
          </p:cNvPr>
          <p:cNvPicPr>
            <a:picLocks noChangeAspect="1"/>
          </p:cNvPicPr>
          <p:nvPr/>
        </p:nvPicPr>
        <p:blipFill>
          <a:blip r:embed="rId3"/>
          <a:stretch>
            <a:fillRect/>
          </a:stretch>
        </p:blipFill>
        <p:spPr>
          <a:xfrm>
            <a:off x="9169075" y="179617"/>
            <a:ext cx="2494101" cy="5751909"/>
          </a:xfrm>
          <a:prstGeom prst="rect">
            <a:avLst/>
          </a:prstGeom>
        </p:spPr>
      </p:pic>
      <p:pic>
        <p:nvPicPr>
          <p:cNvPr id="7" name="Picture 7" descr="Table&#10;&#10;Description automatically generated">
            <a:extLst>
              <a:ext uri="{FF2B5EF4-FFF2-40B4-BE49-F238E27FC236}">
                <a16:creationId xmlns:a16="http://schemas.microsoft.com/office/drawing/2014/main" id="{A4206E48-FA28-CBBB-1EE9-FF8F5C206088}"/>
              </a:ext>
            </a:extLst>
          </p:cNvPr>
          <p:cNvPicPr>
            <a:picLocks noChangeAspect="1"/>
          </p:cNvPicPr>
          <p:nvPr/>
        </p:nvPicPr>
        <p:blipFill>
          <a:blip r:embed="rId4"/>
          <a:stretch>
            <a:fillRect/>
          </a:stretch>
        </p:blipFill>
        <p:spPr>
          <a:xfrm>
            <a:off x="1030055" y="2394186"/>
            <a:ext cx="5133179" cy="3537340"/>
          </a:xfrm>
          <a:prstGeom prst="rect">
            <a:avLst/>
          </a:prstGeom>
        </p:spPr>
      </p:pic>
      <p:pic>
        <p:nvPicPr>
          <p:cNvPr id="9" name="Picture 8" descr="Graphical user interface, application, Teams&#10;&#10;Description automatically generated">
            <a:extLst>
              <a:ext uri="{FF2B5EF4-FFF2-40B4-BE49-F238E27FC236}">
                <a16:creationId xmlns:a16="http://schemas.microsoft.com/office/drawing/2014/main" id="{34462977-52F7-620A-F546-9AF954328070}"/>
              </a:ext>
            </a:extLst>
          </p:cNvPr>
          <p:cNvPicPr>
            <a:picLocks noChangeAspect="1"/>
          </p:cNvPicPr>
          <p:nvPr/>
        </p:nvPicPr>
        <p:blipFill>
          <a:blip r:embed="rId5"/>
          <a:stretch>
            <a:fillRect/>
          </a:stretch>
        </p:blipFill>
        <p:spPr>
          <a:xfrm>
            <a:off x="323787" y="2166034"/>
            <a:ext cx="545789" cy="550272"/>
          </a:xfrm>
          <a:prstGeom prst="rect">
            <a:avLst/>
          </a:prstGeom>
        </p:spPr>
      </p:pic>
    </p:spTree>
    <p:extLst>
      <p:ext uri="{BB962C8B-B14F-4D97-AF65-F5344CB8AC3E}">
        <p14:creationId xmlns:p14="http://schemas.microsoft.com/office/powerpoint/2010/main" val="239716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9853" y="-321466"/>
            <a:ext cx="8485388" cy="2468064"/>
          </a:xfrm>
        </p:spPr>
        <p:txBody>
          <a:bodyPr>
            <a:normAutofit fontScale="90000"/>
          </a:bodyPr>
          <a:lstStyle/>
          <a:p>
            <a:r>
              <a:rPr lang="en-GB" sz="4800" b="1" u="sng" dirty="0">
                <a:solidFill>
                  <a:srgbClr val="002060"/>
                </a:solidFill>
              </a:rPr>
              <a:t>What is the most effective way to be prepared for exams? To </a:t>
            </a:r>
            <a:r>
              <a:rPr lang="en-GB" sz="4800" b="1" i="1" u="sng" dirty="0">
                <a:solidFill>
                  <a:schemeClr val="accent6">
                    <a:lumMod val="75000"/>
                  </a:schemeClr>
                </a:solidFill>
                <a:effectLst>
                  <a:outerShdw blurRad="38100" dist="38100" dir="2700000" algn="tl">
                    <a:srgbClr val="000000">
                      <a:alpha val="43137"/>
                    </a:srgbClr>
                  </a:outerShdw>
                </a:effectLst>
              </a:rPr>
              <a:t>practise, practise, practise</a:t>
            </a:r>
          </a:p>
        </p:txBody>
      </p:sp>
      <p:sp>
        <p:nvSpPr>
          <p:cNvPr id="3" name="Subtitle 2"/>
          <p:cNvSpPr>
            <a:spLocks noGrp="1"/>
          </p:cNvSpPr>
          <p:nvPr>
            <p:ph type="subTitle" idx="1"/>
          </p:nvPr>
        </p:nvSpPr>
        <p:spPr>
          <a:xfrm>
            <a:off x="271860" y="2459309"/>
            <a:ext cx="8485389" cy="3024336"/>
          </a:xfrm>
          <a:solidFill>
            <a:schemeClr val="accent6">
              <a:lumMod val="20000"/>
              <a:lumOff val="80000"/>
            </a:schemeClr>
          </a:solidFill>
        </p:spPr>
        <p:txBody>
          <a:bodyPr>
            <a:noAutofit/>
          </a:bodyPr>
          <a:lstStyle/>
          <a:p>
            <a:pPr algn="l"/>
            <a:r>
              <a:rPr lang="en-GB" sz="3200" dirty="0">
                <a:solidFill>
                  <a:srgbClr val="002060"/>
                </a:solidFill>
              </a:rPr>
              <a:t>Exam practice questions and </a:t>
            </a:r>
            <a:r>
              <a:rPr lang="en-GB" sz="3200" dirty="0" err="1">
                <a:solidFill>
                  <a:srgbClr val="002060"/>
                </a:solidFill>
              </a:rPr>
              <a:t>practicals</a:t>
            </a:r>
            <a:r>
              <a:rPr lang="en-GB" sz="3200" dirty="0">
                <a:solidFill>
                  <a:srgbClr val="002060"/>
                </a:solidFill>
              </a:rPr>
              <a:t> to </a:t>
            </a:r>
            <a:r>
              <a:rPr lang="en-GB" sz="3200" b="1" u="sng" dirty="0">
                <a:solidFill>
                  <a:schemeClr val="accent6">
                    <a:lumMod val="75000"/>
                  </a:schemeClr>
                </a:solidFill>
              </a:rPr>
              <a:t>APPLY learning </a:t>
            </a:r>
          </a:p>
          <a:p>
            <a:pPr algn="l"/>
            <a:r>
              <a:rPr lang="en-GB" sz="3200" b="1" u="sng" dirty="0">
                <a:solidFill>
                  <a:srgbClr val="002060"/>
                </a:solidFill>
              </a:rPr>
              <a:t>with and without</a:t>
            </a:r>
            <a:r>
              <a:rPr lang="en-GB" sz="3200" u="sng" dirty="0">
                <a:solidFill>
                  <a:srgbClr val="002060"/>
                </a:solidFill>
              </a:rPr>
              <a:t> </a:t>
            </a:r>
            <a:r>
              <a:rPr lang="en-GB" sz="3200" b="1" dirty="0">
                <a:solidFill>
                  <a:srgbClr val="002060"/>
                </a:solidFill>
              </a:rPr>
              <a:t>notes </a:t>
            </a:r>
            <a:r>
              <a:rPr lang="en-GB" sz="3200" dirty="0">
                <a:solidFill>
                  <a:srgbClr val="002060"/>
                </a:solidFill>
              </a:rPr>
              <a:t>&amp; </a:t>
            </a:r>
            <a:r>
              <a:rPr lang="en-GB" sz="3200" b="1" dirty="0">
                <a:solidFill>
                  <a:srgbClr val="002060"/>
                </a:solidFill>
              </a:rPr>
              <a:t>condensed notes, </a:t>
            </a:r>
            <a:r>
              <a:rPr lang="en-GB" sz="3200" b="1" u="sng" dirty="0">
                <a:solidFill>
                  <a:srgbClr val="002060"/>
                </a:solidFill>
              </a:rPr>
              <a:t>untimed and timed</a:t>
            </a:r>
            <a:r>
              <a:rPr lang="en-GB" sz="3200" dirty="0">
                <a:solidFill>
                  <a:srgbClr val="002060"/>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1" y="260648"/>
            <a:ext cx="21463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3148" y="2342789"/>
            <a:ext cx="2636992" cy="148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Graphical user interface, application, Teams&#10;&#10;Description automatically generated">
            <a:extLst>
              <a:ext uri="{FF2B5EF4-FFF2-40B4-BE49-F238E27FC236}">
                <a16:creationId xmlns:a16="http://schemas.microsoft.com/office/drawing/2014/main" id="{441DE3AA-BFDB-8946-BB76-B6D1FBA23C86}"/>
              </a:ext>
            </a:extLst>
          </p:cNvPr>
          <p:cNvPicPr>
            <a:picLocks noChangeAspect="1"/>
          </p:cNvPicPr>
          <p:nvPr/>
        </p:nvPicPr>
        <p:blipFill>
          <a:blip r:embed="rId4"/>
          <a:stretch>
            <a:fillRect/>
          </a:stretch>
        </p:blipFill>
        <p:spPr>
          <a:xfrm>
            <a:off x="9554516" y="3828149"/>
            <a:ext cx="2365624" cy="2365624"/>
          </a:xfrm>
          <a:prstGeom prst="rect">
            <a:avLst/>
          </a:prstGeom>
        </p:spPr>
      </p:pic>
    </p:spTree>
    <p:extLst>
      <p:ext uri="{BB962C8B-B14F-4D97-AF65-F5344CB8AC3E}">
        <p14:creationId xmlns:p14="http://schemas.microsoft.com/office/powerpoint/2010/main" val="1681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4108" y="484101"/>
            <a:ext cx="7584843" cy="1439044"/>
          </a:xfrm>
        </p:spPr>
        <p:txBody>
          <a:bodyPr>
            <a:normAutofit/>
          </a:bodyPr>
          <a:lstStyle/>
          <a:p>
            <a:r>
              <a:rPr lang="en-GB" sz="4800" u="sng" dirty="0">
                <a:solidFill>
                  <a:srgbClr val="002060"/>
                </a:solidFill>
              </a:rPr>
              <a:t>Where you can access practice questions: </a:t>
            </a:r>
          </a:p>
        </p:txBody>
      </p:sp>
      <p:sp>
        <p:nvSpPr>
          <p:cNvPr id="3" name="Subtitle 2"/>
          <p:cNvSpPr>
            <a:spLocks noGrp="1"/>
          </p:cNvSpPr>
          <p:nvPr>
            <p:ph type="subTitle" idx="1"/>
          </p:nvPr>
        </p:nvSpPr>
        <p:spPr>
          <a:xfrm>
            <a:off x="221060" y="2272928"/>
            <a:ext cx="11970940" cy="2905056"/>
          </a:xfrm>
          <a:solidFill>
            <a:schemeClr val="accent6">
              <a:lumMod val="20000"/>
              <a:lumOff val="80000"/>
            </a:schemeClr>
          </a:solidFill>
        </p:spPr>
        <p:txBody>
          <a:bodyPr vert="horz" lIns="91440" tIns="45720" rIns="91440" bIns="45720" rtlCol="0" anchor="t">
            <a:noAutofit/>
          </a:bodyPr>
          <a:lstStyle/>
          <a:p>
            <a:pPr marL="685800" indent="-685800" algn="l">
              <a:buFont typeface="Arial"/>
              <a:buChar char="•"/>
            </a:pPr>
            <a:r>
              <a:rPr lang="en-GB" sz="3600" dirty="0">
                <a:solidFill>
                  <a:srgbClr val="002060"/>
                </a:solidFill>
              </a:rPr>
              <a:t>Teacher resources- given out</a:t>
            </a:r>
            <a:endParaRPr lang="en-GB" sz="3600" dirty="0">
              <a:solidFill>
                <a:srgbClr val="002060"/>
              </a:solidFill>
              <a:cs typeface="Calibri"/>
            </a:endParaRPr>
          </a:p>
          <a:p>
            <a:pPr marL="685800" indent="-685800" algn="l">
              <a:buFont typeface="Arial"/>
              <a:buChar char="•"/>
            </a:pPr>
            <a:r>
              <a:rPr lang="en-GB" sz="3600" dirty="0">
                <a:solidFill>
                  <a:srgbClr val="002060"/>
                </a:solidFill>
              </a:rPr>
              <a:t>Internet: including exam boards, study websites, school subscriptions</a:t>
            </a:r>
            <a:endParaRPr lang="en-GB" sz="3600" dirty="0">
              <a:solidFill>
                <a:srgbClr val="002060"/>
              </a:solidFill>
              <a:cs typeface="Calibri"/>
            </a:endParaRPr>
          </a:p>
          <a:p>
            <a:pPr marL="685800" indent="-685800" algn="l">
              <a:buFont typeface="Arial"/>
              <a:buChar char="•"/>
            </a:pPr>
            <a:r>
              <a:rPr lang="en-GB" sz="3600" dirty="0">
                <a:solidFill>
                  <a:srgbClr val="002060"/>
                </a:solidFill>
                <a:cs typeface="Calibri"/>
              </a:rPr>
              <a:t>Revision</a:t>
            </a:r>
            <a:r>
              <a:rPr lang="en-GB" sz="3600" dirty="0">
                <a:solidFill>
                  <a:srgbClr val="002060"/>
                </a:solidFill>
              </a:rPr>
              <a:t> Guides, workbooks, class books</a:t>
            </a:r>
            <a:endParaRPr lang="en-GB" dirty="0">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1" y="260648"/>
            <a:ext cx="21463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Graphical user interface, application, Teams&#10;&#10;Description automatically generated">
            <a:extLst>
              <a:ext uri="{FF2B5EF4-FFF2-40B4-BE49-F238E27FC236}">
                <a16:creationId xmlns:a16="http://schemas.microsoft.com/office/drawing/2014/main" id="{C9C5E009-BE0F-DA41-BC3F-9B15B0C131F4}"/>
              </a:ext>
            </a:extLst>
          </p:cNvPr>
          <p:cNvPicPr>
            <a:picLocks noChangeAspect="1"/>
          </p:cNvPicPr>
          <p:nvPr/>
        </p:nvPicPr>
        <p:blipFill>
          <a:blip r:embed="rId3"/>
          <a:stretch>
            <a:fillRect/>
          </a:stretch>
        </p:blipFill>
        <p:spPr>
          <a:xfrm>
            <a:off x="9692811" y="0"/>
            <a:ext cx="2365624" cy="2365624"/>
          </a:xfrm>
          <a:prstGeom prst="rect">
            <a:avLst/>
          </a:prstGeom>
        </p:spPr>
      </p:pic>
    </p:spTree>
    <p:extLst>
      <p:ext uri="{BB962C8B-B14F-4D97-AF65-F5344CB8AC3E}">
        <p14:creationId xmlns:p14="http://schemas.microsoft.com/office/powerpoint/2010/main" val="36766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8B3A-67DB-109D-8342-99935D7010C2}"/>
              </a:ext>
            </a:extLst>
          </p:cNvPr>
          <p:cNvSpPr>
            <a:spLocks noGrp="1"/>
          </p:cNvSpPr>
          <p:nvPr>
            <p:ph type="title"/>
          </p:nvPr>
        </p:nvSpPr>
        <p:spPr>
          <a:xfrm>
            <a:off x="2930161" y="1000343"/>
            <a:ext cx="6958514" cy="3532935"/>
          </a:xfrm>
        </p:spPr>
        <p:txBody>
          <a:bodyPr vert="horz" lIns="91440" tIns="45720" rIns="91440" bIns="45720" rtlCol="0" anchor="ctr">
            <a:noAutofit/>
          </a:bodyPr>
          <a:lstStyle/>
          <a:p>
            <a:pPr>
              <a:lnSpc>
                <a:spcPct val="90000"/>
              </a:lnSpc>
            </a:pPr>
            <a:r>
              <a:rPr lang="en-US" sz="5400" b="1" dirty="0">
                <a:solidFill>
                  <a:srgbClr val="595959"/>
                </a:solidFill>
              </a:rPr>
              <a:t>Students control the narrative of their GCSE journey</a:t>
            </a:r>
            <a:endParaRPr lang="en-US" sz="5400" b="1" dirty="0">
              <a:solidFill>
                <a:srgbClr val="595959"/>
              </a:solidFill>
              <a:cs typeface="Calibri"/>
            </a:endParaRPr>
          </a:p>
        </p:txBody>
      </p:sp>
    </p:spTree>
    <p:extLst>
      <p:ext uri="{BB962C8B-B14F-4D97-AF65-F5344CB8AC3E}">
        <p14:creationId xmlns:p14="http://schemas.microsoft.com/office/powerpoint/2010/main" val="79400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4F0E4-BD49-2D9E-B58C-4683FF626D0B}"/>
              </a:ext>
            </a:extLst>
          </p:cNvPr>
          <p:cNvSpPr>
            <a:spLocks noGrp="1"/>
          </p:cNvSpPr>
          <p:nvPr>
            <p:ph type="title"/>
          </p:nvPr>
        </p:nvSpPr>
        <p:spPr/>
        <p:txBody>
          <a:bodyPr>
            <a:normAutofit fontScale="90000"/>
          </a:bodyPr>
          <a:lstStyle/>
          <a:p>
            <a:r>
              <a:rPr lang="en-US" sz="4400" dirty="0">
                <a:latin typeface="Calibri"/>
                <a:ea typeface="Calibri"/>
                <a:cs typeface="Calibri"/>
              </a:rPr>
              <a:t>Be in it to win it!</a:t>
            </a:r>
            <a:br>
              <a:rPr lang="en-US" sz="4400" dirty="0">
                <a:latin typeface="Calibri"/>
                <a:ea typeface="Calibri"/>
                <a:cs typeface="Calibri"/>
              </a:rPr>
            </a:br>
            <a:r>
              <a:rPr lang="en-US" sz="4400" dirty="0">
                <a:latin typeface="Calibri"/>
                <a:ea typeface="Calibri"/>
                <a:cs typeface="Calibri"/>
              </a:rPr>
              <a:t>Why every day of year 11 counts</a:t>
            </a:r>
          </a:p>
        </p:txBody>
      </p:sp>
      <p:sp>
        <p:nvSpPr>
          <p:cNvPr id="3" name="Content Placeholder 2">
            <a:extLst>
              <a:ext uri="{FF2B5EF4-FFF2-40B4-BE49-F238E27FC236}">
                <a16:creationId xmlns:a16="http://schemas.microsoft.com/office/drawing/2014/main" id="{35ED5F0C-CE2C-7456-9B2B-78517A48C7BA}"/>
              </a:ext>
            </a:extLst>
          </p:cNvPr>
          <p:cNvSpPr>
            <a:spLocks noGrp="1"/>
          </p:cNvSpPr>
          <p:nvPr>
            <p:ph idx="1"/>
          </p:nvPr>
        </p:nvSpPr>
        <p:spPr/>
        <p:txBody>
          <a:bodyPr>
            <a:normAutofit fontScale="70000" lnSpcReduction="20000"/>
          </a:bodyPr>
          <a:lstStyle/>
          <a:p>
            <a:r>
              <a:rPr lang="en-US" sz="3600" dirty="0">
                <a:latin typeface="Calibri"/>
                <a:ea typeface="Calibri"/>
                <a:cs typeface="Calibri"/>
              </a:rPr>
              <a:t>The final sections of the course content is taught (often the </a:t>
            </a:r>
            <a:r>
              <a:rPr lang="en-US" sz="3600">
                <a:latin typeface="Calibri"/>
                <a:ea typeface="Calibri"/>
                <a:cs typeface="Calibri"/>
              </a:rPr>
              <a:t>most challenging aspects)</a:t>
            </a:r>
            <a:endParaRPr lang="en-US" sz="3600" dirty="0">
              <a:latin typeface="Calibri"/>
              <a:ea typeface="Calibri"/>
              <a:cs typeface="Calibri"/>
            </a:endParaRPr>
          </a:p>
          <a:p>
            <a:r>
              <a:rPr lang="en-US" sz="3600" dirty="0">
                <a:latin typeface="Calibri"/>
                <a:ea typeface="Calibri"/>
                <a:cs typeface="Calibri"/>
              </a:rPr>
              <a:t>In some subjects, there are controlled assessments that cannot </a:t>
            </a:r>
            <a:r>
              <a:rPr lang="en-US" sz="3600">
                <a:latin typeface="Calibri"/>
                <a:ea typeface="Calibri"/>
                <a:cs typeface="Calibri"/>
              </a:rPr>
              <a:t>be repeated</a:t>
            </a:r>
          </a:p>
          <a:p>
            <a:r>
              <a:rPr lang="en-US" sz="3600" dirty="0">
                <a:latin typeface="Calibri"/>
                <a:ea typeface="Calibri"/>
                <a:cs typeface="Calibri"/>
              </a:rPr>
              <a:t>Two PPE exam periods are crucial for teaching plans and closing knowledge and skills gaps</a:t>
            </a:r>
          </a:p>
          <a:p>
            <a:r>
              <a:rPr lang="en-US" sz="3600" dirty="0">
                <a:latin typeface="Calibri"/>
                <a:ea typeface="Calibri"/>
                <a:cs typeface="Calibri"/>
              </a:rPr>
              <a:t>From January 2023 onwards retrieval and revise </a:t>
            </a:r>
            <a:r>
              <a:rPr lang="en-US" sz="3600">
                <a:latin typeface="Calibri"/>
                <a:ea typeface="Calibri"/>
                <a:cs typeface="Calibri"/>
              </a:rPr>
              <a:t>starts in full</a:t>
            </a:r>
            <a:endParaRPr lang="en-US" dirty="0"/>
          </a:p>
        </p:txBody>
      </p:sp>
      <p:pic>
        <p:nvPicPr>
          <p:cNvPr id="4" name="Picture 3">
            <a:extLst>
              <a:ext uri="{FF2B5EF4-FFF2-40B4-BE49-F238E27FC236}">
                <a16:creationId xmlns:a16="http://schemas.microsoft.com/office/drawing/2014/main" id="{6C6DD9CF-2E68-48AE-5E20-6CB8D8A62D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3036" y="149076"/>
            <a:ext cx="1102333" cy="1499835"/>
          </a:xfrm>
          <a:prstGeom prst="rect">
            <a:avLst/>
          </a:prstGeom>
          <a:noFill/>
          <a:ln>
            <a:noFill/>
          </a:ln>
        </p:spPr>
      </p:pic>
    </p:spTree>
    <p:extLst>
      <p:ext uri="{BB962C8B-B14F-4D97-AF65-F5344CB8AC3E}">
        <p14:creationId xmlns:p14="http://schemas.microsoft.com/office/powerpoint/2010/main" val="188343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4F0E4-BD49-2D9E-B58C-4683FF626D0B}"/>
              </a:ext>
            </a:extLst>
          </p:cNvPr>
          <p:cNvSpPr>
            <a:spLocks noGrp="1"/>
          </p:cNvSpPr>
          <p:nvPr>
            <p:ph type="title"/>
          </p:nvPr>
        </p:nvSpPr>
        <p:spPr>
          <a:xfrm>
            <a:off x="1534696" y="787593"/>
            <a:ext cx="9520158" cy="1049235"/>
          </a:xfrm>
        </p:spPr>
        <p:txBody>
          <a:bodyPr>
            <a:normAutofit fontScale="90000"/>
          </a:bodyPr>
          <a:lstStyle/>
          <a:p>
            <a:r>
              <a:rPr lang="en-US" sz="4400" dirty="0">
                <a:latin typeface="Calibri"/>
                <a:ea typeface="Calibri"/>
                <a:cs typeface="Calibri"/>
              </a:rPr>
              <a:t>What can you do as a parent/carer to enable your child to have a successful year 11</a:t>
            </a:r>
            <a:endParaRPr lang="en-US" sz="4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5ED5F0C-CE2C-7456-9B2B-78517A48C7BA}"/>
              </a:ext>
            </a:extLst>
          </p:cNvPr>
          <p:cNvSpPr>
            <a:spLocks noGrp="1"/>
          </p:cNvSpPr>
          <p:nvPr>
            <p:ph idx="1"/>
          </p:nvPr>
        </p:nvSpPr>
        <p:spPr>
          <a:xfrm>
            <a:off x="1534696" y="1836828"/>
            <a:ext cx="9520158" cy="3987503"/>
          </a:xfrm>
        </p:spPr>
        <p:txBody>
          <a:bodyPr>
            <a:normAutofit fontScale="55000" lnSpcReduction="20000"/>
          </a:bodyPr>
          <a:lstStyle/>
          <a:p>
            <a:r>
              <a:rPr lang="en-US" sz="3600" b="1" dirty="0">
                <a:latin typeface="Calibri"/>
                <a:ea typeface="Calibri"/>
                <a:cs typeface="Calibri"/>
              </a:rPr>
              <a:t>Ensure that your child attends school every day- CRUCIAL</a:t>
            </a:r>
            <a:endParaRPr lang="en-US" sz="3600" b="1" dirty="0">
              <a:latin typeface="Calibri" panose="020F0502020204030204" pitchFamily="34" charset="0"/>
              <a:ea typeface="Calibri"/>
              <a:cs typeface="Calibri" panose="020F0502020204030204" pitchFamily="34" charset="0"/>
            </a:endParaRPr>
          </a:p>
          <a:p>
            <a:r>
              <a:rPr lang="en-US" sz="3600" dirty="0">
                <a:latin typeface="Calibri" panose="020F0502020204030204" pitchFamily="34" charset="0"/>
                <a:cs typeface="Calibri" panose="020F0502020204030204" pitchFamily="34" charset="0"/>
              </a:rPr>
              <a:t>Support with and check that homework is completed</a:t>
            </a:r>
          </a:p>
          <a:p>
            <a:r>
              <a:rPr lang="en-US" sz="3600" dirty="0">
                <a:latin typeface="Calibri" panose="020F0502020204030204" pitchFamily="34" charset="0"/>
                <a:cs typeface="Calibri" panose="020F0502020204030204" pitchFamily="34" charset="0"/>
              </a:rPr>
              <a:t>At home, provide the best study environment/conditions that you can</a:t>
            </a:r>
          </a:p>
          <a:p>
            <a:r>
              <a:rPr lang="en-US" sz="3600" dirty="0">
                <a:latin typeface="Calibri" panose="020F0502020204030204" pitchFamily="34" charset="0"/>
                <a:cs typeface="Calibri" panose="020F0502020204030204" pitchFamily="34" charset="0"/>
              </a:rPr>
              <a:t>Stay calm</a:t>
            </a:r>
          </a:p>
          <a:p>
            <a:r>
              <a:rPr lang="en-US" sz="3600" dirty="0">
                <a:latin typeface="Calibri" panose="020F0502020204030204" pitchFamily="34" charset="0"/>
                <a:cs typeface="Calibri" panose="020F0502020204030204" pitchFamily="34" charset="0"/>
              </a:rPr>
              <a:t>Be a good listener</a:t>
            </a:r>
          </a:p>
          <a:p>
            <a:r>
              <a:rPr lang="en-US" sz="3600" dirty="0">
                <a:latin typeface="Calibri" panose="020F0502020204030204" pitchFamily="34" charset="0"/>
                <a:cs typeface="Calibri" panose="020F0502020204030204" pitchFamily="34" charset="0"/>
              </a:rPr>
              <a:t>Reassure, encourage and praise</a:t>
            </a:r>
          </a:p>
          <a:p>
            <a:r>
              <a:rPr lang="en-US" sz="3600" dirty="0">
                <a:latin typeface="Calibri" panose="020F0502020204030204" pitchFamily="34" charset="0"/>
                <a:cs typeface="Calibri" panose="020F0502020204030204" pitchFamily="34" charset="0"/>
              </a:rPr>
              <a:t>Be a study buddy</a:t>
            </a:r>
          </a:p>
          <a:p>
            <a:r>
              <a:rPr lang="en-US" sz="3600" dirty="0">
                <a:latin typeface="Calibri" panose="020F0502020204030204" pitchFamily="34" charset="0"/>
                <a:cs typeface="Calibri" panose="020F0502020204030204" pitchFamily="34" charset="0"/>
              </a:rPr>
              <a:t>Set boundaries to manage study and free time</a:t>
            </a:r>
          </a:p>
          <a:p>
            <a:r>
              <a:rPr lang="en-US" sz="3600" dirty="0">
                <a:latin typeface="Calibri" panose="020F0502020204030204" pitchFamily="34" charset="0"/>
                <a:cs typeface="Calibri" panose="020F0502020204030204" pitchFamily="34" charset="0"/>
              </a:rPr>
              <a:t>Ask the school for help and accept our honest feedback, advice and guidance</a:t>
            </a:r>
          </a:p>
        </p:txBody>
      </p:sp>
      <p:pic>
        <p:nvPicPr>
          <p:cNvPr id="4" name="Picture 3">
            <a:extLst>
              <a:ext uri="{FF2B5EF4-FFF2-40B4-BE49-F238E27FC236}">
                <a16:creationId xmlns:a16="http://schemas.microsoft.com/office/drawing/2014/main" id="{E12D390D-5284-BAC3-DA6A-1721DBDDC1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4854" y="145439"/>
            <a:ext cx="943927" cy="1284308"/>
          </a:xfrm>
          <a:prstGeom prst="rect">
            <a:avLst/>
          </a:prstGeom>
          <a:noFill/>
          <a:ln>
            <a:noFill/>
          </a:ln>
        </p:spPr>
      </p:pic>
    </p:spTree>
    <p:extLst>
      <p:ext uri="{BB962C8B-B14F-4D97-AF65-F5344CB8AC3E}">
        <p14:creationId xmlns:p14="http://schemas.microsoft.com/office/powerpoint/2010/main" val="89870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4F0E4-BD49-2D9E-B58C-4683FF626D0B}"/>
              </a:ext>
            </a:extLst>
          </p:cNvPr>
          <p:cNvSpPr>
            <a:spLocks noGrp="1"/>
          </p:cNvSpPr>
          <p:nvPr>
            <p:ph type="title"/>
          </p:nvPr>
        </p:nvSpPr>
        <p:spPr>
          <a:xfrm>
            <a:off x="1534696" y="787593"/>
            <a:ext cx="9520158" cy="1049235"/>
          </a:xfrm>
        </p:spPr>
        <p:txBody>
          <a:bodyPr>
            <a:normAutofit fontScale="90000"/>
          </a:bodyPr>
          <a:lstStyle/>
          <a:p>
            <a:r>
              <a:rPr lang="en-US" sz="4400" dirty="0">
                <a:latin typeface="Calibri"/>
                <a:ea typeface="Calibri"/>
                <a:cs typeface="Calibri"/>
              </a:rPr>
              <a:t>What can you do as a parent/carer to enable your child to have a successful year 11</a:t>
            </a:r>
            <a:endParaRPr lang="en-US" sz="4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5ED5F0C-CE2C-7456-9B2B-78517A48C7BA}"/>
              </a:ext>
            </a:extLst>
          </p:cNvPr>
          <p:cNvSpPr>
            <a:spLocks noGrp="1"/>
          </p:cNvSpPr>
          <p:nvPr>
            <p:ph idx="1"/>
          </p:nvPr>
        </p:nvSpPr>
        <p:spPr>
          <a:xfrm>
            <a:off x="1534696" y="2071901"/>
            <a:ext cx="9520158" cy="3987503"/>
          </a:xfrm>
        </p:spPr>
        <p:txBody>
          <a:bodyPr>
            <a:normAutofit/>
          </a:bodyPr>
          <a:lstStyle/>
          <a:p>
            <a:r>
              <a:rPr lang="en-US" sz="3600" dirty="0">
                <a:latin typeface="Calibri" panose="020F0502020204030204" pitchFamily="34" charset="0"/>
                <a:cs typeface="Calibri" panose="020F0502020204030204" pitchFamily="34" charset="0"/>
              </a:rPr>
              <a:t>Help your child to set goals</a:t>
            </a:r>
          </a:p>
          <a:p>
            <a:r>
              <a:rPr lang="en-US" sz="3600" dirty="0">
                <a:latin typeface="Calibri" panose="020F0502020204030204" pitchFamily="34" charset="0"/>
                <a:cs typeface="Calibri" panose="020F0502020204030204" pitchFamily="34" charset="0"/>
              </a:rPr>
              <a:t>Ensure healthy eating </a:t>
            </a:r>
          </a:p>
          <a:p>
            <a:r>
              <a:rPr lang="en-US" sz="3600" dirty="0">
                <a:latin typeface="Calibri" panose="020F0502020204030204" pitchFamily="34" charset="0"/>
                <a:cs typeface="Calibri" panose="020F0502020204030204" pitchFamily="34" charset="0"/>
              </a:rPr>
              <a:t>Monitor sleep</a:t>
            </a:r>
          </a:p>
          <a:p>
            <a:r>
              <a:rPr lang="en-US" sz="3600" dirty="0">
                <a:latin typeface="Calibri" panose="020F0502020204030204" pitchFamily="34" charset="0"/>
                <a:cs typeface="Calibri" panose="020F0502020204030204" pitchFamily="34" charset="0"/>
              </a:rPr>
              <a:t>Support to unplug technology when studying</a:t>
            </a:r>
          </a:p>
        </p:txBody>
      </p:sp>
      <p:pic>
        <p:nvPicPr>
          <p:cNvPr id="4" name="Picture 3">
            <a:extLst>
              <a:ext uri="{FF2B5EF4-FFF2-40B4-BE49-F238E27FC236}">
                <a16:creationId xmlns:a16="http://schemas.microsoft.com/office/drawing/2014/main" id="{E12D390D-5284-BAC3-DA6A-1721DBDDC1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4854" y="145439"/>
            <a:ext cx="943927" cy="1284308"/>
          </a:xfrm>
          <a:prstGeom prst="rect">
            <a:avLst/>
          </a:prstGeom>
          <a:noFill/>
          <a:ln>
            <a:noFill/>
          </a:ln>
        </p:spPr>
      </p:pic>
    </p:spTree>
    <p:extLst>
      <p:ext uri="{BB962C8B-B14F-4D97-AF65-F5344CB8AC3E}">
        <p14:creationId xmlns:p14="http://schemas.microsoft.com/office/powerpoint/2010/main" val="67892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C83F-8161-9A4C-8457-9D105F5E17B7}"/>
              </a:ext>
            </a:extLst>
          </p:cNvPr>
          <p:cNvSpPr>
            <a:spLocks noGrp="1"/>
          </p:cNvSpPr>
          <p:nvPr>
            <p:ph type="title"/>
          </p:nvPr>
        </p:nvSpPr>
        <p:spPr>
          <a:xfrm>
            <a:off x="197957" y="-513705"/>
            <a:ext cx="10515600" cy="1325563"/>
          </a:xfrm>
        </p:spPr>
        <p:txBody>
          <a:bodyPr/>
          <a:lstStyle/>
          <a:p>
            <a:r>
              <a:rPr lang="en-US" b="1" u="sng" dirty="0">
                <a:solidFill>
                  <a:srgbClr val="002060"/>
                </a:solidFill>
                <a:latin typeface="Calibri"/>
                <a:ea typeface="Calibri"/>
                <a:cs typeface="Calibri"/>
              </a:rPr>
              <a:t>What we expect from year 11 students</a:t>
            </a:r>
          </a:p>
        </p:txBody>
      </p:sp>
      <p:sp>
        <p:nvSpPr>
          <p:cNvPr id="3" name="Content Placeholder 2">
            <a:extLst>
              <a:ext uri="{FF2B5EF4-FFF2-40B4-BE49-F238E27FC236}">
                <a16:creationId xmlns:a16="http://schemas.microsoft.com/office/drawing/2014/main" id="{E9CF0699-03FD-D249-84B1-36597E1AB542}"/>
              </a:ext>
            </a:extLst>
          </p:cNvPr>
          <p:cNvSpPr>
            <a:spLocks noGrp="1"/>
          </p:cNvSpPr>
          <p:nvPr>
            <p:ph idx="1"/>
          </p:nvPr>
        </p:nvSpPr>
        <p:spPr>
          <a:xfrm>
            <a:off x="197956" y="787278"/>
            <a:ext cx="5586617" cy="5225895"/>
          </a:xfrm>
          <a:solidFill>
            <a:schemeClr val="accent6">
              <a:lumMod val="20000"/>
              <a:lumOff val="80000"/>
            </a:schemeClr>
          </a:solidFill>
        </p:spPr>
        <p:txBody>
          <a:bodyPr>
            <a:noAutofit/>
          </a:bodyPr>
          <a:lstStyle/>
          <a:p>
            <a:pPr marL="0" indent="0" algn="l" rtl="0" fontAlgn="base">
              <a:lnSpc>
                <a:spcPct val="100000"/>
              </a:lnSpc>
              <a:buNone/>
            </a:pPr>
            <a:r>
              <a:rPr lang="en-GB" sz="3600" b="1" i="0" dirty="0">
                <a:solidFill>
                  <a:srgbClr val="002060"/>
                </a:solidFill>
                <a:effectLst/>
                <a:latin typeface="Calibri" panose="020F0502020204030204" pitchFamily="34" charset="0"/>
              </a:rPr>
              <a:t>Personal Standards​</a:t>
            </a:r>
            <a:endParaRPr lang="en-GB" sz="3600" b="1" i="0" dirty="0">
              <a:solidFill>
                <a:srgbClr val="002060"/>
              </a:solidFill>
              <a:effectLst/>
              <a:latin typeface="Segoe UI" panose="020B0502040204020203" pitchFamily="34" charset="0"/>
            </a:endParaRPr>
          </a:p>
          <a:p>
            <a:pPr algn="l" rtl="0" fontAlgn="base">
              <a:lnSpc>
                <a:spcPct val="100000"/>
              </a:lnSpc>
              <a:buFont typeface="Arial" panose="020B0604020202020204" pitchFamily="34" charset="0"/>
              <a:buChar char="•"/>
            </a:pPr>
            <a:r>
              <a:rPr lang="en-GB" sz="3600" b="0" i="0" u="none" strike="noStrike" dirty="0">
                <a:solidFill>
                  <a:srgbClr val="002060"/>
                </a:solidFill>
                <a:effectLst/>
                <a:latin typeface="Calibri" panose="020F0502020204030204" pitchFamily="34" charset="0"/>
              </a:rPr>
              <a:t>Attendance</a:t>
            </a:r>
            <a:r>
              <a:rPr lang="en-GB" sz="3600" b="0" i="0" dirty="0">
                <a:solidFill>
                  <a:srgbClr val="002060"/>
                </a:solidFill>
                <a:effectLst/>
                <a:latin typeface="Calibri" panose="020F0502020204030204" pitchFamily="34" charset="0"/>
              </a:rPr>
              <a:t>​</a:t>
            </a:r>
            <a:endParaRPr lang="en-GB" sz="3600" b="0" i="0" dirty="0">
              <a:solidFill>
                <a:srgbClr val="002060"/>
              </a:solidFill>
              <a:effectLst/>
              <a:latin typeface="Arial" panose="020B0604020202020204" pitchFamily="34" charset="0"/>
            </a:endParaRPr>
          </a:p>
          <a:p>
            <a:pPr algn="l" rtl="0" fontAlgn="base">
              <a:lnSpc>
                <a:spcPct val="100000"/>
              </a:lnSpc>
              <a:buFont typeface="Arial" panose="020B0604020202020204" pitchFamily="34" charset="0"/>
              <a:buChar char="•"/>
            </a:pPr>
            <a:r>
              <a:rPr lang="en-GB" sz="3600" b="0" i="0" u="none" strike="noStrike" dirty="0">
                <a:solidFill>
                  <a:srgbClr val="002060"/>
                </a:solidFill>
                <a:effectLst/>
                <a:latin typeface="Calibri" panose="020F0502020204030204" pitchFamily="34" charset="0"/>
              </a:rPr>
              <a:t>Punctuality</a:t>
            </a:r>
            <a:r>
              <a:rPr lang="en-GB" sz="3600" b="0" i="0" dirty="0">
                <a:solidFill>
                  <a:srgbClr val="002060"/>
                </a:solidFill>
                <a:effectLst/>
                <a:latin typeface="Calibri" panose="020F0502020204030204" pitchFamily="34" charset="0"/>
              </a:rPr>
              <a:t>​</a:t>
            </a:r>
            <a:endParaRPr lang="en-GB" sz="3600" b="0" i="0" dirty="0">
              <a:solidFill>
                <a:srgbClr val="002060"/>
              </a:solidFill>
              <a:effectLst/>
              <a:latin typeface="Arial" panose="020B0604020202020204" pitchFamily="34" charset="0"/>
            </a:endParaRPr>
          </a:p>
          <a:p>
            <a:pPr algn="l" rtl="0" fontAlgn="base">
              <a:lnSpc>
                <a:spcPct val="100000"/>
              </a:lnSpc>
              <a:buFont typeface="Arial" panose="020B0604020202020204" pitchFamily="34" charset="0"/>
              <a:buChar char="•"/>
            </a:pPr>
            <a:r>
              <a:rPr lang="en-GB" sz="3600" b="0" i="0" u="none" strike="noStrike" dirty="0">
                <a:solidFill>
                  <a:srgbClr val="002060"/>
                </a:solidFill>
                <a:effectLst/>
                <a:latin typeface="Calibri" panose="020F0502020204030204" pitchFamily="34" charset="0"/>
              </a:rPr>
              <a:t>Behaviour</a:t>
            </a:r>
            <a:r>
              <a:rPr lang="en-GB" sz="3600" b="0" i="0" dirty="0">
                <a:solidFill>
                  <a:srgbClr val="002060"/>
                </a:solidFill>
                <a:effectLst/>
                <a:latin typeface="Calibri" panose="020F0502020204030204" pitchFamily="34" charset="0"/>
              </a:rPr>
              <a:t>​</a:t>
            </a:r>
            <a:endParaRPr lang="en-GB" sz="3600" b="0" i="0" dirty="0">
              <a:solidFill>
                <a:srgbClr val="002060"/>
              </a:solidFill>
              <a:effectLst/>
              <a:latin typeface="Arial" panose="020B0604020202020204" pitchFamily="34" charset="0"/>
            </a:endParaRPr>
          </a:p>
          <a:p>
            <a:pPr algn="l" rtl="0" fontAlgn="base">
              <a:lnSpc>
                <a:spcPct val="100000"/>
              </a:lnSpc>
              <a:buFont typeface="Arial" panose="020B0604020202020204" pitchFamily="34" charset="0"/>
              <a:buChar char="•"/>
            </a:pPr>
            <a:r>
              <a:rPr lang="en-GB" sz="3600" b="0" i="0" u="none" strike="noStrike" dirty="0">
                <a:solidFill>
                  <a:srgbClr val="002060"/>
                </a:solidFill>
                <a:effectLst/>
                <a:latin typeface="Calibri" panose="020F0502020204030204" pitchFamily="34" charset="0"/>
              </a:rPr>
              <a:t>Resolute attitude to Learning</a:t>
            </a:r>
          </a:p>
          <a:p>
            <a:pPr algn="l" rtl="0" fontAlgn="base">
              <a:lnSpc>
                <a:spcPct val="100000"/>
              </a:lnSpc>
              <a:buFont typeface="Arial" panose="020B0604020202020204" pitchFamily="34" charset="0"/>
              <a:buChar char="•"/>
            </a:pPr>
            <a:r>
              <a:rPr lang="en-GB" sz="3600" dirty="0">
                <a:solidFill>
                  <a:srgbClr val="002060"/>
                </a:solidFill>
                <a:latin typeface="Calibri" panose="020F0502020204030204" pitchFamily="34" charset="0"/>
              </a:rPr>
              <a:t>Be your own person and find your inner drive</a:t>
            </a:r>
            <a:endParaRPr lang="en-GB" sz="3600" b="0" i="0" dirty="0">
              <a:solidFill>
                <a:srgbClr val="002060"/>
              </a:solidFill>
              <a:effectLst/>
              <a:latin typeface="Arial" panose="020B0604020202020204" pitchFamily="34" charset="0"/>
            </a:endParaRPr>
          </a:p>
        </p:txBody>
      </p:sp>
      <p:sp>
        <p:nvSpPr>
          <p:cNvPr id="5" name="Content Placeholder 2">
            <a:extLst>
              <a:ext uri="{FF2B5EF4-FFF2-40B4-BE49-F238E27FC236}">
                <a16:creationId xmlns:a16="http://schemas.microsoft.com/office/drawing/2014/main" id="{CB2D6B66-3FCD-BA4D-BB11-2EF20BCF9ECE}"/>
              </a:ext>
            </a:extLst>
          </p:cNvPr>
          <p:cNvSpPr txBox="1">
            <a:spLocks/>
          </p:cNvSpPr>
          <p:nvPr/>
        </p:nvSpPr>
        <p:spPr>
          <a:xfrm>
            <a:off x="5973743" y="894521"/>
            <a:ext cx="5586617" cy="5118651"/>
          </a:xfrm>
          <a:prstGeom prst="rect">
            <a:avLst/>
          </a:prstGeom>
          <a:solidFill>
            <a:schemeClr val="accent4">
              <a:lumMod val="20000"/>
              <a:lumOff val="80000"/>
            </a:schemeClr>
          </a:solidFill>
          <a:ln>
            <a:solidFill>
              <a:schemeClr val="accent6">
                <a:lumMod val="20000"/>
                <a:lumOff val="8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sz="3600" b="1" dirty="0">
                <a:solidFill>
                  <a:srgbClr val="002060"/>
                </a:solidFill>
                <a:latin typeface="Calibri" panose="020F0502020204030204" pitchFamily="34" charset="0"/>
              </a:rPr>
              <a:t>Progress​</a:t>
            </a:r>
            <a:endParaRPr lang="en-GB" sz="3600" b="1" dirty="0">
              <a:solidFill>
                <a:srgbClr val="002060"/>
              </a:solidFill>
              <a:latin typeface="Segoe UI" panose="020B0502040204020203" pitchFamily="34" charset="0"/>
            </a:endParaRPr>
          </a:p>
          <a:p>
            <a:pPr fontAlgn="base"/>
            <a:r>
              <a:rPr lang="en-GB" sz="3600" dirty="0">
                <a:solidFill>
                  <a:srgbClr val="002060"/>
                </a:solidFill>
                <a:latin typeface="Calibri" panose="020F0502020204030204" pitchFamily="34" charset="0"/>
              </a:rPr>
              <a:t>Growth Mindset​</a:t>
            </a:r>
            <a:endParaRPr lang="en-GB" sz="3600" dirty="0">
              <a:solidFill>
                <a:srgbClr val="002060"/>
              </a:solidFill>
              <a:latin typeface="Arial" panose="020B0604020202020204" pitchFamily="34" charset="0"/>
            </a:endParaRPr>
          </a:p>
          <a:p>
            <a:pPr fontAlgn="base"/>
            <a:r>
              <a:rPr lang="en-GB" sz="3600" dirty="0">
                <a:solidFill>
                  <a:srgbClr val="002060"/>
                </a:solidFill>
                <a:latin typeface="Calibri" panose="020F0502020204030204" pitchFamily="34" charset="0"/>
              </a:rPr>
              <a:t>Hard work in lessons​</a:t>
            </a:r>
            <a:endParaRPr lang="en-GB" sz="3600" dirty="0">
              <a:solidFill>
                <a:srgbClr val="002060"/>
              </a:solidFill>
              <a:latin typeface="Arial" panose="020B0604020202020204" pitchFamily="34" charset="0"/>
            </a:endParaRPr>
          </a:p>
          <a:p>
            <a:pPr fontAlgn="base"/>
            <a:r>
              <a:rPr lang="en-GB" sz="3600" dirty="0">
                <a:solidFill>
                  <a:srgbClr val="002060"/>
                </a:solidFill>
                <a:latin typeface="Calibri" panose="020F0502020204030204" pitchFamily="34" charset="0"/>
              </a:rPr>
              <a:t>Hard work at home</a:t>
            </a:r>
            <a:r>
              <a:rPr lang="en-US" sz="3600" dirty="0">
                <a:solidFill>
                  <a:srgbClr val="002060"/>
                </a:solidFill>
                <a:latin typeface="Calibri" panose="020F0502020204030204" pitchFamily="34" charset="0"/>
              </a:rPr>
              <a:t>​</a:t>
            </a:r>
            <a:endParaRPr lang="en-US" sz="3600" dirty="0">
              <a:solidFill>
                <a:srgbClr val="002060"/>
              </a:solidFill>
              <a:latin typeface="Arial" panose="020B0604020202020204" pitchFamily="34" charset="0"/>
            </a:endParaRPr>
          </a:p>
          <a:p>
            <a:pPr fontAlgn="base"/>
            <a:r>
              <a:rPr lang="en-GB" sz="3600" dirty="0">
                <a:solidFill>
                  <a:srgbClr val="002060"/>
                </a:solidFill>
                <a:latin typeface="Calibri" panose="020F0502020204030204" pitchFamily="34" charset="0"/>
              </a:rPr>
              <a:t>Revision​ in school and at home</a:t>
            </a:r>
            <a:endParaRPr lang="en-GB" sz="3600" dirty="0">
              <a:solidFill>
                <a:srgbClr val="002060"/>
              </a:solidFill>
              <a:latin typeface="Arial" panose="020B0604020202020204" pitchFamily="34" charset="0"/>
            </a:endParaRPr>
          </a:p>
          <a:p>
            <a:pPr fontAlgn="base"/>
            <a:r>
              <a:rPr lang="en-GB" sz="3600" dirty="0">
                <a:solidFill>
                  <a:srgbClr val="002060"/>
                </a:solidFill>
                <a:latin typeface="Calibri" panose="020F0502020204030204" pitchFamily="34" charset="0"/>
              </a:rPr>
              <a:t>Think about what else you need from us</a:t>
            </a:r>
            <a:endParaRPr lang="en-GB" sz="3600" dirty="0">
              <a:solidFill>
                <a:srgbClr val="002060"/>
              </a:solidFill>
              <a:latin typeface="Arial" panose="020B0604020202020204" pitchFamily="34" charset="0"/>
            </a:endParaRPr>
          </a:p>
        </p:txBody>
      </p:sp>
      <p:pic>
        <p:nvPicPr>
          <p:cNvPr id="7" name="Picture 6">
            <a:extLst>
              <a:ext uri="{FF2B5EF4-FFF2-40B4-BE49-F238E27FC236}">
                <a16:creationId xmlns:a16="http://schemas.microsoft.com/office/drawing/2014/main" id="{6CF459C7-52E5-1344-B488-BAC0F82850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3036" y="149076"/>
            <a:ext cx="1102333" cy="1499835"/>
          </a:xfrm>
          <a:prstGeom prst="rect">
            <a:avLst/>
          </a:prstGeom>
          <a:noFill/>
          <a:ln>
            <a:noFill/>
          </a:ln>
        </p:spPr>
      </p:pic>
    </p:spTree>
    <p:extLst>
      <p:ext uri="{BB962C8B-B14F-4D97-AF65-F5344CB8AC3E}">
        <p14:creationId xmlns:p14="http://schemas.microsoft.com/office/powerpoint/2010/main" val="175509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2E6267-8666-AD14-3476-D52809C516A9}"/>
              </a:ext>
            </a:extLst>
          </p:cNvPr>
          <p:cNvSpPr txBox="1"/>
          <p:nvPr/>
        </p:nvSpPr>
        <p:spPr>
          <a:xfrm>
            <a:off x="3667074" y="542390"/>
            <a:ext cx="6600768" cy="3477875"/>
          </a:xfrm>
          <a:prstGeom prst="rect">
            <a:avLst/>
          </a:prstGeom>
          <a:solidFill>
            <a:schemeClr val="accent5">
              <a:lumMod val="20000"/>
              <a:lumOff val="80000"/>
            </a:schemeClr>
          </a:solidFill>
        </p:spPr>
        <p:txBody>
          <a:bodyPr wrap="square" lIns="91440" tIns="45720" rIns="91440" bIns="45720" rtlCol="0" anchor="t">
            <a:spAutoFit/>
          </a:bodyPr>
          <a:lstStyle/>
          <a:p>
            <a:r>
              <a:rPr lang="en-US" sz="4400" dirty="0">
                <a:latin typeface="Calibri"/>
                <a:ea typeface="Calibri"/>
                <a:cs typeface="Calibri"/>
              </a:rPr>
              <a:t>There are no limits.</a:t>
            </a:r>
            <a:endParaRPr lang="en-US" dirty="0"/>
          </a:p>
          <a:p>
            <a:r>
              <a:rPr lang="en-US" sz="4400" dirty="0">
                <a:latin typeface="Calibri"/>
                <a:ea typeface="Calibri"/>
                <a:cs typeface="Calibri"/>
              </a:rPr>
              <a:t>If you really want to do something, you’ll always find a way. If you don’t, you’ll always find an excuse</a:t>
            </a:r>
            <a:endParaRPr lang="en-US"/>
          </a:p>
        </p:txBody>
      </p:sp>
      <p:pic>
        <p:nvPicPr>
          <p:cNvPr id="7" name="Picture 6">
            <a:extLst>
              <a:ext uri="{FF2B5EF4-FFF2-40B4-BE49-F238E27FC236}">
                <a16:creationId xmlns:a16="http://schemas.microsoft.com/office/drawing/2014/main" id="{64CEEBB7-9EB7-91A0-8D00-A368AC5641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7382" y="493632"/>
            <a:ext cx="1102333" cy="1499835"/>
          </a:xfrm>
          <a:prstGeom prst="rect">
            <a:avLst/>
          </a:prstGeom>
          <a:noFill/>
          <a:ln>
            <a:noFill/>
          </a:ln>
        </p:spPr>
      </p:pic>
    </p:spTree>
    <p:extLst>
      <p:ext uri="{BB962C8B-B14F-4D97-AF65-F5344CB8AC3E}">
        <p14:creationId xmlns:p14="http://schemas.microsoft.com/office/powerpoint/2010/main" val="422785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8BEB8CA-92A7-4A8D-823F-E615F0BB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D6F3F4E-45F2-4CD0-B509-24B08ED17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541628" y="976508"/>
            <a:ext cx="5436294" cy="2367221"/>
          </a:xfrm>
        </p:spPr>
        <p:txBody>
          <a:bodyPr>
            <a:normAutofit/>
          </a:bodyPr>
          <a:lstStyle/>
          <a:p>
            <a:r>
              <a:rPr lang="en-GB" sz="4800" dirty="0">
                <a:latin typeface="Calibri"/>
                <a:ea typeface="Calibri"/>
                <a:cs typeface="Calibri"/>
              </a:rPr>
              <a:t>Effective Study</a:t>
            </a:r>
            <a:endParaRPr lang="en-US" dirty="0"/>
          </a:p>
        </p:txBody>
      </p:sp>
      <p:cxnSp>
        <p:nvCxnSpPr>
          <p:cNvPr id="35" name="Straight Connector 34">
            <a:extLst>
              <a:ext uri="{FF2B5EF4-FFF2-40B4-BE49-F238E27FC236}">
                <a16:creationId xmlns:a16="http://schemas.microsoft.com/office/drawing/2014/main" id="{F46C15ED-EC06-48E7-BD1C-EDB65036A4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grpSp>
        <p:nvGrpSpPr>
          <p:cNvPr id="37" name="Group 36">
            <a:extLst>
              <a:ext uri="{FF2B5EF4-FFF2-40B4-BE49-F238E27FC236}">
                <a16:creationId xmlns:a16="http://schemas.microsoft.com/office/drawing/2014/main" id="{97D634A6-4FEE-43DC-BA21-57D9C465E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38" name="Rectangle 37">
              <a:extLst>
                <a:ext uri="{FF2B5EF4-FFF2-40B4-BE49-F238E27FC236}">
                  <a16:creationId xmlns:a16="http://schemas.microsoft.com/office/drawing/2014/main" id="{EEBA2EF6-CC5F-44DB-8A6F-6D4DA6B7B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170ADBC-916E-4FED-B2E2-07A65D1BA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4CF2720A-B21E-4F59-A972-B3D39664C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0378" y="977099"/>
            <a:ext cx="3122838"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4FBF71-7C44-101E-DA43-0130E467E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116373" y="1145279"/>
            <a:ext cx="2799103" cy="3808303"/>
          </a:xfrm>
          <a:prstGeom prst="rect">
            <a:avLst/>
          </a:prstGeom>
          <a:noFill/>
        </p:spPr>
      </p:pic>
      <p:pic>
        <p:nvPicPr>
          <p:cNvPr id="43" name="Picture 42">
            <a:extLst>
              <a:ext uri="{FF2B5EF4-FFF2-40B4-BE49-F238E27FC236}">
                <a16:creationId xmlns:a16="http://schemas.microsoft.com/office/drawing/2014/main" id="{A61E3F21-FE68-4686-8D11-D53D98888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45" name="Straight Connector 44">
            <a:extLst>
              <a:ext uri="{FF2B5EF4-FFF2-40B4-BE49-F238E27FC236}">
                <a16:creationId xmlns:a16="http://schemas.microsoft.com/office/drawing/2014/main" id="{AC408496-9D36-44F1-BBE7-3D50A4157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4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6" name="Picture 4" descr="https://blog.prepare-enrich.com/wp-content/uploads/2016/06/alarmc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4" y="-71886"/>
            <a:ext cx="12217884" cy="68973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686550"/>
            <a:ext cx="12192000" cy="19836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p:cNvSpPr txBox="1"/>
          <p:nvPr/>
        </p:nvSpPr>
        <p:spPr>
          <a:xfrm>
            <a:off x="-25884" y="190518"/>
            <a:ext cx="11911344" cy="769441"/>
          </a:xfrm>
          <a:prstGeom prst="rect">
            <a:avLst/>
          </a:prstGeom>
          <a:solidFill>
            <a:srgbClr val="00ABD7"/>
          </a:solidFill>
        </p:spPr>
        <p:txBody>
          <a:bodyPr wrap="square" lIns="91440" tIns="45720" rIns="91440" bIns="45720" rtlCol="0" anchor="t">
            <a:spAutoFit/>
          </a:bodyPr>
          <a:lstStyle/>
          <a:p>
            <a:pPr algn="ctr"/>
            <a:r>
              <a:rPr lang="en-GB" sz="4400" dirty="0">
                <a:solidFill>
                  <a:schemeClr val="bg1"/>
                </a:solidFill>
                <a:cs typeface="Arial"/>
              </a:rPr>
              <a:t>Wellbeing and mental health</a:t>
            </a:r>
          </a:p>
        </p:txBody>
      </p:sp>
      <p:pic>
        <p:nvPicPr>
          <p:cNvPr id="3074" name="Picture 2" descr="Image result for TAKING TIME OUT"/>
          <p:cNvPicPr>
            <a:picLocks noChangeAspect="1" noChangeArrowheads="1"/>
          </p:cNvPicPr>
          <p:nvPr/>
        </p:nvPicPr>
        <p:blipFill rotWithShape="1">
          <a:blip r:embed="rId3">
            <a:extLst>
              <a:ext uri="{28A0092B-C50C-407E-A947-70E740481C1C}">
                <a14:useLocalDpi xmlns:a14="http://schemas.microsoft.com/office/drawing/2010/main" val="0"/>
              </a:ext>
            </a:extLst>
          </a:blip>
          <a:srcRect l="5596" t="33084" r="37892" b="32093"/>
          <a:stretch/>
        </p:blipFill>
        <p:spPr bwMode="auto">
          <a:xfrm>
            <a:off x="5725242" y="4339177"/>
            <a:ext cx="6235908" cy="21710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1653" y="1121159"/>
            <a:ext cx="9774674" cy="4893647"/>
          </a:xfrm>
          <a:prstGeom prst="rect">
            <a:avLst/>
          </a:prstGeom>
          <a:noFill/>
        </p:spPr>
        <p:txBody>
          <a:bodyPr wrap="square" rtlCol="0">
            <a:spAutoFit/>
          </a:bodyPr>
          <a:lstStyle/>
          <a:p>
            <a:r>
              <a:rPr lang="en-GB" sz="2800" b="1" dirty="0">
                <a:solidFill>
                  <a:schemeClr val="bg1"/>
                </a:solidFill>
                <a:cs typeface="Arial" panose="020B0604020202020204" pitchFamily="34" charset="0"/>
              </a:rPr>
              <a:t>Encourage them to build in opportunities to take some time out every week, away from study.  For example:</a:t>
            </a:r>
          </a:p>
          <a:p>
            <a:endParaRPr lang="en-GB" sz="3200" dirty="0">
              <a:solidFill>
                <a:schemeClr val="bg1"/>
              </a:solidFill>
              <a:cs typeface="Arial" panose="020B0604020202020204" pitchFamily="34" charset="0"/>
            </a:endParaRPr>
          </a:p>
          <a:p>
            <a:pPr marL="285750" indent="-285750">
              <a:buFont typeface="Arial" panose="020B0604020202020204" pitchFamily="34" charset="0"/>
              <a:buChar char="•"/>
            </a:pPr>
            <a:r>
              <a:rPr lang="en-GB" sz="2800" b="1" dirty="0">
                <a:solidFill>
                  <a:schemeClr val="bg1"/>
                </a:solidFill>
                <a:cs typeface="Arial" panose="020B0604020202020204" pitchFamily="34" charset="0"/>
              </a:rPr>
              <a:t>Going out for food</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Seeing friends</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Having a bath</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Listening to music</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Reading a book</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Doing a hobby</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Going shopping </a:t>
            </a:r>
          </a:p>
          <a:p>
            <a:pPr marL="285750" indent="-285750">
              <a:buFont typeface="Arial" panose="020B0604020202020204" pitchFamily="34" charset="0"/>
              <a:buChar char="•"/>
            </a:pPr>
            <a:r>
              <a:rPr lang="en-GB" sz="2800" b="1" dirty="0">
                <a:solidFill>
                  <a:schemeClr val="bg1"/>
                </a:solidFill>
                <a:cs typeface="Arial" panose="020B0604020202020204" pitchFamily="34" charset="0"/>
              </a:rPr>
              <a:t>Going to the cinema </a:t>
            </a:r>
            <a:r>
              <a:rPr lang="en-GB" sz="2000" dirty="0">
                <a:latin typeface="Arial" panose="020B0604020202020204" pitchFamily="34" charset="0"/>
                <a:cs typeface="Arial" panose="020B0604020202020204" pitchFamily="34" charset="0"/>
              </a:rPr>
              <a:t>	</a:t>
            </a:r>
          </a:p>
        </p:txBody>
      </p:sp>
      <p:pic>
        <p:nvPicPr>
          <p:cNvPr id="7" name="Picture 6" descr="Graphical user interface, application, Teams&#10;&#10;Description automatically generated">
            <a:extLst>
              <a:ext uri="{FF2B5EF4-FFF2-40B4-BE49-F238E27FC236}">
                <a16:creationId xmlns:a16="http://schemas.microsoft.com/office/drawing/2014/main" id="{58498DDB-DCF3-C943-9E7E-FC1780716EF4}"/>
              </a:ext>
            </a:extLst>
          </p:cNvPr>
          <p:cNvPicPr>
            <a:picLocks noChangeAspect="1"/>
          </p:cNvPicPr>
          <p:nvPr/>
        </p:nvPicPr>
        <p:blipFill>
          <a:blip r:embed="rId4"/>
          <a:stretch>
            <a:fillRect/>
          </a:stretch>
        </p:blipFill>
        <p:spPr>
          <a:xfrm>
            <a:off x="9710951" y="-61653"/>
            <a:ext cx="2365624" cy="2365624"/>
          </a:xfrm>
          <a:prstGeom prst="rect">
            <a:avLst/>
          </a:prstGeom>
        </p:spPr>
      </p:pic>
    </p:spTree>
    <p:extLst>
      <p:ext uri="{BB962C8B-B14F-4D97-AF65-F5344CB8AC3E}">
        <p14:creationId xmlns:p14="http://schemas.microsoft.com/office/powerpoint/2010/main" val="357344460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7edd7e-e0f9-4931-b3f9-b2f02ce0fc74" xsi:nil="true"/>
    <lcf76f155ced4ddcb4097134ff3c332f xmlns="9859d9fa-abf5-452e-8251-76a84a04b49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916330FDD464448F8A096283F7693C" ma:contentTypeVersion="17" ma:contentTypeDescription="Create a new document." ma:contentTypeScope="" ma:versionID="d4cd46c2aa3f1bb0c09b7d71aa83636d">
  <xsd:schema xmlns:xsd="http://www.w3.org/2001/XMLSchema" xmlns:xs="http://www.w3.org/2001/XMLSchema" xmlns:p="http://schemas.microsoft.com/office/2006/metadata/properties" xmlns:ns2="9859d9fa-abf5-452e-8251-76a84a04b490" xmlns:ns3="8f7edd7e-e0f9-4931-b3f9-b2f02ce0fc74" targetNamespace="http://schemas.microsoft.com/office/2006/metadata/properties" ma:root="true" ma:fieldsID="25509a3d0a6459d89357599df1e8b349" ns2:_="" ns3:_="">
    <xsd:import namespace="9859d9fa-abf5-452e-8251-76a84a04b490"/>
    <xsd:import namespace="8f7edd7e-e0f9-4931-b3f9-b2f02ce0fc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9d9fa-abf5-452e-8251-76a84a04b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7edd7e-e0f9-4931-b3f9-b2f02ce0fc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ee08302-c0fa-4238-a1ec-68c1e69a672c}" ma:internalName="TaxCatchAll" ma:showField="CatchAllData" ma:web="8f7edd7e-e0f9-4931-b3f9-b2f02ce0fc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F13E2-8BB3-4F68-9F11-E6230107C59E}">
  <ds:schemaRefs>
    <ds:schemaRef ds:uri="http://schemas.microsoft.com/office/2006/metadata/properties"/>
    <ds:schemaRef ds:uri="http://schemas.microsoft.com/office/infopath/2007/PartnerControls"/>
    <ds:schemaRef ds:uri="8f7edd7e-e0f9-4931-b3f9-b2f02ce0fc74"/>
    <ds:schemaRef ds:uri="9859d9fa-abf5-452e-8251-76a84a04b490"/>
  </ds:schemaRefs>
</ds:datastoreItem>
</file>

<file path=customXml/itemProps2.xml><?xml version="1.0" encoding="utf-8"?>
<ds:datastoreItem xmlns:ds="http://schemas.openxmlformats.org/officeDocument/2006/customXml" ds:itemID="{587C4E86-0D31-4A97-A28E-095C34E0CFDE}">
  <ds:schemaRefs>
    <ds:schemaRef ds:uri="http://schemas.microsoft.com/sharepoint/v3/contenttype/forms"/>
  </ds:schemaRefs>
</ds:datastoreItem>
</file>

<file path=customXml/itemProps3.xml><?xml version="1.0" encoding="utf-8"?>
<ds:datastoreItem xmlns:ds="http://schemas.openxmlformats.org/officeDocument/2006/customXml" ds:itemID="{E28A9A1E-D448-4367-B403-377F6150E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9d9fa-abf5-452e-8251-76a84a04b490"/>
    <ds:schemaRef ds:uri="8f7edd7e-e0f9-4931-b3f9-b2f02ce0f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TM10001114[[fn=Gallery]]</Template>
  <TotalTime>103</TotalTime>
  <Words>1117</Words>
  <Application>Microsoft Office PowerPoint</Application>
  <PresentationFormat>Widescreen</PresentationFormat>
  <Paragraphs>106</Paragraphs>
  <Slides>24</Slides>
  <Notes>0</Notes>
  <HiddenSlides>2</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Gallery</vt:lpstr>
      <vt:lpstr>Welcome to: Prepare to Perform 10th October 2023</vt:lpstr>
      <vt:lpstr>The aims of this event:</vt:lpstr>
      <vt:lpstr>Be in it to win it! Why every day of year 11 counts</vt:lpstr>
      <vt:lpstr>What can you do as a parent/carer to enable your child to have a successful year 11</vt:lpstr>
      <vt:lpstr>What can you do as a parent/carer to enable your child to have a successful year 11</vt:lpstr>
      <vt:lpstr>What we expect from year 11 students</vt:lpstr>
      <vt:lpstr>PowerPoint Presentation</vt:lpstr>
      <vt:lpstr>Effective Study</vt:lpstr>
      <vt:lpstr>PowerPoint Presentation</vt:lpstr>
      <vt:lpstr>Find a quiet room to study in: </vt:lpstr>
      <vt:lpstr>Sit up</vt:lpstr>
      <vt:lpstr>Light</vt:lpstr>
      <vt:lpstr>PowerPoint Presentation</vt:lpstr>
      <vt:lpstr>Effective and Proven Study Strategies for Success</vt:lpstr>
      <vt:lpstr>Subject Specifications  Red Amber Green (RAG) </vt:lpstr>
      <vt:lpstr>PowerPoint Presentation</vt:lpstr>
      <vt:lpstr>PowerPoint Presentation</vt:lpstr>
      <vt:lpstr>PowerPoint Presentation</vt:lpstr>
      <vt:lpstr>Notes: Othello</vt:lpstr>
      <vt:lpstr>PowerPoint Presentation</vt:lpstr>
      <vt:lpstr>PowerPoint Presentation</vt:lpstr>
      <vt:lpstr>What is the most effective way to be prepared for exams? To practise, practise, practise</vt:lpstr>
      <vt:lpstr>Where you can access practice questions: </vt:lpstr>
      <vt:lpstr>Students control the narrative of their GCSE journey</vt:lpstr>
    </vt:vector>
  </TitlesOfParts>
  <Company>Waverley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 to Perform</dc:title>
  <dc:creator>Ann Lloyd</dc:creator>
  <cp:lastModifiedBy>Ann Lloyd</cp:lastModifiedBy>
  <cp:revision>105</cp:revision>
  <dcterms:created xsi:type="dcterms:W3CDTF">2022-03-30T17:03:25Z</dcterms:created>
  <dcterms:modified xsi:type="dcterms:W3CDTF">2023-10-06T11:55:44Z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0x01010094916330FDD464448F8A096283F7693C</vt:lpwstr>
  </property>
  <property fmtid="{D5CDD505-2E9C-101B-9397-08002B2CF9AE}" pid="3" name="MediaServiceImageTags">
    <vt:lpwstr/>
  </property>
</Properties>
</file>