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2" r:id="rId5"/>
    <p:sldId id="301" r:id="rId6"/>
    <p:sldId id="297" r:id="rId7"/>
    <p:sldId id="319" r:id="rId8"/>
    <p:sldId id="321" r:id="rId9"/>
    <p:sldId id="311" r:id="rId10"/>
    <p:sldId id="322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C134C-F339-9348-4345-33B79D7EE1D7}" v="3" dt="2023-09-25T14:32:23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0"/>
  </p:normalViewPr>
  <p:slideViewPr>
    <p:cSldViewPr snapToGrid="0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Doodson" userId="S::rdoodson@brownhillsoa.co.uk::c16a8cfe-e531-4c49-afa7-17ef273bec80" providerId="AD" clId="Web-{5A6C134C-F339-9348-4345-33B79D7EE1D7}"/>
    <pc:docChg chg="modSld">
      <pc:chgData name="Ross Doodson" userId="S::rdoodson@brownhillsoa.co.uk::c16a8cfe-e531-4c49-afa7-17ef273bec80" providerId="AD" clId="Web-{5A6C134C-F339-9348-4345-33B79D7EE1D7}" dt="2023-09-25T14:32:23.210" v="0" actId="20577"/>
      <pc:docMkLst>
        <pc:docMk/>
      </pc:docMkLst>
      <pc:sldChg chg="modSp">
        <pc:chgData name="Ross Doodson" userId="S::rdoodson@brownhillsoa.co.uk::c16a8cfe-e531-4c49-afa7-17ef273bec80" providerId="AD" clId="Web-{5A6C134C-F339-9348-4345-33B79D7EE1D7}" dt="2023-09-25T14:32:23.210" v="0" actId="20577"/>
        <pc:sldMkLst>
          <pc:docMk/>
          <pc:sldMk cId="559622000" sldId="301"/>
        </pc:sldMkLst>
        <pc:spChg chg="mod">
          <ac:chgData name="Ross Doodson" userId="S::rdoodson@brownhillsoa.co.uk::c16a8cfe-e531-4c49-afa7-17ef273bec80" providerId="AD" clId="Web-{5A6C134C-F339-9348-4345-33B79D7EE1D7}" dt="2023-09-25T14:32:23.210" v="0" actId="20577"/>
          <ac:spMkLst>
            <pc:docMk/>
            <pc:sldMk cId="559622000" sldId="301"/>
            <ac:spMk id="22" creationId="{E84B1775-3978-1C04-B60D-3A6952C778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1CBD-1B8B-17E1-6A21-EA245EDAB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B1396-89E9-594A-C348-0B9F71BE9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48C13-2F05-3944-75D8-89188564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02A6E-31ED-19EC-72D7-126857C1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81584-7FCF-83E4-9599-BD19E950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C6EE-4F89-A514-B7C3-706A15E0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9994D-08CE-EF59-F356-8B7059FF9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7BA3-FEC7-D4DD-4DC1-268CF4BB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A7749-105F-08DE-7EB3-B150830F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8DACB-8034-4A73-0F3F-1FCE302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5CEC5-728F-93CE-02E7-36985F547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1FBF2-D346-9FBC-ED65-1C56855C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2795F-1FB9-5BC8-43E4-6E7150BC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957D0-412A-6FE9-49CA-7079F12F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85E8-2F21-B7E6-8A17-E21BC9A3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25B7-A75E-758C-8A29-13F119BA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F533-9F51-0369-2397-F0E2C9C0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221-E582-DDC5-43E6-930184A9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6BB7B-1DD4-A5F2-2354-2204210F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22117-B1A9-1236-83D4-AD75F4DF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0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2FC4-167A-5FFD-3C82-5444DAFF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37992-1955-7C9A-4E1E-BF3D18037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77229-5200-281D-CDCC-FDC3C0F1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5FE81-D369-B5F5-E452-4C7ED867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6446E-0D17-B6F4-D316-2FEF7AB6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9AF2-7069-6EE1-25CE-F748A1FE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15AF-8DC3-CD7A-4711-7CADAD71D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4FFDC-7D47-BE00-3F3F-B8E2BB5D8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C4FC9-4CA6-A72C-3FD6-AC39E723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B8930-FFBE-C5C6-98D5-72A85E26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FB863-690F-FC8A-397C-D08D32F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3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4002-6A63-DC87-BE54-AE3A9CC5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3BAB-C441-6677-E911-D0999597D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C460E-F9A6-DA43-F3EA-B1354175A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E56C2-821F-9481-916E-73F5DFFCE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0C898-DA3C-6EE7-D533-631EACA6D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CDDDF-5363-FBAF-B0D5-F4B66E869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6A9B3A-FB8E-BE72-6258-F3F77B88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D0F52-0797-6022-EBC5-120590F1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66EE3-3E39-6A3A-0CDA-24503BC7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D42E4-071B-8FFF-EDB9-74C6F04D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EEE91-59D0-843A-0967-5F82BC24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B30F8-CD74-FBDA-475A-77F4E9A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3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1B4C4-6872-CABA-C46A-8D8AF899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8DBC0-C90F-775A-E2F3-F2E02F9C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A9538-77AB-C604-F7D9-8439B3CF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4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439C-6D47-249A-E156-FCB656BD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300D-94CD-F697-6A86-512B54F6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C736E-292D-4C49-EF1C-43B4B40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76F1A-B1C3-D822-1D75-C99D5F2C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39CAC-189C-FFB8-DF91-DA4EDBE3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52241-B67A-70C8-FFED-1F246E2F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0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F379-261E-8B9A-2179-70B9CCBE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0D345-6A06-FA32-C5E5-C9991DFD0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5E69A-F3A3-7630-5AEF-C264B5210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FCBE1-3266-5257-11A5-4DC54975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C7868-3A22-BA74-80E6-9208AD32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8912E-8A39-A78C-AD91-A159C958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AAFDB-BC23-D710-1513-8871CA88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A90D5-8BDC-BBDA-ABD3-B05FCA091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9D8D-14CE-DA29-BBFB-B7D980107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213E-8876-C44E-90D6-12D8B2599D3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31E1F-FB44-64BF-CF94-87A2B8CA0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0ABC5-8646-C025-3038-A6CA092F5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9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0374" y="1890117"/>
            <a:ext cx="82448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Century Gothic" panose="020B0502020202020204" pitchFamily="34" charset="0"/>
              </a:rPr>
              <a:t>Succeeding in Mathematics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B95DF5-C8DD-EEC3-3C59-FD75F824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885"/>
            <a:ext cx="3397112" cy="3397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1F434A-7558-699D-1D26-FE6D2B2E7DF6}"/>
              </a:ext>
            </a:extLst>
          </p:cNvPr>
          <p:cNvSpPr/>
          <p:nvPr/>
        </p:nvSpPr>
        <p:spPr>
          <a:xfrm>
            <a:off x="1603717" y="2345788"/>
            <a:ext cx="3404382" cy="1936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7B8A1-38C4-02A2-9A13-631EE23D4C26}"/>
              </a:ext>
            </a:extLst>
          </p:cNvPr>
          <p:cNvSpPr txBox="1"/>
          <p:nvPr/>
        </p:nvSpPr>
        <p:spPr>
          <a:xfrm>
            <a:off x="1659986" y="2427013"/>
            <a:ext cx="3207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Gives students access to a significant body of knowledge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B5A33-3A48-5A92-D481-09C6FB81B953}"/>
              </a:ext>
            </a:extLst>
          </p:cNvPr>
          <p:cNvSpPr txBox="1"/>
          <p:nvPr/>
        </p:nvSpPr>
        <p:spPr>
          <a:xfrm>
            <a:off x="8590670" y="2375764"/>
            <a:ext cx="3404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Pre-requisite for 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6</a:t>
            </a:r>
            <a:r>
              <a:rPr lang="en-US" sz="2800" baseline="30000" dirty="0">
                <a:latin typeface="Century Gothic" panose="020B0502020202020204" pitchFamily="34" charset="0"/>
              </a:rPr>
              <a:t>th</a:t>
            </a:r>
            <a:r>
              <a:rPr lang="en-US" sz="2800" dirty="0">
                <a:latin typeface="Century Gothic" panose="020B0502020202020204" pitchFamily="34" charset="0"/>
              </a:rPr>
              <a:t> form and university entrance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BA70A2-7541-4C9C-25B7-F3388C341FF3}"/>
              </a:ext>
            </a:extLst>
          </p:cNvPr>
          <p:cNvSpPr txBox="1"/>
          <p:nvPr/>
        </p:nvSpPr>
        <p:spPr>
          <a:xfrm>
            <a:off x="1659986" y="4764781"/>
            <a:ext cx="3348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A wide range of transferable skills are used in </a:t>
            </a:r>
            <a:r>
              <a:rPr lang="en-US" sz="2800" dirty="0" err="1">
                <a:latin typeface="Century Gothic" panose="020B0502020202020204" pitchFamily="34" charset="0"/>
              </a:rPr>
              <a:t>Maths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49584-CF7D-AA01-ECE7-D72116C7926C}"/>
              </a:ext>
            </a:extLst>
          </p:cNvPr>
          <p:cNvSpPr txBox="1"/>
          <p:nvPr/>
        </p:nvSpPr>
        <p:spPr>
          <a:xfrm>
            <a:off x="5106571" y="2591208"/>
            <a:ext cx="3343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Opens up a range of career opportunities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2C8519-A3BE-DE03-E551-C3A536BC0AAD}"/>
              </a:ext>
            </a:extLst>
          </p:cNvPr>
          <p:cNvSpPr/>
          <p:nvPr/>
        </p:nvSpPr>
        <p:spPr>
          <a:xfrm>
            <a:off x="5087816" y="2345788"/>
            <a:ext cx="3404382" cy="1936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655738-C599-5525-9C43-967AAEBFBF06}"/>
              </a:ext>
            </a:extLst>
          </p:cNvPr>
          <p:cNvSpPr/>
          <p:nvPr/>
        </p:nvSpPr>
        <p:spPr>
          <a:xfrm>
            <a:off x="8590670" y="2336584"/>
            <a:ext cx="3404382" cy="1936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CD3BAB-502A-1600-B97C-65329AAE55ED}"/>
              </a:ext>
            </a:extLst>
          </p:cNvPr>
          <p:cNvSpPr/>
          <p:nvPr/>
        </p:nvSpPr>
        <p:spPr>
          <a:xfrm>
            <a:off x="1603717" y="4521816"/>
            <a:ext cx="3404382" cy="1936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B1775-3978-1C04-B60D-3A6952C77895}"/>
              </a:ext>
            </a:extLst>
          </p:cNvPr>
          <p:cNvSpPr txBox="1"/>
          <p:nvPr/>
        </p:nvSpPr>
        <p:spPr>
          <a:xfrm>
            <a:off x="5144085" y="4980224"/>
            <a:ext cx="33481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latin typeface="Century Gothic"/>
              </a:rPr>
              <a:t>Skills for life such as </a:t>
            </a:r>
            <a:r>
              <a:rPr lang="en-US" sz="2800" dirty="0" err="1">
                <a:latin typeface="Century Gothic"/>
              </a:rPr>
              <a:t>Maths</a:t>
            </a:r>
            <a:r>
              <a:rPr lang="en-US" sz="2800" dirty="0">
                <a:latin typeface="Century Gothic"/>
              </a:rPr>
              <a:t> and money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9BE508-ACFB-CD45-C0E1-B256036ACAD0}"/>
              </a:ext>
            </a:extLst>
          </p:cNvPr>
          <p:cNvSpPr/>
          <p:nvPr/>
        </p:nvSpPr>
        <p:spPr>
          <a:xfrm>
            <a:off x="5115948" y="4521816"/>
            <a:ext cx="3404382" cy="1936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A16947-8631-7364-2211-868EEBA2E104}"/>
              </a:ext>
            </a:extLst>
          </p:cNvPr>
          <p:cNvSpPr txBox="1"/>
          <p:nvPr/>
        </p:nvSpPr>
        <p:spPr>
          <a:xfrm>
            <a:off x="8646939" y="5149036"/>
            <a:ext cx="334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Maths</a:t>
            </a:r>
            <a:r>
              <a:rPr lang="en-US" sz="2800" dirty="0">
                <a:latin typeface="Century Gothic" panose="020B0502020202020204" pitchFamily="34" charset="0"/>
              </a:rPr>
              <a:t> is amazing!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D6F1E6-5E2A-070E-9252-BA3802269FFA}"/>
              </a:ext>
            </a:extLst>
          </p:cNvPr>
          <p:cNvSpPr/>
          <p:nvPr/>
        </p:nvSpPr>
        <p:spPr>
          <a:xfrm>
            <a:off x="8628179" y="4521816"/>
            <a:ext cx="3404382" cy="1936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7A4773E-9DA6-6599-2CDB-BFF97CC71D09}"/>
              </a:ext>
            </a:extLst>
          </p:cNvPr>
          <p:cNvSpPr/>
          <p:nvPr/>
        </p:nvSpPr>
        <p:spPr>
          <a:xfrm>
            <a:off x="175845" y="153155"/>
            <a:ext cx="4557933" cy="1631852"/>
          </a:xfrm>
          <a:prstGeom prst="wedgeRoundRectCallout">
            <a:avLst>
              <a:gd name="adj1" fmla="val -52314"/>
              <a:gd name="adj2" fmla="val 3262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Why do we study </a:t>
            </a:r>
            <a:r>
              <a:rPr lang="en-US" sz="3600" dirty="0" err="1">
                <a:latin typeface="Century Gothic" panose="020B0502020202020204" pitchFamily="34" charset="0"/>
              </a:rPr>
              <a:t>Maths</a:t>
            </a:r>
            <a:r>
              <a:rPr lang="en-US" sz="3600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FFC244-45AC-97A5-F54D-2D15CFB37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366" y="-39615"/>
            <a:ext cx="2395789" cy="23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6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1" y="1578921"/>
            <a:ext cx="11152598" cy="49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B3B8C1-A3BA-76E2-31DD-550BD68FE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92" y="0"/>
            <a:ext cx="1624376" cy="1624376"/>
          </a:xfrm>
          <a:prstGeom prst="rect">
            <a:avLst/>
          </a:prstGeom>
        </p:spPr>
      </p:pic>
      <p:pic>
        <p:nvPicPr>
          <p:cNvPr id="1026" name="Picture 2" descr="Edexcel International General Certificate of Secondary Education - ABC ...">
            <a:extLst>
              <a:ext uri="{FF2B5EF4-FFF2-40B4-BE49-F238E27FC236}">
                <a16:creationId xmlns:a16="http://schemas.microsoft.com/office/drawing/2014/main" id="{30F9DBD2-9244-183F-9011-A73462008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16032" r="6362" b="53469"/>
          <a:stretch/>
        </p:blipFill>
        <p:spPr bwMode="auto">
          <a:xfrm>
            <a:off x="3790208" y="165282"/>
            <a:ext cx="5386449" cy="129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4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48793-7EC3-64F3-109F-A53E09314FE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C9567-97B2-4A23-AD7E-AA74492EA63F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can home help? - Calculators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D5224-62FA-8627-05A6-6586F9D4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460" y="5213460"/>
            <a:ext cx="1644540" cy="1644540"/>
          </a:xfrm>
          <a:prstGeom prst="rect">
            <a:avLst/>
          </a:prstGeom>
        </p:spPr>
      </p:pic>
      <p:pic>
        <p:nvPicPr>
          <p:cNvPr id="6" name="Picture 5" descr="A black calculator with buttons and a display&#10;&#10;Description automatically generated">
            <a:extLst>
              <a:ext uri="{FF2B5EF4-FFF2-40B4-BE49-F238E27FC236}">
                <a16:creationId xmlns:a16="http://schemas.microsoft.com/office/drawing/2014/main" id="{D92B7773-3012-1A61-486B-6B928D0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6" y="1079242"/>
            <a:ext cx="2974928" cy="5680284"/>
          </a:xfrm>
          <a:prstGeom prst="rect">
            <a:avLst/>
          </a:prstGeom>
        </p:spPr>
      </p:pic>
      <p:pic>
        <p:nvPicPr>
          <p:cNvPr id="12" name="Picture 11" descr="A black calculator with a display&#10;&#10;Description automatically generated">
            <a:extLst>
              <a:ext uri="{FF2B5EF4-FFF2-40B4-BE49-F238E27FC236}">
                <a16:creationId xmlns:a16="http://schemas.microsoft.com/office/drawing/2014/main" id="{2B610527-E0B1-0455-2676-763C25E1A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701" y="1079242"/>
            <a:ext cx="2991973" cy="5680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2C8540-76EC-0D33-2590-80D9F150EF2D}"/>
                  </a:ext>
                </a:extLst>
              </p:cNvPr>
              <p:cNvSpPr txBox="1"/>
              <p:nvPr/>
            </p:nvSpPr>
            <p:spPr>
              <a:xfrm>
                <a:off x="6096000" y="1382752"/>
                <a:ext cx="4672361" cy="4762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of the final exam is on a calculator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of their written homework is on a calculator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The majority of their Sparx homework can be done on a calculator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2C8540-76EC-0D33-2590-80D9F150E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82752"/>
                <a:ext cx="4672361" cy="4762329"/>
              </a:xfrm>
              <a:prstGeom prst="rect">
                <a:avLst/>
              </a:prstGeom>
              <a:blipFill>
                <a:blip r:embed="rId5"/>
                <a:stretch>
                  <a:fillRect l="-2446" r="-4620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0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48793-7EC3-64F3-109F-A53E09314FE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C9567-97B2-4A23-AD7E-AA74492EA63F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can home help – Sparx homework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D5224-62FA-8627-05A6-6586F9D4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460" y="5213460"/>
            <a:ext cx="1644540" cy="1644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069312-EE00-44A2-488F-DE74490932E8}"/>
              </a:ext>
            </a:extLst>
          </p:cNvPr>
          <p:cNvSpPr txBox="1"/>
          <p:nvPr/>
        </p:nvSpPr>
        <p:spPr>
          <a:xfrm>
            <a:off x="139966" y="1065660"/>
            <a:ext cx="111623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Homework is set every Friday at 9am and due every Friday at 8am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homework is set to a level suitable for the student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Sparx homework should take approximately 30 minutes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it to be complete:</a:t>
            </a:r>
          </a:p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	(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 Score of 100%</a:t>
            </a:r>
          </a:p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	(ii) Got as many answers correct as possible, watched the video for 	</a:t>
            </a:r>
          </a:p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	anything they don’t understand and tried the question again</a:t>
            </a:r>
          </a:p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	(iii) Have a bespoke agreement as part of their school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48793-7EC3-64F3-109F-A53E09314FE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C9567-97B2-4A23-AD7E-AA74492EA63F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Sparx homework: Taking less than 30 minutes?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D5224-62FA-8627-05A6-6586F9D4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029" y="4992029"/>
            <a:ext cx="1865971" cy="1865971"/>
          </a:xfrm>
          <a:prstGeom prst="rect">
            <a:avLst/>
          </a:prstGeom>
        </p:spPr>
      </p:pic>
      <p:pic>
        <p:nvPicPr>
          <p:cNvPr id="9" name="Picture 8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A63F040-0705-3FD0-A399-58E1E7653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98" y="2278261"/>
            <a:ext cx="3134417" cy="2465487"/>
          </a:xfrm>
          <a:prstGeom prst="rect">
            <a:avLst/>
          </a:prstGeom>
        </p:spPr>
      </p:pic>
      <p:pic>
        <p:nvPicPr>
          <p:cNvPr id="11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6EABDEF-A133-B2D9-394D-DD7F3E115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6" y="1256755"/>
            <a:ext cx="2095500" cy="4508500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A7A7BAA-49B2-DCFD-521E-9E552C1E09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21" y="1521286"/>
            <a:ext cx="5856039" cy="347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48793-7EC3-64F3-109F-A53E09314FE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C9567-97B2-4A23-AD7E-AA74492EA63F}"/>
              </a:ext>
            </a:extLst>
          </p:cNvPr>
          <p:cNvSpPr txBox="1"/>
          <p:nvPr/>
        </p:nvSpPr>
        <p:spPr>
          <a:xfrm>
            <a:off x="139966" y="149279"/>
            <a:ext cx="1205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can home help – exam question homework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D5224-62FA-8627-05A6-6586F9D4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460" y="5213460"/>
            <a:ext cx="1644540" cy="1644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069312-EE00-44A2-488F-DE74490932E8}"/>
              </a:ext>
            </a:extLst>
          </p:cNvPr>
          <p:cNvSpPr txBox="1"/>
          <p:nvPr/>
        </p:nvSpPr>
        <p:spPr>
          <a:xfrm>
            <a:off x="139966" y="1065660"/>
            <a:ext cx="111623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Each week exam questions relevant to the current topic will be set by the class teacher, they have 1 week to complete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Students can take their books home to support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Students can access Sparx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Maths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 support, watching a video based on this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Students can access other online platforms such as Corbett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Maths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or The GCSE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Maths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Tutor to find supporting videos.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11777" y="1457538"/>
            <a:ext cx="53427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Taking responsibility for your learning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78976" y="2660232"/>
            <a:ext cx="10972800" cy="1325563"/>
          </a:xfrm>
        </p:spPr>
        <p:txBody>
          <a:bodyPr>
            <a:noAutofit/>
          </a:bodyPr>
          <a:lstStyle/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Your exam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Your education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Your future</a:t>
            </a:r>
          </a:p>
          <a:p>
            <a:pPr>
              <a:buNone/>
            </a:pPr>
            <a:r>
              <a:rPr lang="en-GB" sz="3600" dirty="0">
                <a:latin typeface="Century Gothic" panose="020B0502020202020204" pitchFamily="34" charset="0"/>
              </a:rPr>
              <a:t>   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6BC45-CE83-EE71-F0DE-F1B5FD29790A}"/>
              </a:ext>
            </a:extLst>
          </p:cNvPr>
          <p:cNvSpPr txBox="1"/>
          <p:nvPr/>
        </p:nvSpPr>
        <p:spPr>
          <a:xfrm>
            <a:off x="0" y="-11481"/>
            <a:ext cx="124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What should students be doing?</a:t>
            </a:r>
          </a:p>
        </p:txBody>
      </p:sp>
      <p:pic>
        <p:nvPicPr>
          <p:cNvPr id="1028" name="Picture 4" descr="The Only Way to Learn Mathematics is to Do Mathematics FREE POSTER">
            <a:extLst>
              <a:ext uri="{FF2B5EF4-FFF2-40B4-BE49-F238E27FC236}">
                <a16:creationId xmlns:a16="http://schemas.microsoft.com/office/drawing/2014/main" id="{72272A0B-5D4B-CB75-15A5-3B2620E2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2" y="1300087"/>
            <a:ext cx="3429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D86EF-06F8-91D4-1500-EBE2EEA5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677" y="4282677"/>
            <a:ext cx="2575323" cy="25753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447B15-0B60-1CB9-5520-A3CBC560C548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Century Gothic" panose="020B0502020202020204" pitchFamily="34" charset="0"/>
              </a:rPr>
              <a:t>How </a:t>
            </a:r>
            <a:r>
              <a:rPr lang="en-US" sz="3200" b="1">
                <a:latin typeface="Century Gothic" panose="020B0502020202020204" pitchFamily="34" charset="0"/>
              </a:rPr>
              <a:t>can students </a:t>
            </a:r>
            <a:r>
              <a:rPr lang="en-US" sz="3200" b="1" dirty="0">
                <a:latin typeface="Century Gothic" panose="020B0502020202020204" pitchFamily="34" charset="0"/>
              </a:rPr>
              <a:t>help themselves?</a:t>
            </a:r>
          </a:p>
        </p:txBody>
      </p:sp>
    </p:spTree>
    <p:extLst>
      <p:ext uri="{BB962C8B-B14F-4D97-AF65-F5344CB8AC3E}">
        <p14:creationId xmlns:p14="http://schemas.microsoft.com/office/powerpoint/2010/main" val="8827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edd7e-e0f9-4931-b3f9-b2f02ce0fc74" xsi:nil="true"/>
    <lcf76f155ced4ddcb4097134ff3c332f xmlns="9859d9fa-abf5-452e-8251-76a84a04b4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16330FDD464448F8A096283F7693C" ma:contentTypeVersion="17" ma:contentTypeDescription="Create a new document." ma:contentTypeScope="" ma:versionID="d4cd46c2aa3f1bb0c09b7d71aa83636d">
  <xsd:schema xmlns:xsd="http://www.w3.org/2001/XMLSchema" xmlns:xs="http://www.w3.org/2001/XMLSchema" xmlns:p="http://schemas.microsoft.com/office/2006/metadata/properties" xmlns:ns2="9859d9fa-abf5-452e-8251-76a84a04b490" xmlns:ns3="8f7edd7e-e0f9-4931-b3f9-b2f02ce0fc74" targetNamespace="http://schemas.microsoft.com/office/2006/metadata/properties" ma:root="true" ma:fieldsID="25509a3d0a6459d89357599df1e8b349" ns2:_="" ns3:_="">
    <xsd:import namespace="9859d9fa-abf5-452e-8251-76a84a04b490"/>
    <xsd:import namespace="8f7edd7e-e0f9-4931-b3f9-b2f02ce0f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9d9fa-abf5-452e-8251-76a84a04b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edd7e-e0f9-4931-b3f9-b2f02ce0f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ee08302-c0fa-4238-a1ec-68c1e69a672c}" ma:internalName="TaxCatchAll" ma:showField="CatchAllData" ma:web="8f7edd7e-e0f9-4931-b3f9-b2f02ce0f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9F150-2684-4F9F-9236-E8B8A3C29B13}">
  <ds:schemaRefs>
    <ds:schemaRef ds:uri="http://schemas.microsoft.com/office/2006/metadata/properties"/>
    <ds:schemaRef ds:uri="http://schemas.microsoft.com/office/infopath/2007/PartnerControls"/>
    <ds:schemaRef ds:uri="8f7edd7e-e0f9-4931-b3f9-b2f02ce0fc74"/>
    <ds:schemaRef ds:uri="9859d9fa-abf5-452e-8251-76a84a04b490"/>
  </ds:schemaRefs>
</ds:datastoreItem>
</file>

<file path=customXml/itemProps2.xml><?xml version="1.0" encoding="utf-8"?>
<ds:datastoreItem xmlns:ds="http://schemas.openxmlformats.org/officeDocument/2006/customXml" ds:itemID="{74E71080-71E7-4F92-A143-C1BBDC01BC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3EB519-AECE-4E0A-B8AD-DFACF9480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59d9fa-abf5-452e-8251-76a84a04b490"/>
    <ds:schemaRef ds:uri="8f7edd7e-e0f9-4931-b3f9-b2f02ce0fc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294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Taking responsibility for your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Huskisson</dc:creator>
  <cp:lastModifiedBy>Jo Huskisson</cp:lastModifiedBy>
  <cp:revision>3</cp:revision>
  <dcterms:created xsi:type="dcterms:W3CDTF">2023-09-24T09:57:30Z</dcterms:created>
  <dcterms:modified xsi:type="dcterms:W3CDTF">2023-09-25T14:32:33Z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0x01010094916330FDD464448F8A096283F7693C</vt:lpwstr>
  </property>
  <property fmtid="{D5CDD505-2E9C-101B-9397-08002B2CF9AE}" pid="3" name="MediaServiceImageTags">
    <vt:lpwstr/>
  </property>
</Properties>
</file>