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7" r:id="rId8"/>
    <p:sldId id="266" r:id="rId9"/>
    <p:sldId id="268" r:id="rId10"/>
    <p:sldId id="259" r:id="rId11"/>
    <p:sldId id="269" r:id="rId12"/>
    <p:sldId id="270" r:id="rId13"/>
    <p:sldId id="261" r:id="rId14"/>
    <p:sldId id="275" r:id="rId15"/>
    <p:sldId id="264" r:id="rId16"/>
    <p:sldId id="262" r:id="rId17"/>
    <p:sldId id="27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A2FA34-76B5-B302-0436-5C6684344DA7}" v="7" dt="2023-09-26T06:52:45.724"/>
    <p1510:client id="{60095280-93F7-4061-81C6-4433ACBDCD1B}" v="63" dt="2022-09-30T12:01:30.294"/>
    <p1510:client id="{9BEC8B05-4DA0-2B67-56C8-BFB1C0813F9D}" v="3" dt="2023-09-26T13:06:49.7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6" autoAdjust="0"/>
    <p:restoredTop sz="94660"/>
  </p:normalViewPr>
  <p:slideViewPr>
    <p:cSldViewPr snapToGrid="0">
      <p:cViewPr varScale="1">
        <p:scale>
          <a:sx n="111" d="100"/>
          <a:sy n="111" d="100"/>
        </p:scale>
        <p:origin x="4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 Brook" userId="S::kbrook@brownhillsoa.co.uk::19c82375-e2b5-47a0-ae45-e9b48c87f825" providerId="AD" clId="Web-{1AA2FA34-76B5-B302-0436-5C6684344DA7}"/>
    <pc:docChg chg="modSld">
      <pc:chgData name="Kate Brook" userId="S::kbrook@brownhillsoa.co.uk::19c82375-e2b5-47a0-ae45-e9b48c87f825" providerId="AD" clId="Web-{1AA2FA34-76B5-B302-0436-5C6684344DA7}" dt="2023-09-26T06:52:43.411" v="5" actId="20577"/>
      <pc:docMkLst>
        <pc:docMk/>
      </pc:docMkLst>
      <pc:sldChg chg="modSp">
        <pc:chgData name="Kate Brook" userId="S::kbrook@brownhillsoa.co.uk::19c82375-e2b5-47a0-ae45-e9b48c87f825" providerId="AD" clId="Web-{1AA2FA34-76B5-B302-0436-5C6684344DA7}" dt="2023-09-26T06:52:43.411" v="5" actId="20577"/>
        <pc:sldMkLst>
          <pc:docMk/>
          <pc:sldMk cId="3960097954" sldId="269"/>
        </pc:sldMkLst>
        <pc:spChg chg="mod">
          <ac:chgData name="Kate Brook" userId="S::kbrook@brownhillsoa.co.uk::19c82375-e2b5-47a0-ae45-e9b48c87f825" providerId="AD" clId="Web-{1AA2FA34-76B5-B302-0436-5C6684344DA7}" dt="2023-09-26T06:52:43.411" v="5" actId="20577"/>
          <ac:spMkLst>
            <pc:docMk/>
            <pc:sldMk cId="3960097954" sldId="269"/>
            <ac:spMk id="3" creationId="{81628C7A-402A-560B-F1D5-3BACC9EED16A}"/>
          </ac:spMkLst>
        </pc:spChg>
      </pc:sldChg>
    </pc:docChg>
  </pc:docChgLst>
  <pc:docChgLst>
    <pc:chgData name="Kate Brook" userId="S::kbrook@brownhillsoa.co.uk::19c82375-e2b5-47a0-ae45-e9b48c87f825" providerId="AD" clId="Web-{9BEC8B05-4DA0-2B67-56C8-BFB1C0813F9D}"/>
    <pc:docChg chg="modSld">
      <pc:chgData name="Kate Brook" userId="S::kbrook@brownhillsoa.co.uk::19c82375-e2b5-47a0-ae45-e9b48c87f825" providerId="AD" clId="Web-{9BEC8B05-4DA0-2B67-56C8-BFB1C0813F9D}" dt="2023-09-26T13:06:46.045" v="1" actId="20577"/>
      <pc:docMkLst>
        <pc:docMk/>
      </pc:docMkLst>
      <pc:sldChg chg="modSp">
        <pc:chgData name="Kate Brook" userId="S::kbrook@brownhillsoa.co.uk::19c82375-e2b5-47a0-ae45-e9b48c87f825" providerId="AD" clId="Web-{9BEC8B05-4DA0-2B67-56C8-BFB1C0813F9D}" dt="2023-09-26T13:06:46.045" v="1" actId="20577"/>
        <pc:sldMkLst>
          <pc:docMk/>
          <pc:sldMk cId="2072498628" sldId="275"/>
        </pc:sldMkLst>
        <pc:spChg chg="mod">
          <ac:chgData name="Kate Brook" userId="S::kbrook@brownhillsoa.co.uk::19c82375-e2b5-47a0-ae45-e9b48c87f825" providerId="AD" clId="Web-{9BEC8B05-4DA0-2B67-56C8-BFB1C0813F9D}" dt="2023-09-26T13:06:46.045" v="1" actId="20577"/>
          <ac:spMkLst>
            <pc:docMk/>
            <pc:sldMk cId="2072498628" sldId="275"/>
            <ac:spMk id="3" creationId="{3349E37E-1745-BA4C-5A45-C3129DA9BA3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D5BD0-9FD8-8326-8865-568B28EDC0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AE70F54-F023-81DF-6628-B2B53EE12D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8090310-4FAE-7744-A3BE-6E4955B8B73D}"/>
              </a:ext>
            </a:extLst>
          </p:cNvPr>
          <p:cNvSpPr>
            <a:spLocks noGrp="1"/>
          </p:cNvSpPr>
          <p:nvPr>
            <p:ph type="dt" sz="half" idx="10"/>
          </p:nvPr>
        </p:nvSpPr>
        <p:spPr/>
        <p:txBody>
          <a:bodyPr/>
          <a:lstStyle/>
          <a:p>
            <a:fld id="{C3993BF7-5E87-4D1E-AC04-C2F9BECB3623}" type="datetimeFigureOut">
              <a:rPr lang="en-GB" smtClean="0"/>
              <a:t>27/09/2023</a:t>
            </a:fld>
            <a:endParaRPr lang="en-GB"/>
          </a:p>
        </p:txBody>
      </p:sp>
      <p:sp>
        <p:nvSpPr>
          <p:cNvPr id="5" name="Footer Placeholder 4">
            <a:extLst>
              <a:ext uri="{FF2B5EF4-FFF2-40B4-BE49-F238E27FC236}">
                <a16:creationId xmlns:a16="http://schemas.microsoft.com/office/drawing/2014/main" id="{82E2BB4C-2865-2F72-10D1-0329F7397C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749F21-4646-B0F9-D444-EC709C030A16}"/>
              </a:ext>
            </a:extLst>
          </p:cNvPr>
          <p:cNvSpPr>
            <a:spLocks noGrp="1"/>
          </p:cNvSpPr>
          <p:nvPr>
            <p:ph type="sldNum" sz="quarter" idx="12"/>
          </p:nvPr>
        </p:nvSpPr>
        <p:spPr/>
        <p:txBody>
          <a:bodyPr/>
          <a:lstStyle/>
          <a:p>
            <a:fld id="{070B3EEC-8861-4120-BCB3-E23AA15679F6}" type="slidenum">
              <a:rPr lang="en-GB" smtClean="0"/>
              <a:t>‹#›</a:t>
            </a:fld>
            <a:endParaRPr lang="en-GB"/>
          </a:p>
        </p:txBody>
      </p:sp>
    </p:spTree>
    <p:extLst>
      <p:ext uri="{BB962C8B-B14F-4D97-AF65-F5344CB8AC3E}">
        <p14:creationId xmlns:p14="http://schemas.microsoft.com/office/powerpoint/2010/main" val="3785145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78E2E-EB5C-D698-9339-89B98614ED0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B9A03C-1941-2EFD-F7E1-3865ED57F6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5A1A77-8735-02F4-305D-EF141567C8A0}"/>
              </a:ext>
            </a:extLst>
          </p:cNvPr>
          <p:cNvSpPr>
            <a:spLocks noGrp="1"/>
          </p:cNvSpPr>
          <p:nvPr>
            <p:ph type="dt" sz="half" idx="10"/>
          </p:nvPr>
        </p:nvSpPr>
        <p:spPr/>
        <p:txBody>
          <a:bodyPr/>
          <a:lstStyle/>
          <a:p>
            <a:fld id="{C3993BF7-5E87-4D1E-AC04-C2F9BECB3623}" type="datetimeFigureOut">
              <a:rPr lang="en-GB" smtClean="0"/>
              <a:t>27/09/2023</a:t>
            </a:fld>
            <a:endParaRPr lang="en-GB"/>
          </a:p>
        </p:txBody>
      </p:sp>
      <p:sp>
        <p:nvSpPr>
          <p:cNvPr id="5" name="Footer Placeholder 4">
            <a:extLst>
              <a:ext uri="{FF2B5EF4-FFF2-40B4-BE49-F238E27FC236}">
                <a16:creationId xmlns:a16="http://schemas.microsoft.com/office/drawing/2014/main" id="{9FFDF9DB-C441-780C-CB2A-A362C01AE2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78FBBB-7479-E43C-B732-B87C4CE6DD0C}"/>
              </a:ext>
            </a:extLst>
          </p:cNvPr>
          <p:cNvSpPr>
            <a:spLocks noGrp="1"/>
          </p:cNvSpPr>
          <p:nvPr>
            <p:ph type="sldNum" sz="quarter" idx="12"/>
          </p:nvPr>
        </p:nvSpPr>
        <p:spPr/>
        <p:txBody>
          <a:bodyPr/>
          <a:lstStyle/>
          <a:p>
            <a:fld id="{070B3EEC-8861-4120-BCB3-E23AA15679F6}" type="slidenum">
              <a:rPr lang="en-GB" smtClean="0"/>
              <a:t>‹#›</a:t>
            </a:fld>
            <a:endParaRPr lang="en-GB"/>
          </a:p>
        </p:txBody>
      </p:sp>
    </p:spTree>
    <p:extLst>
      <p:ext uri="{BB962C8B-B14F-4D97-AF65-F5344CB8AC3E}">
        <p14:creationId xmlns:p14="http://schemas.microsoft.com/office/powerpoint/2010/main" val="843893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2D3137-4A0E-F6F0-1EED-1BF1D1C0320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718C8D-9409-470C-6D4F-7E55B84F7E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4AB45C-D375-FA60-85E2-8A7E2DBB9E1D}"/>
              </a:ext>
            </a:extLst>
          </p:cNvPr>
          <p:cNvSpPr>
            <a:spLocks noGrp="1"/>
          </p:cNvSpPr>
          <p:nvPr>
            <p:ph type="dt" sz="half" idx="10"/>
          </p:nvPr>
        </p:nvSpPr>
        <p:spPr/>
        <p:txBody>
          <a:bodyPr/>
          <a:lstStyle/>
          <a:p>
            <a:fld id="{C3993BF7-5E87-4D1E-AC04-C2F9BECB3623}" type="datetimeFigureOut">
              <a:rPr lang="en-GB" smtClean="0"/>
              <a:t>27/09/2023</a:t>
            </a:fld>
            <a:endParaRPr lang="en-GB"/>
          </a:p>
        </p:txBody>
      </p:sp>
      <p:sp>
        <p:nvSpPr>
          <p:cNvPr id="5" name="Footer Placeholder 4">
            <a:extLst>
              <a:ext uri="{FF2B5EF4-FFF2-40B4-BE49-F238E27FC236}">
                <a16:creationId xmlns:a16="http://schemas.microsoft.com/office/drawing/2014/main" id="{BBC5149C-9F1E-D83C-A8EB-4B7C2B3467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294AF6-B602-0EB1-10B2-E4296D33F75C}"/>
              </a:ext>
            </a:extLst>
          </p:cNvPr>
          <p:cNvSpPr>
            <a:spLocks noGrp="1"/>
          </p:cNvSpPr>
          <p:nvPr>
            <p:ph type="sldNum" sz="quarter" idx="12"/>
          </p:nvPr>
        </p:nvSpPr>
        <p:spPr/>
        <p:txBody>
          <a:bodyPr/>
          <a:lstStyle/>
          <a:p>
            <a:fld id="{070B3EEC-8861-4120-BCB3-E23AA15679F6}" type="slidenum">
              <a:rPr lang="en-GB" smtClean="0"/>
              <a:t>‹#›</a:t>
            </a:fld>
            <a:endParaRPr lang="en-GB"/>
          </a:p>
        </p:txBody>
      </p:sp>
    </p:spTree>
    <p:extLst>
      <p:ext uri="{BB962C8B-B14F-4D97-AF65-F5344CB8AC3E}">
        <p14:creationId xmlns:p14="http://schemas.microsoft.com/office/powerpoint/2010/main" val="474879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E219B-B21F-17DA-F435-8D908366A02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91A8026-0EAB-EA29-801A-3CAFAD044E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0D9961-5041-9C24-E1E6-632823B27A33}"/>
              </a:ext>
            </a:extLst>
          </p:cNvPr>
          <p:cNvSpPr>
            <a:spLocks noGrp="1"/>
          </p:cNvSpPr>
          <p:nvPr>
            <p:ph type="dt" sz="half" idx="10"/>
          </p:nvPr>
        </p:nvSpPr>
        <p:spPr/>
        <p:txBody>
          <a:bodyPr/>
          <a:lstStyle/>
          <a:p>
            <a:fld id="{C3993BF7-5E87-4D1E-AC04-C2F9BECB3623}" type="datetimeFigureOut">
              <a:rPr lang="en-GB" smtClean="0"/>
              <a:t>27/09/2023</a:t>
            </a:fld>
            <a:endParaRPr lang="en-GB"/>
          </a:p>
        </p:txBody>
      </p:sp>
      <p:sp>
        <p:nvSpPr>
          <p:cNvPr id="5" name="Footer Placeholder 4">
            <a:extLst>
              <a:ext uri="{FF2B5EF4-FFF2-40B4-BE49-F238E27FC236}">
                <a16:creationId xmlns:a16="http://schemas.microsoft.com/office/drawing/2014/main" id="{BB37708F-753B-02F1-4CC9-0B992C113D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2CEA99-78C8-0F8F-06D9-B4A2B0DF8A1F}"/>
              </a:ext>
            </a:extLst>
          </p:cNvPr>
          <p:cNvSpPr>
            <a:spLocks noGrp="1"/>
          </p:cNvSpPr>
          <p:nvPr>
            <p:ph type="sldNum" sz="quarter" idx="12"/>
          </p:nvPr>
        </p:nvSpPr>
        <p:spPr/>
        <p:txBody>
          <a:bodyPr/>
          <a:lstStyle/>
          <a:p>
            <a:fld id="{070B3EEC-8861-4120-BCB3-E23AA15679F6}" type="slidenum">
              <a:rPr lang="en-GB" smtClean="0"/>
              <a:t>‹#›</a:t>
            </a:fld>
            <a:endParaRPr lang="en-GB"/>
          </a:p>
        </p:txBody>
      </p:sp>
    </p:spTree>
    <p:extLst>
      <p:ext uri="{BB962C8B-B14F-4D97-AF65-F5344CB8AC3E}">
        <p14:creationId xmlns:p14="http://schemas.microsoft.com/office/powerpoint/2010/main" val="1119983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AD2DF-F4D1-6C72-E34E-9F5CE30E80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56ECAE4-867C-9E36-59B9-A3A173480D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0B6BCE-524A-6D28-B2EA-B362ABFC3A00}"/>
              </a:ext>
            </a:extLst>
          </p:cNvPr>
          <p:cNvSpPr>
            <a:spLocks noGrp="1"/>
          </p:cNvSpPr>
          <p:nvPr>
            <p:ph type="dt" sz="half" idx="10"/>
          </p:nvPr>
        </p:nvSpPr>
        <p:spPr/>
        <p:txBody>
          <a:bodyPr/>
          <a:lstStyle/>
          <a:p>
            <a:fld id="{C3993BF7-5E87-4D1E-AC04-C2F9BECB3623}" type="datetimeFigureOut">
              <a:rPr lang="en-GB" smtClean="0"/>
              <a:t>27/09/2023</a:t>
            </a:fld>
            <a:endParaRPr lang="en-GB"/>
          </a:p>
        </p:txBody>
      </p:sp>
      <p:sp>
        <p:nvSpPr>
          <p:cNvPr id="5" name="Footer Placeholder 4">
            <a:extLst>
              <a:ext uri="{FF2B5EF4-FFF2-40B4-BE49-F238E27FC236}">
                <a16:creationId xmlns:a16="http://schemas.microsoft.com/office/drawing/2014/main" id="{28A3D0EA-ECA4-727E-B236-1512AC4780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6129C6-B4ED-CC16-40F5-F1838FF10B3A}"/>
              </a:ext>
            </a:extLst>
          </p:cNvPr>
          <p:cNvSpPr>
            <a:spLocks noGrp="1"/>
          </p:cNvSpPr>
          <p:nvPr>
            <p:ph type="sldNum" sz="quarter" idx="12"/>
          </p:nvPr>
        </p:nvSpPr>
        <p:spPr/>
        <p:txBody>
          <a:bodyPr/>
          <a:lstStyle/>
          <a:p>
            <a:fld id="{070B3EEC-8861-4120-BCB3-E23AA15679F6}" type="slidenum">
              <a:rPr lang="en-GB" smtClean="0"/>
              <a:t>‹#›</a:t>
            </a:fld>
            <a:endParaRPr lang="en-GB"/>
          </a:p>
        </p:txBody>
      </p:sp>
    </p:spTree>
    <p:extLst>
      <p:ext uri="{BB962C8B-B14F-4D97-AF65-F5344CB8AC3E}">
        <p14:creationId xmlns:p14="http://schemas.microsoft.com/office/powerpoint/2010/main" val="67553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ED102-7548-DBA5-37E3-525DC87AD74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E19B43-1E71-0826-8535-1EAEFEE1F8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29D35-6951-DEED-B3D0-D0BF52858A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32002CD-C626-10BB-8543-10C209DEF1E8}"/>
              </a:ext>
            </a:extLst>
          </p:cNvPr>
          <p:cNvSpPr>
            <a:spLocks noGrp="1"/>
          </p:cNvSpPr>
          <p:nvPr>
            <p:ph type="dt" sz="half" idx="10"/>
          </p:nvPr>
        </p:nvSpPr>
        <p:spPr/>
        <p:txBody>
          <a:bodyPr/>
          <a:lstStyle/>
          <a:p>
            <a:fld id="{C3993BF7-5E87-4D1E-AC04-C2F9BECB3623}" type="datetimeFigureOut">
              <a:rPr lang="en-GB" smtClean="0"/>
              <a:t>27/09/2023</a:t>
            </a:fld>
            <a:endParaRPr lang="en-GB"/>
          </a:p>
        </p:txBody>
      </p:sp>
      <p:sp>
        <p:nvSpPr>
          <p:cNvPr id="6" name="Footer Placeholder 5">
            <a:extLst>
              <a:ext uri="{FF2B5EF4-FFF2-40B4-BE49-F238E27FC236}">
                <a16:creationId xmlns:a16="http://schemas.microsoft.com/office/drawing/2014/main" id="{DC2F3B99-AA81-ABC4-FB5A-ADB7E338409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5F66E2-1142-A145-2409-7AF8894601B5}"/>
              </a:ext>
            </a:extLst>
          </p:cNvPr>
          <p:cNvSpPr>
            <a:spLocks noGrp="1"/>
          </p:cNvSpPr>
          <p:nvPr>
            <p:ph type="sldNum" sz="quarter" idx="12"/>
          </p:nvPr>
        </p:nvSpPr>
        <p:spPr/>
        <p:txBody>
          <a:bodyPr/>
          <a:lstStyle/>
          <a:p>
            <a:fld id="{070B3EEC-8861-4120-BCB3-E23AA15679F6}" type="slidenum">
              <a:rPr lang="en-GB" smtClean="0"/>
              <a:t>‹#›</a:t>
            </a:fld>
            <a:endParaRPr lang="en-GB"/>
          </a:p>
        </p:txBody>
      </p:sp>
    </p:spTree>
    <p:extLst>
      <p:ext uri="{BB962C8B-B14F-4D97-AF65-F5344CB8AC3E}">
        <p14:creationId xmlns:p14="http://schemas.microsoft.com/office/powerpoint/2010/main" val="2884772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CD2A4-BE8E-5115-A6F6-4B95FA7D15C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A9F6F8B-D6CF-1E17-265F-55EC93676A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83E584-2FAA-B879-5308-A7BC25E144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1541675-43CB-C773-D92B-E72CEC4A8D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FC9635-D8DC-99EC-10EA-2F6C5FAF70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A825780-D585-9396-E880-16365A373A05}"/>
              </a:ext>
            </a:extLst>
          </p:cNvPr>
          <p:cNvSpPr>
            <a:spLocks noGrp="1"/>
          </p:cNvSpPr>
          <p:nvPr>
            <p:ph type="dt" sz="half" idx="10"/>
          </p:nvPr>
        </p:nvSpPr>
        <p:spPr/>
        <p:txBody>
          <a:bodyPr/>
          <a:lstStyle/>
          <a:p>
            <a:fld id="{C3993BF7-5E87-4D1E-AC04-C2F9BECB3623}" type="datetimeFigureOut">
              <a:rPr lang="en-GB" smtClean="0"/>
              <a:t>27/09/2023</a:t>
            </a:fld>
            <a:endParaRPr lang="en-GB"/>
          </a:p>
        </p:txBody>
      </p:sp>
      <p:sp>
        <p:nvSpPr>
          <p:cNvPr id="8" name="Footer Placeholder 7">
            <a:extLst>
              <a:ext uri="{FF2B5EF4-FFF2-40B4-BE49-F238E27FC236}">
                <a16:creationId xmlns:a16="http://schemas.microsoft.com/office/drawing/2014/main" id="{D03265E5-F63E-0871-C43B-E12DB562083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666E9BD-3DF2-BF3C-2E18-17B3D0D50E0C}"/>
              </a:ext>
            </a:extLst>
          </p:cNvPr>
          <p:cNvSpPr>
            <a:spLocks noGrp="1"/>
          </p:cNvSpPr>
          <p:nvPr>
            <p:ph type="sldNum" sz="quarter" idx="12"/>
          </p:nvPr>
        </p:nvSpPr>
        <p:spPr/>
        <p:txBody>
          <a:bodyPr/>
          <a:lstStyle/>
          <a:p>
            <a:fld id="{070B3EEC-8861-4120-BCB3-E23AA15679F6}" type="slidenum">
              <a:rPr lang="en-GB" smtClean="0"/>
              <a:t>‹#›</a:t>
            </a:fld>
            <a:endParaRPr lang="en-GB"/>
          </a:p>
        </p:txBody>
      </p:sp>
    </p:spTree>
    <p:extLst>
      <p:ext uri="{BB962C8B-B14F-4D97-AF65-F5344CB8AC3E}">
        <p14:creationId xmlns:p14="http://schemas.microsoft.com/office/powerpoint/2010/main" val="1384065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3FFA5-B4B4-21EC-7FB0-13135026F80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AC2E06C-E86C-BFD9-EB7B-020AC9B351CC}"/>
              </a:ext>
            </a:extLst>
          </p:cNvPr>
          <p:cNvSpPr>
            <a:spLocks noGrp="1"/>
          </p:cNvSpPr>
          <p:nvPr>
            <p:ph type="dt" sz="half" idx="10"/>
          </p:nvPr>
        </p:nvSpPr>
        <p:spPr/>
        <p:txBody>
          <a:bodyPr/>
          <a:lstStyle/>
          <a:p>
            <a:fld id="{C3993BF7-5E87-4D1E-AC04-C2F9BECB3623}" type="datetimeFigureOut">
              <a:rPr lang="en-GB" smtClean="0"/>
              <a:t>27/09/2023</a:t>
            </a:fld>
            <a:endParaRPr lang="en-GB"/>
          </a:p>
        </p:txBody>
      </p:sp>
      <p:sp>
        <p:nvSpPr>
          <p:cNvPr id="4" name="Footer Placeholder 3">
            <a:extLst>
              <a:ext uri="{FF2B5EF4-FFF2-40B4-BE49-F238E27FC236}">
                <a16:creationId xmlns:a16="http://schemas.microsoft.com/office/drawing/2014/main" id="{EF6785C0-3D98-4382-3EC6-E3875FCCB6C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EF58B61-EE73-7636-4914-EFE55139CB69}"/>
              </a:ext>
            </a:extLst>
          </p:cNvPr>
          <p:cNvSpPr>
            <a:spLocks noGrp="1"/>
          </p:cNvSpPr>
          <p:nvPr>
            <p:ph type="sldNum" sz="quarter" idx="12"/>
          </p:nvPr>
        </p:nvSpPr>
        <p:spPr/>
        <p:txBody>
          <a:bodyPr/>
          <a:lstStyle/>
          <a:p>
            <a:fld id="{070B3EEC-8861-4120-BCB3-E23AA15679F6}" type="slidenum">
              <a:rPr lang="en-GB" smtClean="0"/>
              <a:t>‹#›</a:t>
            </a:fld>
            <a:endParaRPr lang="en-GB"/>
          </a:p>
        </p:txBody>
      </p:sp>
    </p:spTree>
    <p:extLst>
      <p:ext uri="{BB962C8B-B14F-4D97-AF65-F5344CB8AC3E}">
        <p14:creationId xmlns:p14="http://schemas.microsoft.com/office/powerpoint/2010/main" val="1345670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82E69F-4EDF-79D3-FCE6-35DACCDAF6FF}"/>
              </a:ext>
            </a:extLst>
          </p:cNvPr>
          <p:cNvSpPr>
            <a:spLocks noGrp="1"/>
          </p:cNvSpPr>
          <p:nvPr>
            <p:ph type="dt" sz="half" idx="10"/>
          </p:nvPr>
        </p:nvSpPr>
        <p:spPr/>
        <p:txBody>
          <a:bodyPr/>
          <a:lstStyle/>
          <a:p>
            <a:fld id="{C3993BF7-5E87-4D1E-AC04-C2F9BECB3623}" type="datetimeFigureOut">
              <a:rPr lang="en-GB" smtClean="0"/>
              <a:t>27/09/2023</a:t>
            </a:fld>
            <a:endParaRPr lang="en-GB"/>
          </a:p>
        </p:txBody>
      </p:sp>
      <p:sp>
        <p:nvSpPr>
          <p:cNvPr id="3" name="Footer Placeholder 2">
            <a:extLst>
              <a:ext uri="{FF2B5EF4-FFF2-40B4-BE49-F238E27FC236}">
                <a16:creationId xmlns:a16="http://schemas.microsoft.com/office/drawing/2014/main" id="{46E89BA8-4637-D76F-425B-FE72C3F8F7F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D314126-3A60-E877-0B04-077FB1939F92}"/>
              </a:ext>
            </a:extLst>
          </p:cNvPr>
          <p:cNvSpPr>
            <a:spLocks noGrp="1"/>
          </p:cNvSpPr>
          <p:nvPr>
            <p:ph type="sldNum" sz="quarter" idx="12"/>
          </p:nvPr>
        </p:nvSpPr>
        <p:spPr/>
        <p:txBody>
          <a:bodyPr/>
          <a:lstStyle/>
          <a:p>
            <a:fld id="{070B3EEC-8861-4120-BCB3-E23AA15679F6}" type="slidenum">
              <a:rPr lang="en-GB" smtClean="0"/>
              <a:t>‹#›</a:t>
            </a:fld>
            <a:endParaRPr lang="en-GB"/>
          </a:p>
        </p:txBody>
      </p:sp>
    </p:spTree>
    <p:extLst>
      <p:ext uri="{BB962C8B-B14F-4D97-AF65-F5344CB8AC3E}">
        <p14:creationId xmlns:p14="http://schemas.microsoft.com/office/powerpoint/2010/main" val="3603885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FB2A6-9070-C719-1905-D269C6F87A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328ABC8-4764-390D-8ED6-513E1227A2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3BCBA3D-D193-F207-72DB-E83FB0589D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28988F-F18F-DE12-4D0D-B9959E013AF8}"/>
              </a:ext>
            </a:extLst>
          </p:cNvPr>
          <p:cNvSpPr>
            <a:spLocks noGrp="1"/>
          </p:cNvSpPr>
          <p:nvPr>
            <p:ph type="dt" sz="half" idx="10"/>
          </p:nvPr>
        </p:nvSpPr>
        <p:spPr/>
        <p:txBody>
          <a:bodyPr/>
          <a:lstStyle/>
          <a:p>
            <a:fld id="{C3993BF7-5E87-4D1E-AC04-C2F9BECB3623}" type="datetimeFigureOut">
              <a:rPr lang="en-GB" smtClean="0"/>
              <a:t>27/09/2023</a:t>
            </a:fld>
            <a:endParaRPr lang="en-GB"/>
          </a:p>
        </p:txBody>
      </p:sp>
      <p:sp>
        <p:nvSpPr>
          <p:cNvPr id="6" name="Footer Placeholder 5">
            <a:extLst>
              <a:ext uri="{FF2B5EF4-FFF2-40B4-BE49-F238E27FC236}">
                <a16:creationId xmlns:a16="http://schemas.microsoft.com/office/drawing/2014/main" id="{EA932E05-08B6-E8CA-12B6-6B4451FC76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9FF9F72-CDB5-F4AC-3F11-39BC60D1D604}"/>
              </a:ext>
            </a:extLst>
          </p:cNvPr>
          <p:cNvSpPr>
            <a:spLocks noGrp="1"/>
          </p:cNvSpPr>
          <p:nvPr>
            <p:ph type="sldNum" sz="quarter" idx="12"/>
          </p:nvPr>
        </p:nvSpPr>
        <p:spPr/>
        <p:txBody>
          <a:bodyPr/>
          <a:lstStyle/>
          <a:p>
            <a:fld id="{070B3EEC-8861-4120-BCB3-E23AA15679F6}" type="slidenum">
              <a:rPr lang="en-GB" smtClean="0"/>
              <a:t>‹#›</a:t>
            </a:fld>
            <a:endParaRPr lang="en-GB"/>
          </a:p>
        </p:txBody>
      </p:sp>
    </p:spTree>
    <p:extLst>
      <p:ext uri="{BB962C8B-B14F-4D97-AF65-F5344CB8AC3E}">
        <p14:creationId xmlns:p14="http://schemas.microsoft.com/office/powerpoint/2010/main" val="3611566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171FC-0338-9606-7A7C-F49C3D5D52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7395D9B-F401-F4A0-7A6E-C61930175A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E72DDA7-122E-22EB-887E-2B81B56F8A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CEC86D-20E0-F2C5-FD2B-40A8F0B93884}"/>
              </a:ext>
            </a:extLst>
          </p:cNvPr>
          <p:cNvSpPr>
            <a:spLocks noGrp="1"/>
          </p:cNvSpPr>
          <p:nvPr>
            <p:ph type="dt" sz="half" idx="10"/>
          </p:nvPr>
        </p:nvSpPr>
        <p:spPr/>
        <p:txBody>
          <a:bodyPr/>
          <a:lstStyle/>
          <a:p>
            <a:fld id="{C3993BF7-5E87-4D1E-AC04-C2F9BECB3623}" type="datetimeFigureOut">
              <a:rPr lang="en-GB" smtClean="0"/>
              <a:t>27/09/2023</a:t>
            </a:fld>
            <a:endParaRPr lang="en-GB"/>
          </a:p>
        </p:txBody>
      </p:sp>
      <p:sp>
        <p:nvSpPr>
          <p:cNvPr id="6" name="Footer Placeholder 5">
            <a:extLst>
              <a:ext uri="{FF2B5EF4-FFF2-40B4-BE49-F238E27FC236}">
                <a16:creationId xmlns:a16="http://schemas.microsoft.com/office/drawing/2014/main" id="{B4AF122A-035B-5792-CAFF-DB443B69A1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AEA9EC1-D4EC-92F7-78FA-8AAA10998DA0}"/>
              </a:ext>
            </a:extLst>
          </p:cNvPr>
          <p:cNvSpPr>
            <a:spLocks noGrp="1"/>
          </p:cNvSpPr>
          <p:nvPr>
            <p:ph type="sldNum" sz="quarter" idx="12"/>
          </p:nvPr>
        </p:nvSpPr>
        <p:spPr/>
        <p:txBody>
          <a:bodyPr/>
          <a:lstStyle/>
          <a:p>
            <a:fld id="{070B3EEC-8861-4120-BCB3-E23AA15679F6}" type="slidenum">
              <a:rPr lang="en-GB" smtClean="0"/>
              <a:t>‹#›</a:t>
            </a:fld>
            <a:endParaRPr lang="en-GB"/>
          </a:p>
        </p:txBody>
      </p:sp>
    </p:spTree>
    <p:extLst>
      <p:ext uri="{BB962C8B-B14F-4D97-AF65-F5344CB8AC3E}">
        <p14:creationId xmlns:p14="http://schemas.microsoft.com/office/powerpoint/2010/main" val="766537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DB636C-2FE5-921E-B488-066498BFD7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889031-3313-B7E8-18B5-0CB6851922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A5557A-92DF-DCD2-8342-58A8DF5F64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993BF7-5E87-4D1E-AC04-C2F9BECB3623}" type="datetimeFigureOut">
              <a:rPr lang="en-GB" smtClean="0"/>
              <a:t>27/09/2023</a:t>
            </a:fld>
            <a:endParaRPr lang="en-GB"/>
          </a:p>
        </p:txBody>
      </p:sp>
      <p:sp>
        <p:nvSpPr>
          <p:cNvPr id="5" name="Footer Placeholder 4">
            <a:extLst>
              <a:ext uri="{FF2B5EF4-FFF2-40B4-BE49-F238E27FC236}">
                <a16:creationId xmlns:a16="http://schemas.microsoft.com/office/drawing/2014/main" id="{88DF852E-888E-9DAC-781E-AE404FB940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8309714-ED64-332E-7E49-14A6E7FF41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0B3EEC-8861-4120-BCB3-E23AA15679F6}" type="slidenum">
              <a:rPr lang="en-GB" smtClean="0"/>
              <a:t>‹#›</a:t>
            </a:fld>
            <a:endParaRPr lang="en-GB"/>
          </a:p>
        </p:txBody>
      </p:sp>
    </p:spTree>
    <p:extLst>
      <p:ext uri="{BB962C8B-B14F-4D97-AF65-F5344CB8AC3E}">
        <p14:creationId xmlns:p14="http://schemas.microsoft.com/office/powerpoint/2010/main" val="1702076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bigailbaker@brownhillsoa.co.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qualifications.pearson.com/en/qualifications/edexcel-gcses/english-literature-2015.html" TargetMode="External"/><Relationship Id="rId7" Type="http://schemas.openxmlformats.org/officeDocument/2006/relationships/hyperlink" Target="https://www.youtube.com/@mrbruff" TargetMode="External"/><Relationship Id="rId2" Type="http://schemas.openxmlformats.org/officeDocument/2006/relationships/hyperlink" Target="https://continuityoak.org.uk/lessons" TargetMode="External"/><Relationship Id="rId1" Type="http://schemas.openxmlformats.org/officeDocument/2006/relationships/slideLayout" Target="../slideLayouts/slideLayout2.xml"/><Relationship Id="rId6" Type="http://schemas.openxmlformats.org/officeDocument/2006/relationships/hyperlink" Target="https://www.bbc.co.uk/bitesize/examspecs/zcbchv4" TargetMode="External"/><Relationship Id="rId5" Type="http://schemas.openxmlformats.org/officeDocument/2006/relationships/hyperlink" Target="https://www.aqa.org.uk/find-past-papers-and-mark-schemes" TargetMode="External"/><Relationship Id="rId4" Type="http://schemas.openxmlformats.org/officeDocument/2006/relationships/hyperlink" Target="https://www.bbc.co.uk/bitesize/examspecs/z2whg82"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52F1F-2227-17DB-4F17-6C6344B3AF76}"/>
              </a:ext>
            </a:extLst>
          </p:cNvPr>
          <p:cNvSpPr>
            <a:spLocks noGrp="1"/>
          </p:cNvSpPr>
          <p:nvPr>
            <p:ph type="ctrTitle"/>
          </p:nvPr>
        </p:nvSpPr>
        <p:spPr>
          <a:xfrm>
            <a:off x="464950" y="1330028"/>
            <a:ext cx="7439186" cy="3040493"/>
          </a:xfrm>
        </p:spPr>
        <p:txBody>
          <a:bodyPr>
            <a:normAutofit/>
          </a:bodyPr>
          <a:lstStyle/>
          <a:p>
            <a:r>
              <a:rPr lang="en-GB" b="1" dirty="0">
                <a:latin typeface="+mn-lt"/>
              </a:rPr>
              <a:t>GCSE </a:t>
            </a:r>
            <a:br>
              <a:rPr lang="en-GB" b="1" dirty="0">
                <a:latin typeface="+mn-lt"/>
              </a:rPr>
            </a:br>
            <a:r>
              <a:rPr lang="en-GB" b="1" dirty="0">
                <a:latin typeface="+mn-lt"/>
              </a:rPr>
              <a:t>English Language</a:t>
            </a:r>
            <a:br>
              <a:rPr lang="en-GB" b="1" dirty="0">
                <a:latin typeface="+mn-lt"/>
              </a:rPr>
            </a:br>
            <a:r>
              <a:rPr lang="en-GB" b="1" dirty="0">
                <a:latin typeface="+mn-lt"/>
              </a:rPr>
              <a:t>English Literature</a:t>
            </a:r>
          </a:p>
        </p:txBody>
      </p:sp>
      <p:sp>
        <p:nvSpPr>
          <p:cNvPr id="3" name="Subtitle 2">
            <a:extLst>
              <a:ext uri="{FF2B5EF4-FFF2-40B4-BE49-F238E27FC236}">
                <a16:creationId xmlns:a16="http://schemas.microsoft.com/office/drawing/2014/main" id="{1BFD87B2-E832-6511-D5F3-79A424E2B90B}"/>
              </a:ext>
            </a:extLst>
          </p:cNvPr>
          <p:cNvSpPr>
            <a:spLocks noGrp="1"/>
          </p:cNvSpPr>
          <p:nvPr>
            <p:ph type="subTitle" idx="1"/>
          </p:nvPr>
        </p:nvSpPr>
        <p:spPr>
          <a:xfrm>
            <a:off x="1065365" y="4546097"/>
            <a:ext cx="6238356" cy="1963750"/>
          </a:xfrm>
          <a:ln>
            <a:noFill/>
          </a:ln>
        </p:spPr>
        <p:style>
          <a:lnRef idx="2">
            <a:schemeClr val="dk1"/>
          </a:lnRef>
          <a:fillRef idx="1">
            <a:schemeClr val="lt1"/>
          </a:fillRef>
          <a:effectRef idx="0">
            <a:schemeClr val="dk1"/>
          </a:effectRef>
          <a:fontRef idx="minor">
            <a:schemeClr val="dk1"/>
          </a:fontRef>
        </p:style>
        <p:txBody>
          <a:bodyPr>
            <a:normAutofit fontScale="92500"/>
          </a:bodyPr>
          <a:lstStyle/>
          <a:p>
            <a:r>
              <a:rPr lang="en-GB" sz="3600" b="1" dirty="0">
                <a:solidFill>
                  <a:srgbClr val="FF0000"/>
                </a:solidFill>
              </a:rPr>
              <a:t>Subject Lead</a:t>
            </a:r>
          </a:p>
          <a:p>
            <a:r>
              <a:rPr lang="en-GB" sz="3600" b="1" dirty="0">
                <a:solidFill>
                  <a:srgbClr val="FF0000"/>
                </a:solidFill>
              </a:rPr>
              <a:t>Mrs A Baker</a:t>
            </a:r>
          </a:p>
          <a:p>
            <a:r>
              <a:rPr lang="en-GB" sz="3600" b="1" dirty="0">
                <a:solidFill>
                  <a:srgbClr val="FF0000"/>
                </a:solidFill>
                <a:hlinkClick r:id="rId2"/>
              </a:rPr>
              <a:t>abigailbaker@brownhillsoa.co.uk</a:t>
            </a:r>
            <a:r>
              <a:rPr lang="en-GB" sz="3600" b="1" dirty="0">
                <a:solidFill>
                  <a:srgbClr val="FF0000"/>
                </a:solidFill>
              </a:rPr>
              <a:t> </a:t>
            </a:r>
          </a:p>
        </p:txBody>
      </p:sp>
      <p:pic>
        <p:nvPicPr>
          <p:cNvPr id="7" name="Picture 6" descr="Graphical user interface, application, Teams&#10;&#10;Description automatically generated">
            <a:extLst>
              <a:ext uri="{FF2B5EF4-FFF2-40B4-BE49-F238E27FC236}">
                <a16:creationId xmlns:a16="http://schemas.microsoft.com/office/drawing/2014/main" id="{3FB1D425-5C65-33DC-7D9A-DECF7408B0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7295" y="900437"/>
            <a:ext cx="4627535" cy="4627535"/>
          </a:xfrm>
          <a:prstGeom prst="rect">
            <a:avLst/>
          </a:prstGeom>
        </p:spPr>
      </p:pic>
      <p:sp>
        <p:nvSpPr>
          <p:cNvPr id="4" name="Subtitle 2">
            <a:extLst>
              <a:ext uri="{FF2B5EF4-FFF2-40B4-BE49-F238E27FC236}">
                <a16:creationId xmlns:a16="http://schemas.microsoft.com/office/drawing/2014/main" id="{5A80F25C-4A69-2010-F246-7AA912D6D785}"/>
              </a:ext>
            </a:extLst>
          </p:cNvPr>
          <p:cNvSpPr txBox="1">
            <a:spLocks/>
          </p:cNvSpPr>
          <p:nvPr/>
        </p:nvSpPr>
        <p:spPr>
          <a:xfrm>
            <a:off x="8449293" y="5449534"/>
            <a:ext cx="3408338" cy="1314328"/>
          </a:xfrm>
          <a:prstGeom prst="rect">
            <a:avLst/>
          </a:prstGeom>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9pPr>
          </a:lstStyle>
          <a:p>
            <a:r>
              <a:rPr lang="en-GB" sz="3600" b="1" dirty="0">
                <a:solidFill>
                  <a:srgbClr val="FF0000"/>
                </a:solidFill>
              </a:rPr>
              <a:t>SLT Lead</a:t>
            </a:r>
          </a:p>
          <a:p>
            <a:r>
              <a:rPr lang="en-GB" sz="3600" b="1" dirty="0">
                <a:solidFill>
                  <a:srgbClr val="FF0000"/>
                </a:solidFill>
              </a:rPr>
              <a:t>Mr </a:t>
            </a:r>
            <a:r>
              <a:rPr lang="en-GB" sz="3600" b="1" dirty="0" err="1">
                <a:solidFill>
                  <a:srgbClr val="FF0000"/>
                </a:solidFill>
              </a:rPr>
              <a:t>Doodson</a:t>
            </a:r>
            <a:endParaRPr lang="en-GB" sz="3600" b="1" dirty="0">
              <a:solidFill>
                <a:srgbClr val="FF0000"/>
              </a:solidFill>
            </a:endParaRPr>
          </a:p>
        </p:txBody>
      </p:sp>
    </p:spTree>
    <p:extLst>
      <p:ext uri="{BB962C8B-B14F-4D97-AF65-F5344CB8AC3E}">
        <p14:creationId xmlns:p14="http://schemas.microsoft.com/office/powerpoint/2010/main" val="898296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52F1F-2227-17DB-4F17-6C6344B3AF76}"/>
              </a:ext>
            </a:extLst>
          </p:cNvPr>
          <p:cNvSpPr>
            <a:spLocks noGrp="1"/>
          </p:cNvSpPr>
          <p:nvPr>
            <p:ph type="ctrTitle"/>
          </p:nvPr>
        </p:nvSpPr>
        <p:spPr>
          <a:xfrm>
            <a:off x="280262" y="1185617"/>
            <a:ext cx="7439186" cy="4497335"/>
          </a:xfrm>
        </p:spPr>
        <p:txBody>
          <a:bodyPr>
            <a:normAutofit/>
          </a:bodyPr>
          <a:lstStyle/>
          <a:p>
            <a:br>
              <a:rPr lang="en-GB" b="1" dirty="0">
                <a:latin typeface="+mn-lt"/>
              </a:rPr>
            </a:br>
            <a:r>
              <a:rPr lang="en-GB" dirty="0">
                <a:latin typeface="+mn-lt"/>
              </a:rPr>
              <a:t>‘You can’t revise English’</a:t>
            </a:r>
            <a:br>
              <a:rPr lang="en-GB" b="1" dirty="0">
                <a:latin typeface="+mn-lt"/>
              </a:rPr>
            </a:br>
            <a:r>
              <a:rPr lang="en-GB" b="1" dirty="0">
                <a:latin typeface="+mn-lt"/>
              </a:rPr>
              <a:t>MYTH</a:t>
            </a:r>
            <a:br>
              <a:rPr lang="en-GB" b="1" dirty="0">
                <a:latin typeface="+mn-lt"/>
              </a:rPr>
            </a:br>
            <a:endParaRPr lang="en-GB" dirty="0">
              <a:latin typeface="+mn-lt"/>
            </a:endParaRPr>
          </a:p>
        </p:txBody>
      </p:sp>
      <p:pic>
        <p:nvPicPr>
          <p:cNvPr id="7" name="Picture 6" descr="Graphical user interface, application, Teams&#10;&#10;Description automatically generated">
            <a:extLst>
              <a:ext uri="{FF2B5EF4-FFF2-40B4-BE49-F238E27FC236}">
                <a16:creationId xmlns:a16="http://schemas.microsoft.com/office/drawing/2014/main" id="{3FB1D425-5C65-33DC-7D9A-DECF7408B0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4203" y="1115231"/>
            <a:ext cx="4627535" cy="4627535"/>
          </a:xfrm>
          <a:prstGeom prst="rect">
            <a:avLst/>
          </a:prstGeom>
        </p:spPr>
      </p:pic>
    </p:spTree>
    <p:extLst>
      <p:ext uri="{BB962C8B-B14F-4D97-AF65-F5344CB8AC3E}">
        <p14:creationId xmlns:p14="http://schemas.microsoft.com/office/powerpoint/2010/main" val="2457535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349E37E-1745-BA4C-5A45-C3129DA9BA31}"/>
              </a:ext>
            </a:extLst>
          </p:cNvPr>
          <p:cNvSpPr/>
          <p:nvPr/>
        </p:nvSpPr>
        <p:spPr>
          <a:xfrm>
            <a:off x="8900590" y="365125"/>
            <a:ext cx="2891725" cy="5624970"/>
          </a:xfrm>
          <a:prstGeom prst="rect">
            <a:avLst/>
          </a:prstGeom>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r>
              <a:rPr lang="en-GB" sz="2000" b="1" dirty="0"/>
              <a:t>Supporting your child at home</a:t>
            </a:r>
          </a:p>
          <a:p>
            <a:pPr algn="ctr"/>
            <a:r>
              <a:rPr lang="en-GB" sz="2000" dirty="0"/>
              <a:t>Help with quizzing about the texts for Literature.</a:t>
            </a:r>
          </a:p>
          <a:p>
            <a:pPr algn="ctr"/>
            <a:r>
              <a:rPr lang="en-GB" sz="2000" dirty="0"/>
              <a:t>Check in with what revision/home learning they have.</a:t>
            </a:r>
          </a:p>
          <a:p>
            <a:pPr algn="ctr"/>
            <a:r>
              <a:rPr lang="en-GB" sz="2000" dirty="0"/>
              <a:t>Encourage reading novels, articles and any other form of texts they are interested in.</a:t>
            </a:r>
          </a:p>
          <a:p>
            <a:pPr algn="ctr"/>
            <a:r>
              <a:rPr lang="en-GB" sz="2000" dirty="0"/>
              <a:t>Encourage watching the news or reading about current affairs.</a:t>
            </a:r>
          </a:p>
        </p:txBody>
      </p:sp>
      <p:sp>
        <p:nvSpPr>
          <p:cNvPr id="2" name="Title 1">
            <a:extLst>
              <a:ext uri="{FF2B5EF4-FFF2-40B4-BE49-F238E27FC236}">
                <a16:creationId xmlns:a16="http://schemas.microsoft.com/office/drawing/2014/main" id="{A52B0598-24A5-24CB-4CDE-143DC3AE3D99}"/>
              </a:ext>
            </a:extLst>
          </p:cNvPr>
          <p:cNvSpPr>
            <a:spLocks noGrp="1"/>
          </p:cNvSpPr>
          <p:nvPr>
            <p:ph type="title"/>
          </p:nvPr>
        </p:nvSpPr>
        <p:spPr>
          <a:xfrm>
            <a:off x="319585" y="365125"/>
            <a:ext cx="10515600" cy="1325563"/>
          </a:xfrm>
        </p:spPr>
        <p:txBody>
          <a:bodyPr/>
          <a:lstStyle/>
          <a:p>
            <a:r>
              <a:rPr lang="en-GB" b="1" dirty="0">
                <a:latin typeface="+mn-lt"/>
              </a:rPr>
              <a:t>Revision</a:t>
            </a:r>
          </a:p>
        </p:txBody>
      </p:sp>
      <p:pic>
        <p:nvPicPr>
          <p:cNvPr id="5" name="Picture 4" descr="Graphical user interface, application, Teams&#10;&#10;Description automatically generated">
            <a:extLst>
              <a:ext uri="{FF2B5EF4-FFF2-40B4-BE49-F238E27FC236}">
                <a16:creationId xmlns:a16="http://schemas.microsoft.com/office/drawing/2014/main" id="{274D9C12-4A4B-7029-C2FD-B58CDED161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9770" y="5355770"/>
            <a:ext cx="1502229" cy="1502229"/>
          </a:xfrm>
          <a:prstGeom prst="rect">
            <a:avLst/>
          </a:prstGeom>
        </p:spPr>
      </p:pic>
      <p:sp>
        <p:nvSpPr>
          <p:cNvPr id="6" name="Content Placeholder 5">
            <a:extLst>
              <a:ext uri="{FF2B5EF4-FFF2-40B4-BE49-F238E27FC236}">
                <a16:creationId xmlns:a16="http://schemas.microsoft.com/office/drawing/2014/main" id="{2768EA4F-9355-C9CE-2563-9B56E3DBC33F}"/>
              </a:ext>
            </a:extLst>
          </p:cNvPr>
          <p:cNvSpPr>
            <a:spLocks noGrp="1"/>
          </p:cNvSpPr>
          <p:nvPr>
            <p:ph idx="1"/>
          </p:nvPr>
        </p:nvSpPr>
        <p:spPr>
          <a:xfrm>
            <a:off x="319585" y="1690688"/>
            <a:ext cx="8455925" cy="4351338"/>
          </a:xfrm>
        </p:spPr>
        <p:txBody>
          <a:bodyPr>
            <a:normAutofit fontScale="92500"/>
          </a:bodyPr>
          <a:lstStyle/>
          <a:p>
            <a:pPr marL="0" indent="0">
              <a:buNone/>
            </a:pPr>
            <a:r>
              <a:rPr lang="en-GB" b="1" dirty="0"/>
              <a:t>What you can revise at home for English Literature:</a:t>
            </a:r>
          </a:p>
          <a:p>
            <a:r>
              <a:rPr lang="en-GB" dirty="0"/>
              <a:t>Plot, characters, themes, context, key quotations – self quiz on how well you know all the texts</a:t>
            </a:r>
          </a:p>
          <a:p>
            <a:r>
              <a:rPr lang="en-GB" dirty="0"/>
              <a:t>Knowledge organisers using look, cover, write, check</a:t>
            </a:r>
          </a:p>
          <a:p>
            <a:pPr marL="0" indent="0">
              <a:buNone/>
            </a:pPr>
            <a:r>
              <a:rPr lang="en-GB" i="1" dirty="0"/>
              <a:t>How well do you know what is required for each question? </a:t>
            </a:r>
            <a:endParaRPr lang="en-GB" dirty="0"/>
          </a:p>
          <a:p>
            <a:pPr marL="0" indent="0">
              <a:buNone/>
            </a:pPr>
            <a:r>
              <a:rPr lang="en-GB" b="1" dirty="0"/>
              <a:t>What you can revise at home for English Language:</a:t>
            </a:r>
          </a:p>
          <a:p>
            <a:r>
              <a:rPr lang="en-GB" dirty="0"/>
              <a:t>Reading!</a:t>
            </a:r>
          </a:p>
          <a:p>
            <a:r>
              <a:rPr lang="en-GB" dirty="0"/>
              <a:t>Wider reading of articles – current and historical</a:t>
            </a:r>
          </a:p>
          <a:p>
            <a:pPr marL="0" indent="0">
              <a:buNone/>
            </a:pPr>
            <a:r>
              <a:rPr lang="en-GB" i="1" dirty="0"/>
              <a:t>How well do you know what is required for each question? </a:t>
            </a:r>
            <a:endParaRPr lang="en-GB" b="1" i="1" dirty="0"/>
          </a:p>
        </p:txBody>
      </p:sp>
      <p:sp>
        <p:nvSpPr>
          <p:cNvPr id="4" name="TextBox 1">
            <a:extLst>
              <a:ext uri="{FF2B5EF4-FFF2-40B4-BE49-F238E27FC236}">
                <a16:creationId xmlns:a16="http://schemas.microsoft.com/office/drawing/2014/main" id="{D57BB3BB-9D36-7428-717E-592BE73E088A}"/>
              </a:ext>
            </a:extLst>
          </p:cNvPr>
          <p:cNvSpPr txBox="1"/>
          <p:nvPr/>
        </p:nvSpPr>
        <p:spPr>
          <a:xfrm>
            <a:off x="2134738" y="5990095"/>
            <a:ext cx="6093724"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GB" sz="3600" b="1" dirty="0"/>
              <a:t>Completing Home Learning </a:t>
            </a:r>
          </a:p>
        </p:txBody>
      </p:sp>
    </p:spTree>
    <p:extLst>
      <p:ext uri="{BB962C8B-B14F-4D97-AF65-F5344CB8AC3E}">
        <p14:creationId xmlns:p14="http://schemas.microsoft.com/office/powerpoint/2010/main" val="2072498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DD529-DEEF-E60D-99D7-9412C2515B21}"/>
              </a:ext>
            </a:extLst>
          </p:cNvPr>
          <p:cNvSpPr>
            <a:spLocks noGrp="1"/>
          </p:cNvSpPr>
          <p:nvPr>
            <p:ph type="title"/>
          </p:nvPr>
        </p:nvSpPr>
        <p:spPr/>
        <p:txBody>
          <a:bodyPr/>
          <a:lstStyle/>
          <a:p>
            <a:r>
              <a:rPr lang="en-GB" b="1" dirty="0">
                <a:latin typeface="+mn-lt"/>
              </a:rPr>
              <a:t>Useful online resources </a:t>
            </a:r>
          </a:p>
        </p:txBody>
      </p:sp>
      <p:sp>
        <p:nvSpPr>
          <p:cNvPr id="3" name="Content Placeholder 2">
            <a:extLst>
              <a:ext uri="{FF2B5EF4-FFF2-40B4-BE49-F238E27FC236}">
                <a16:creationId xmlns:a16="http://schemas.microsoft.com/office/drawing/2014/main" id="{82520DE5-87B1-2601-82F8-C173353A4683}"/>
              </a:ext>
            </a:extLst>
          </p:cNvPr>
          <p:cNvSpPr>
            <a:spLocks noGrp="1"/>
          </p:cNvSpPr>
          <p:nvPr>
            <p:ph idx="1"/>
          </p:nvPr>
        </p:nvSpPr>
        <p:spPr/>
        <p:txBody>
          <a:bodyPr>
            <a:normAutofit/>
          </a:bodyPr>
          <a:lstStyle/>
          <a:p>
            <a:pPr>
              <a:lnSpc>
                <a:spcPct val="115000"/>
              </a:lnSpc>
              <a:spcAft>
                <a:spcPts val="1000"/>
              </a:spcAft>
            </a:pPr>
            <a:r>
              <a:rPr lang="en-GB" sz="2400" u="sng" dirty="0">
                <a:solidFill>
                  <a:srgbClr val="0000FF"/>
                </a:solidFill>
                <a:effectLst/>
                <a:ea typeface="Calibri" panose="020F0502020204030204" pitchFamily="34" charset="0"/>
                <a:cs typeface="Calibri" panose="020F0502020204030204" pitchFamily="34" charset="0"/>
                <a:hlinkClick r:id="rId2"/>
              </a:rPr>
              <a:t>Curriculum - Curriculum (continuityoak.org.uk)</a:t>
            </a:r>
            <a:endParaRPr lang="en-GB" sz="2400" dirty="0">
              <a:ea typeface="Calibri" panose="020F0502020204030204" pitchFamily="34" charset="0"/>
              <a:cs typeface="Times New Roman" panose="02020603050405020304" pitchFamily="18" charset="0"/>
            </a:endParaRPr>
          </a:p>
          <a:p>
            <a:pPr>
              <a:lnSpc>
                <a:spcPct val="115000"/>
              </a:lnSpc>
              <a:spcAft>
                <a:spcPts val="1000"/>
              </a:spcAft>
            </a:pPr>
            <a:r>
              <a:rPr lang="en-GB" sz="2400" u="sng" dirty="0">
                <a:solidFill>
                  <a:srgbClr val="0000FF"/>
                </a:solidFill>
                <a:effectLst/>
                <a:ea typeface="Calibri" panose="020F0502020204030204" pitchFamily="34" charset="0"/>
                <a:cs typeface="Calibri" panose="020F0502020204030204" pitchFamily="34" charset="0"/>
                <a:hlinkClick r:id="rId3"/>
              </a:rPr>
              <a:t>Edexcel GCSE English Literature (9-1) from 2015 | Pearson qualifications</a:t>
            </a:r>
            <a:endParaRPr lang="en-GB" sz="2400" dirty="0">
              <a:ea typeface="Calibri" panose="020F0502020204030204" pitchFamily="34" charset="0"/>
              <a:cs typeface="Times New Roman" panose="02020603050405020304" pitchFamily="18" charset="0"/>
            </a:endParaRPr>
          </a:p>
          <a:p>
            <a:pPr>
              <a:lnSpc>
                <a:spcPct val="115000"/>
              </a:lnSpc>
              <a:spcAft>
                <a:spcPts val="1000"/>
              </a:spcAft>
            </a:pPr>
            <a:r>
              <a:rPr lang="en-GB" sz="2400" u="sng" dirty="0">
                <a:solidFill>
                  <a:srgbClr val="0000FF"/>
                </a:solidFill>
                <a:effectLst/>
                <a:ea typeface="Calibri" panose="020F0502020204030204" pitchFamily="34" charset="0"/>
                <a:cs typeface="Calibri" panose="020F0502020204030204" pitchFamily="34" charset="0"/>
                <a:hlinkClick r:id="rId4"/>
              </a:rPr>
              <a:t>GCSE English Literature - Edexcel - BBC Bitesize</a:t>
            </a:r>
            <a:endParaRPr lang="en-GB" sz="2400" u="sng" dirty="0">
              <a:solidFill>
                <a:srgbClr val="0000FF"/>
              </a:solidFill>
              <a:ea typeface="Calibri" panose="020F0502020204030204" pitchFamily="34" charset="0"/>
              <a:cs typeface="Calibri" panose="020F0502020204030204" pitchFamily="34" charset="0"/>
            </a:endParaRPr>
          </a:p>
          <a:p>
            <a:pPr>
              <a:lnSpc>
                <a:spcPct val="115000"/>
              </a:lnSpc>
              <a:spcAft>
                <a:spcPts val="1000"/>
              </a:spcAft>
            </a:pPr>
            <a:r>
              <a:rPr lang="en-GB" sz="2400" u="sng" dirty="0">
                <a:solidFill>
                  <a:srgbClr val="0000FF"/>
                </a:solidFill>
                <a:effectLst/>
                <a:ea typeface="Calibri" panose="020F0502020204030204" pitchFamily="34" charset="0"/>
                <a:cs typeface="Calibri" panose="020F0502020204030204" pitchFamily="34" charset="0"/>
                <a:hlinkClick r:id="rId5"/>
              </a:rPr>
              <a:t>OCR| Find past papers and mark schemes</a:t>
            </a:r>
            <a:endParaRPr lang="en-GB" sz="2400" dirty="0">
              <a:ea typeface="Calibri" panose="020F0502020204030204" pitchFamily="34" charset="0"/>
              <a:cs typeface="Times New Roman" panose="02020603050405020304" pitchFamily="18" charset="0"/>
            </a:endParaRPr>
          </a:p>
          <a:p>
            <a:pPr>
              <a:lnSpc>
                <a:spcPct val="115000"/>
              </a:lnSpc>
              <a:spcAft>
                <a:spcPts val="1000"/>
              </a:spcAft>
            </a:pPr>
            <a:r>
              <a:rPr lang="en-GB" sz="2400" u="sng" dirty="0">
                <a:solidFill>
                  <a:srgbClr val="0000FF"/>
                </a:solidFill>
                <a:effectLst/>
                <a:ea typeface="Calibri" panose="020F0502020204030204" pitchFamily="34" charset="0"/>
                <a:cs typeface="Calibri" panose="020F0502020204030204" pitchFamily="34" charset="0"/>
                <a:hlinkClick r:id="rId6"/>
              </a:rPr>
              <a:t>GCSE English Language - </a:t>
            </a:r>
            <a:r>
              <a:rPr lang="en-GB" sz="2400" u="sng" dirty="0">
                <a:solidFill>
                  <a:srgbClr val="0000FF"/>
                </a:solidFill>
                <a:ea typeface="Calibri" panose="020F0502020204030204" pitchFamily="34" charset="0"/>
                <a:cs typeface="Calibri" panose="020F0502020204030204" pitchFamily="34" charset="0"/>
                <a:hlinkClick r:id="rId6"/>
              </a:rPr>
              <a:t>OCR</a:t>
            </a:r>
            <a:r>
              <a:rPr lang="en-GB" sz="2400" u="sng" dirty="0">
                <a:solidFill>
                  <a:srgbClr val="0000FF"/>
                </a:solidFill>
                <a:effectLst/>
                <a:ea typeface="Calibri" panose="020F0502020204030204" pitchFamily="34" charset="0"/>
                <a:cs typeface="Calibri" panose="020F0502020204030204" pitchFamily="34" charset="0"/>
                <a:hlinkClick r:id="rId6"/>
              </a:rPr>
              <a:t>- BBC Bitesize</a:t>
            </a:r>
            <a:endParaRPr lang="en-GB" sz="2400" u="sng" dirty="0">
              <a:solidFill>
                <a:srgbClr val="0000FF"/>
              </a:solidFill>
              <a:effectLst/>
              <a:ea typeface="Calibri" panose="020F0502020204030204" pitchFamily="34" charset="0"/>
              <a:cs typeface="Calibri" panose="020F0502020204030204" pitchFamily="34" charset="0"/>
            </a:endParaRPr>
          </a:p>
          <a:p>
            <a:pPr>
              <a:lnSpc>
                <a:spcPct val="115000"/>
              </a:lnSpc>
              <a:spcAft>
                <a:spcPts val="1000"/>
              </a:spcAft>
            </a:pPr>
            <a:r>
              <a:rPr lang="en-GB" sz="2400" dirty="0">
                <a:hlinkClick r:id="rId7"/>
              </a:rPr>
              <a:t>Mr </a:t>
            </a:r>
            <a:r>
              <a:rPr lang="en-GB" sz="2400" dirty="0" err="1">
                <a:hlinkClick r:id="rId7"/>
              </a:rPr>
              <a:t>Bruff</a:t>
            </a:r>
            <a:r>
              <a:rPr lang="en-GB" sz="2400" dirty="0">
                <a:hlinkClick r:id="rId7"/>
              </a:rPr>
              <a:t> - YouTube</a:t>
            </a:r>
            <a:endParaRPr lang="en-GB" sz="2400" dirty="0"/>
          </a:p>
        </p:txBody>
      </p:sp>
      <p:pic>
        <p:nvPicPr>
          <p:cNvPr id="4" name="Picture 3" descr="Graphical user interface, application, Teams&#10;&#10;Description automatically generated">
            <a:extLst>
              <a:ext uri="{FF2B5EF4-FFF2-40B4-BE49-F238E27FC236}">
                <a16:creationId xmlns:a16="http://schemas.microsoft.com/office/drawing/2014/main" id="{93DE469A-CB7B-CB95-DABF-0552B2217F5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393011" y="5049487"/>
            <a:ext cx="1921577" cy="1921577"/>
          </a:xfrm>
          <a:prstGeom prst="rect">
            <a:avLst/>
          </a:prstGeom>
        </p:spPr>
      </p:pic>
    </p:spTree>
    <p:extLst>
      <p:ext uri="{BB962C8B-B14F-4D97-AF65-F5344CB8AC3E}">
        <p14:creationId xmlns:p14="http://schemas.microsoft.com/office/powerpoint/2010/main" val="1873702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DD529-DEEF-E60D-99D7-9412C2515B21}"/>
              </a:ext>
            </a:extLst>
          </p:cNvPr>
          <p:cNvSpPr>
            <a:spLocks noGrp="1"/>
          </p:cNvSpPr>
          <p:nvPr>
            <p:ph type="title"/>
          </p:nvPr>
        </p:nvSpPr>
        <p:spPr/>
        <p:txBody>
          <a:bodyPr/>
          <a:lstStyle/>
          <a:p>
            <a:r>
              <a:rPr lang="en-GB" b="1" dirty="0">
                <a:latin typeface="+mn-lt"/>
              </a:rPr>
              <a:t>Resources</a:t>
            </a:r>
          </a:p>
        </p:txBody>
      </p:sp>
      <p:sp>
        <p:nvSpPr>
          <p:cNvPr id="3" name="Content Placeholder 2">
            <a:extLst>
              <a:ext uri="{FF2B5EF4-FFF2-40B4-BE49-F238E27FC236}">
                <a16:creationId xmlns:a16="http://schemas.microsoft.com/office/drawing/2014/main" id="{82520DE5-87B1-2601-82F8-C173353A4683}"/>
              </a:ext>
            </a:extLst>
          </p:cNvPr>
          <p:cNvSpPr>
            <a:spLocks noGrp="1"/>
          </p:cNvSpPr>
          <p:nvPr>
            <p:ph idx="1"/>
          </p:nvPr>
        </p:nvSpPr>
        <p:spPr/>
        <p:txBody>
          <a:bodyPr>
            <a:normAutofit/>
          </a:bodyPr>
          <a:lstStyle/>
          <a:p>
            <a:pPr>
              <a:lnSpc>
                <a:spcPct val="115000"/>
              </a:lnSpc>
              <a:spcAft>
                <a:spcPts val="1000"/>
              </a:spcAft>
            </a:pPr>
            <a:r>
              <a:rPr lang="en-GB" dirty="0"/>
              <a:t>You have student versions of specification</a:t>
            </a:r>
          </a:p>
          <a:p>
            <a:pPr>
              <a:lnSpc>
                <a:spcPct val="115000"/>
              </a:lnSpc>
              <a:spcAft>
                <a:spcPts val="1000"/>
              </a:spcAft>
            </a:pPr>
            <a:r>
              <a:rPr lang="en-GB" dirty="0"/>
              <a:t>You will have Knowledge Organisers and practice questions </a:t>
            </a:r>
          </a:p>
          <a:p>
            <a:pPr>
              <a:lnSpc>
                <a:spcPct val="115000"/>
              </a:lnSpc>
              <a:spcAft>
                <a:spcPts val="1000"/>
              </a:spcAft>
            </a:pPr>
            <a:r>
              <a:rPr lang="en-GB" dirty="0"/>
              <a:t>You also have a checklist of what is coming up in the mock exams</a:t>
            </a:r>
          </a:p>
        </p:txBody>
      </p:sp>
      <p:pic>
        <p:nvPicPr>
          <p:cNvPr id="5" name="Picture 4" descr="Graphical user interface, application, Teams&#10;&#10;Description automatically generated">
            <a:extLst>
              <a:ext uri="{FF2B5EF4-FFF2-40B4-BE49-F238E27FC236}">
                <a16:creationId xmlns:a16="http://schemas.microsoft.com/office/drawing/2014/main" id="{F90ACE29-326B-BDDA-B6E2-72EBFCE814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3011" y="5049487"/>
            <a:ext cx="1921577" cy="1921577"/>
          </a:xfrm>
          <a:prstGeom prst="rect">
            <a:avLst/>
          </a:prstGeom>
        </p:spPr>
      </p:pic>
      <p:pic>
        <p:nvPicPr>
          <p:cNvPr id="6" name="Picture 5">
            <a:extLst>
              <a:ext uri="{FF2B5EF4-FFF2-40B4-BE49-F238E27FC236}">
                <a16:creationId xmlns:a16="http://schemas.microsoft.com/office/drawing/2014/main" id="{4E2D096A-DC9F-64EF-767A-D5C55E9594B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72563" y="4257322"/>
            <a:ext cx="1646873" cy="2054578"/>
          </a:xfrm>
          <a:prstGeom prst="rect">
            <a:avLst/>
          </a:prstGeom>
          <a:noFill/>
          <a:ln>
            <a:noFill/>
          </a:ln>
        </p:spPr>
      </p:pic>
    </p:spTree>
    <p:extLst>
      <p:ext uri="{BB962C8B-B14F-4D97-AF65-F5344CB8AC3E}">
        <p14:creationId xmlns:p14="http://schemas.microsoft.com/office/powerpoint/2010/main" val="3962204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52F1F-2227-17DB-4F17-6C6344B3AF76}"/>
              </a:ext>
            </a:extLst>
          </p:cNvPr>
          <p:cNvSpPr>
            <a:spLocks noGrp="1"/>
          </p:cNvSpPr>
          <p:nvPr>
            <p:ph type="ctrTitle"/>
          </p:nvPr>
        </p:nvSpPr>
        <p:spPr>
          <a:xfrm>
            <a:off x="157432" y="2102423"/>
            <a:ext cx="7439186" cy="2653149"/>
          </a:xfrm>
        </p:spPr>
        <p:txBody>
          <a:bodyPr>
            <a:normAutofit/>
          </a:bodyPr>
          <a:lstStyle/>
          <a:p>
            <a:br>
              <a:rPr lang="en-GB" b="1" dirty="0">
                <a:latin typeface="+mn-lt"/>
              </a:rPr>
            </a:br>
            <a:r>
              <a:rPr lang="en-GB" dirty="0">
                <a:latin typeface="+mn-lt"/>
              </a:rPr>
              <a:t>Thank you!</a:t>
            </a:r>
            <a:br>
              <a:rPr lang="en-GB" b="1" dirty="0">
                <a:latin typeface="+mn-lt"/>
              </a:rPr>
            </a:br>
            <a:endParaRPr lang="en-GB" dirty="0">
              <a:latin typeface="+mn-lt"/>
            </a:endParaRPr>
          </a:p>
        </p:txBody>
      </p:sp>
      <p:pic>
        <p:nvPicPr>
          <p:cNvPr id="7" name="Picture 6" descr="Graphical user interface, application, Teams&#10;&#10;Description automatically generated">
            <a:extLst>
              <a:ext uri="{FF2B5EF4-FFF2-40B4-BE49-F238E27FC236}">
                <a16:creationId xmlns:a16="http://schemas.microsoft.com/office/drawing/2014/main" id="{3FB1D425-5C65-33DC-7D9A-DECF7408B0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4203" y="1115231"/>
            <a:ext cx="4627535" cy="4627535"/>
          </a:xfrm>
          <a:prstGeom prst="rect">
            <a:avLst/>
          </a:prstGeom>
        </p:spPr>
      </p:pic>
    </p:spTree>
    <p:extLst>
      <p:ext uri="{BB962C8B-B14F-4D97-AF65-F5344CB8AC3E}">
        <p14:creationId xmlns:p14="http://schemas.microsoft.com/office/powerpoint/2010/main" val="2422226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52F1F-2227-17DB-4F17-6C6344B3AF76}"/>
              </a:ext>
            </a:extLst>
          </p:cNvPr>
          <p:cNvSpPr>
            <a:spLocks noGrp="1"/>
          </p:cNvSpPr>
          <p:nvPr>
            <p:ph type="ctrTitle"/>
          </p:nvPr>
        </p:nvSpPr>
        <p:spPr>
          <a:xfrm>
            <a:off x="1310160" y="1180332"/>
            <a:ext cx="9571679" cy="4497335"/>
          </a:xfrm>
        </p:spPr>
        <p:txBody>
          <a:bodyPr>
            <a:normAutofit/>
          </a:bodyPr>
          <a:lstStyle/>
          <a:p>
            <a:r>
              <a:rPr lang="en-GB" b="1" dirty="0">
                <a:latin typeface="+mn-lt"/>
              </a:rPr>
              <a:t>Exam Boards:</a:t>
            </a:r>
            <a:br>
              <a:rPr lang="en-GB" b="1" dirty="0">
                <a:latin typeface="+mn-lt"/>
              </a:rPr>
            </a:br>
            <a:r>
              <a:rPr lang="en-GB" b="1" dirty="0">
                <a:latin typeface="+mn-lt"/>
              </a:rPr>
              <a:t>2 Qualifications</a:t>
            </a:r>
            <a:br>
              <a:rPr lang="en-GB" b="1" dirty="0">
                <a:latin typeface="+mn-lt"/>
              </a:rPr>
            </a:br>
            <a:r>
              <a:rPr lang="en-GB" dirty="0">
                <a:latin typeface="+mn-lt"/>
              </a:rPr>
              <a:t>English Language </a:t>
            </a:r>
            <a:r>
              <a:rPr lang="en-GB" dirty="0">
                <a:highlight>
                  <a:srgbClr val="FFFF00"/>
                </a:highlight>
                <a:latin typeface="+mn-lt"/>
              </a:rPr>
              <a:t>OCR</a:t>
            </a:r>
            <a:r>
              <a:rPr lang="en-GB" dirty="0">
                <a:latin typeface="+mn-lt"/>
              </a:rPr>
              <a:t> English Literature </a:t>
            </a:r>
            <a:r>
              <a:rPr lang="en-GB" dirty="0">
                <a:highlight>
                  <a:srgbClr val="FFFF00"/>
                </a:highlight>
                <a:latin typeface="+mn-lt"/>
              </a:rPr>
              <a:t>Edexcel</a:t>
            </a:r>
            <a:br>
              <a:rPr lang="en-GB" dirty="0">
                <a:latin typeface="+mn-lt"/>
              </a:rPr>
            </a:br>
            <a:r>
              <a:rPr lang="en-GB" dirty="0">
                <a:latin typeface="+mn-lt"/>
              </a:rPr>
              <a:t>(4ET1)</a:t>
            </a:r>
          </a:p>
        </p:txBody>
      </p:sp>
      <p:pic>
        <p:nvPicPr>
          <p:cNvPr id="3" name="Picture 2" descr="Graphical user interface, application, Teams&#10;&#10;Description automatically generated">
            <a:extLst>
              <a:ext uri="{FF2B5EF4-FFF2-40B4-BE49-F238E27FC236}">
                <a16:creationId xmlns:a16="http://schemas.microsoft.com/office/drawing/2014/main" id="{50ACF54E-5769-254D-F47C-9F63A2ECD8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9770" y="5355770"/>
            <a:ext cx="1502229" cy="1502229"/>
          </a:xfrm>
          <a:prstGeom prst="rect">
            <a:avLst/>
          </a:prstGeom>
        </p:spPr>
      </p:pic>
    </p:spTree>
    <p:extLst>
      <p:ext uri="{BB962C8B-B14F-4D97-AF65-F5344CB8AC3E}">
        <p14:creationId xmlns:p14="http://schemas.microsoft.com/office/powerpoint/2010/main" val="4143319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52F1F-2227-17DB-4F17-6C6344B3AF76}"/>
              </a:ext>
            </a:extLst>
          </p:cNvPr>
          <p:cNvSpPr>
            <a:spLocks noGrp="1"/>
          </p:cNvSpPr>
          <p:nvPr>
            <p:ph type="ctrTitle"/>
          </p:nvPr>
        </p:nvSpPr>
        <p:spPr>
          <a:xfrm>
            <a:off x="1421168" y="1002102"/>
            <a:ext cx="9349663" cy="4853796"/>
          </a:xfrm>
        </p:spPr>
        <p:txBody>
          <a:bodyPr>
            <a:normAutofit fontScale="90000"/>
          </a:bodyPr>
          <a:lstStyle/>
          <a:p>
            <a:pPr marL="0" indent="0" algn="ctr" eaLnBrk="1" hangingPunct="1">
              <a:buFontTx/>
              <a:buNone/>
              <a:defRPr/>
            </a:pPr>
            <a:r>
              <a:rPr lang="en-GB" b="1" u="sng" dirty="0">
                <a:latin typeface="+mn-lt"/>
              </a:rPr>
              <a:t>English Language OCR </a:t>
            </a:r>
            <a:br>
              <a:rPr lang="en-GB" b="1" dirty="0">
                <a:latin typeface="+mn-lt"/>
              </a:rPr>
            </a:br>
            <a:r>
              <a:rPr lang="en-GB" sz="6000" b="1" dirty="0">
                <a:latin typeface="+mn-lt"/>
              </a:rPr>
              <a:t>Two examination papers </a:t>
            </a:r>
            <a:r>
              <a:rPr lang="en-GB" sz="6000" dirty="0">
                <a:latin typeface="+mn-lt"/>
              </a:rPr>
              <a:t>worth </a:t>
            </a:r>
            <a:r>
              <a:rPr lang="en-GB" sz="6000" b="1" dirty="0">
                <a:latin typeface="+mn-lt"/>
              </a:rPr>
              <a:t>100% </a:t>
            </a:r>
            <a:r>
              <a:rPr lang="en-GB" sz="6000" dirty="0">
                <a:latin typeface="+mn-lt"/>
              </a:rPr>
              <a:t>of Grade</a:t>
            </a:r>
            <a:br>
              <a:rPr lang="en-GB" sz="6000" dirty="0">
                <a:latin typeface="+mn-lt"/>
              </a:rPr>
            </a:br>
            <a:r>
              <a:rPr lang="en-GB" sz="6000" dirty="0">
                <a:latin typeface="+mn-lt"/>
              </a:rPr>
              <a:t>(No Coursework)</a:t>
            </a:r>
            <a:br>
              <a:rPr lang="en-GB" sz="6000" dirty="0">
                <a:latin typeface="+mn-lt"/>
              </a:rPr>
            </a:br>
            <a:r>
              <a:rPr lang="en-GB" sz="6000" dirty="0">
                <a:latin typeface="+mn-lt"/>
              </a:rPr>
              <a:t>Assessed numerically with grades 1-9</a:t>
            </a:r>
            <a:endParaRPr lang="en-GB" dirty="0">
              <a:latin typeface="+mn-lt"/>
            </a:endParaRPr>
          </a:p>
        </p:txBody>
      </p:sp>
      <p:pic>
        <p:nvPicPr>
          <p:cNvPr id="4" name="Picture 3" descr="Graphical user interface, application, Teams&#10;&#10;Description automatically generated">
            <a:extLst>
              <a:ext uri="{FF2B5EF4-FFF2-40B4-BE49-F238E27FC236}">
                <a16:creationId xmlns:a16="http://schemas.microsoft.com/office/drawing/2014/main" id="{07A7F480-F313-8C31-63AA-D726D76F26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9770" y="5355770"/>
            <a:ext cx="1502229" cy="1502229"/>
          </a:xfrm>
          <a:prstGeom prst="rect">
            <a:avLst/>
          </a:prstGeom>
        </p:spPr>
      </p:pic>
    </p:spTree>
    <p:extLst>
      <p:ext uri="{BB962C8B-B14F-4D97-AF65-F5344CB8AC3E}">
        <p14:creationId xmlns:p14="http://schemas.microsoft.com/office/powerpoint/2010/main" val="2058125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5661E-A41B-092B-CD82-38FBCFC45C59}"/>
              </a:ext>
            </a:extLst>
          </p:cNvPr>
          <p:cNvSpPr>
            <a:spLocks noGrp="1"/>
          </p:cNvSpPr>
          <p:nvPr>
            <p:ph type="title"/>
          </p:nvPr>
        </p:nvSpPr>
        <p:spPr/>
        <p:txBody>
          <a:bodyPr/>
          <a:lstStyle/>
          <a:p>
            <a:r>
              <a:rPr lang="en-GB" b="1" dirty="0">
                <a:latin typeface="+mn-lt"/>
              </a:rPr>
              <a:t>English Language Paper 1</a:t>
            </a:r>
          </a:p>
        </p:txBody>
      </p:sp>
      <p:sp>
        <p:nvSpPr>
          <p:cNvPr id="3" name="Content Placeholder 2">
            <a:extLst>
              <a:ext uri="{FF2B5EF4-FFF2-40B4-BE49-F238E27FC236}">
                <a16:creationId xmlns:a16="http://schemas.microsoft.com/office/drawing/2014/main" id="{FDDF5C5D-6255-F963-40BC-4CD1187D4C86}"/>
              </a:ext>
            </a:extLst>
          </p:cNvPr>
          <p:cNvSpPr>
            <a:spLocks noGrp="1"/>
          </p:cNvSpPr>
          <p:nvPr>
            <p:ph idx="1"/>
          </p:nvPr>
        </p:nvSpPr>
        <p:spPr/>
        <p:txBody>
          <a:bodyPr>
            <a:normAutofit/>
          </a:bodyPr>
          <a:lstStyle/>
          <a:p>
            <a:pPr marL="0" indent="0" eaLnBrk="1" hangingPunct="1">
              <a:buFontTx/>
              <a:buNone/>
              <a:defRPr/>
            </a:pPr>
            <a:r>
              <a:rPr lang="en-GB" sz="3200" dirty="0"/>
              <a:t>The aim of this paper is to develop students’ insights into how writers have particular viewpoints and perspectives on issues or themes that are important to the way we think and live our lives.</a:t>
            </a:r>
          </a:p>
          <a:p>
            <a:pPr eaLnBrk="1" hangingPunct="1">
              <a:defRPr/>
            </a:pPr>
            <a:r>
              <a:rPr lang="en-GB" sz="3200" dirty="0"/>
              <a:t>Written Exam:  2 hours (paper worth a total of 80 marks)</a:t>
            </a:r>
          </a:p>
          <a:p>
            <a:pPr eaLnBrk="1" hangingPunct="1">
              <a:defRPr/>
            </a:pPr>
            <a:r>
              <a:rPr lang="en-GB" sz="3200" dirty="0"/>
              <a:t>50% of GCSE split into section A and section B:</a:t>
            </a:r>
          </a:p>
          <a:p>
            <a:pPr eaLnBrk="1" hangingPunct="1">
              <a:defRPr/>
            </a:pPr>
            <a:r>
              <a:rPr lang="en-GB" sz="3200" dirty="0"/>
              <a:t>Section A assesses reading (25% of English Language grade)</a:t>
            </a:r>
          </a:p>
          <a:p>
            <a:pPr eaLnBrk="1" hangingPunct="1">
              <a:defRPr/>
            </a:pPr>
            <a:r>
              <a:rPr lang="en-GB" sz="3200" dirty="0"/>
              <a:t>Section B assesses writing (25% of English Language grade)</a:t>
            </a:r>
          </a:p>
          <a:p>
            <a:pPr marL="0" indent="0">
              <a:buNone/>
            </a:pPr>
            <a:endParaRPr lang="en-GB" sz="3200" dirty="0"/>
          </a:p>
        </p:txBody>
      </p:sp>
      <p:pic>
        <p:nvPicPr>
          <p:cNvPr id="4" name="Picture 3" descr="Graphical user interface, application, Teams&#10;&#10;Description automatically generated">
            <a:extLst>
              <a:ext uri="{FF2B5EF4-FFF2-40B4-BE49-F238E27FC236}">
                <a16:creationId xmlns:a16="http://schemas.microsoft.com/office/drawing/2014/main" id="{C62E860A-630A-FCD1-77BA-7A13BA7F3D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9770" y="5355770"/>
            <a:ext cx="1502229" cy="1502229"/>
          </a:xfrm>
          <a:prstGeom prst="rect">
            <a:avLst/>
          </a:prstGeom>
        </p:spPr>
      </p:pic>
    </p:spTree>
    <p:extLst>
      <p:ext uri="{BB962C8B-B14F-4D97-AF65-F5344CB8AC3E}">
        <p14:creationId xmlns:p14="http://schemas.microsoft.com/office/powerpoint/2010/main" val="3560566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1614A-2FF0-4C3E-1811-0624528CED06}"/>
              </a:ext>
            </a:extLst>
          </p:cNvPr>
          <p:cNvSpPr>
            <a:spLocks noGrp="1"/>
          </p:cNvSpPr>
          <p:nvPr>
            <p:ph type="title"/>
          </p:nvPr>
        </p:nvSpPr>
        <p:spPr/>
        <p:txBody>
          <a:bodyPr/>
          <a:lstStyle/>
          <a:p>
            <a:r>
              <a:rPr lang="en-GB" b="1" dirty="0">
                <a:latin typeface="+mn-lt"/>
              </a:rPr>
              <a:t>English Language Paper 2 </a:t>
            </a:r>
          </a:p>
        </p:txBody>
      </p:sp>
      <p:sp>
        <p:nvSpPr>
          <p:cNvPr id="3" name="Content Placeholder 2">
            <a:extLst>
              <a:ext uri="{FF2B5EF4-FFF2-40B4-BE49-F238E27FC236}">
                <a16:creationId xmlns:a16="http://schemas.microsoft.com/office/drawing/2014/main" id="{D0987D88-DB95-008B-EF36-6C9C4CF1AD23}"/>
              </a:ext>
            </a:extLst>
          </p:cNvPr>
          <p:cNvSpPr>
            <a:spLocks noGrp="1"/>
          </p:cNvSpPr>
          <p:nvPr>
            <p:ph idx="1"/>
          </p:nvPr>
        </p:nvSpPr>
        <p:spPr/>
        <p:txBody>
          <a:bodyPr>
            <a:normAutofit/>
          </a:bodyPr>
          <a:lstStyle/>
          <a:p>
            <a:pPr marL="0" indent="0" eaLnBrk="1" hangingPunct="1">
              <a:buFontTx/>
              <a:buNone/>
              <a:defRPr/>
            </a:pPr>
            <a:r>
              <a:rPr lang="en-GB" sz="3200" dirty="0"/>
              <a:t>The aim of the paper is to engage students in a creative text and inspire them to write creatively themselves.</a:t>
            </a:r>
          </a:p>
          <a:p>
            <a:pPr eaLnBrk="1" hangingPunct="1">
              <a:defRPr/>
            </a:pPr>
            <a:r>
              <a:rPr lang="en-GB" sz="3200" dirty="0"/>
              <a:t>Written Exam: 2 hours (paper worth a total of 80 marks)</a:t>
            </a:r>
          </a:p>
          <a:p>
            <a:pPr eaLnBrk="1" hangingPunct="1">
              <a:defRPr/>
            </a:pPr>
            <a:r>
              <a:rPr lang="en-GB" sz="3200" dirty="0"/>
              <a:t>50% of GCSE split into section A and section B</a:t>
            </a:r>
          </a:p>
          <a:p>
            <a:pPr eaLnBrk="1" hangingPunct="1">
              <a:defRPr/>
            </a:pPr>
            <a:r>
              <a:rPr lang="en-GB" sz="3200" dirty="0"/>
              <a:t>Section A assesses reading (25% of English Language grade)</a:t>
            </a:r>
          </a:p>
          <a:p>
            <a:pPr eaLnBrk="1" hangingPunct="1">
              <a:defRPr/>
            </a:pPr>
            <a:r>
              <a:rPr lang="en-GB" sz="3200" dirty="0"/>
              <a:t>Section B assesses writing (25% of English Language grade)</a:t>
            </a:r>
          </a:p>
          <a:p>
            <a:pPr marL="0" indent="0" eaLnBrk="1" hangingPunct="1">
              <a:buFontTx/>
              <a:buNone/>
              <a:defRPr/>
            </a:pPr>
            <a:endParaRPr lang="en-GB" sz="3200" dirty="0"/>
          </a:p>
          <a:p>
            <a:pPr marL="0" indent="0">
              <a:buNone/>
            </a:pPr>
            <a:endParaRPr lang="en-GB" sz="3200" dirty="0"/>
          </a:p>
        </p:txBody>
      </p:sp>
      <p:pic>
        <p:nvPicPr>
          <p:cNvPr id="4" name="Picture 3" descr="Graphical user interface, application, Teams&#10;&#10;Description automatically generated">
            <a:extLst>
              <a:ext uri="{FF2B5EF4-FFF2-40B4-BE49-F238E27FC236}">
                <a16:creationId xmlns:a16="http://schemas.microsoft.com/office/drawing/2014/main" id="{2AAE6FC9-65BC-8C6B-A3E8-26778FF835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9770" y="5355770"/>
            <a:ext cx="1502229" cy="1502229"/>
          </a:xfrm>
          <a:prstGeom prst="rect">
            <a:avLst/>
          </a:prstGeom>
        </p:spPr>
      </p:pic>
    </p:spTree>
    <p:extLst>
      <p:ext uri="{BB962C8B-B14F-4D97-AF65-F5344CB8AC3E}">
        <p14:creationId xmlns:p14="http://schemas.microsoft.com/office/powerpoint/2010/main" val="2951954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86789-E8D8-4CF6-3132-88000068E967}"/>
              </a:ext>
            </a:extLst>
          </p:cNvPr>
          <p:cNvSpPr>
            <a:spLocks noGrp="1"/>
          </p:cNvSpPr>
          <p:nvPr>
            <p:ph type="title"/>
          </p:nvPr>
        </p:nvSpPr>
        <p:spPr>
          <a:xfrm>
            <a:off x="326756" y="365125"/>
            <a:ext cx="10515600" cy="1325563"/>
          </a:xfrm>
        </p:spPr>
        <p:txBody>
          <a:bodyPr/>
          <a:lstStyle/>
          <a:p>
            <a:r>
              <a:rPr lang="en-GB" b="1" dirty="0">
                <a:latin typeface="+mn-lt"/>
              </a:rPr>
              <a:t>Reading</a:t>
            </a:r>
          </a:p>
        </p:txBody>
      </p:sp>
      <p:sp>
        <p:nvSpPr>
          <p:cNvPr id="3" name="Content Placeholder 2">
            <a:extLst>
              <a:ext uri="{FF2B5EF4-FFF2-40B4-BE49-F238E27FC236}">
                <a16:creationId xmlns:a16="http://schemas.microsoft.com/office/drawing/2014/main" id="{176332F1-B738-592D-33C4-199A66E4C96F}"/>
              </a:ext>
            </a:extLst>
          </p:cNvPr>
          <p:cNvSpPr>
            <a:spLocks noGrp="1"/>
          </p:cNvSpPr>
          <p:nvPr>
            <p:ph idx="1"/>
          </p:nvPr>
        </p:nvSpPr>
        <p:spPr>
          <a:xfrm>
            <a:off x="326756" y="1690688"/>
            <a:ext cx="8398790" cy="4667250"/>
          </a:xfrm>
        </p:spPr>
        <p:txBody>
          <a:bodyPr>
            <a:normAutofit/>
          </a:bodyPr>
          <a:lstStyle/>
          <a:p>
            <a:pPr marL="0" indent="0" eaLnBrk="1" hangingPunct="1">
              <a:buFontTx/>
              <a:buNone/>
              <a:defRPr/>
            </a:pPr>
            <a:r>
              <a:rPr lang="en-GB" dirty="0"/>
              <a:t>The sources for the reading questions will be non-fiction and literary fiction texts. They will be drawn from the </a:t>
            </a:r>
            <a:r>
              <a:rPr lang="en-GB" b="1" dirty="0"/>
              <a:t>19th</a:t>
            </a:r>
            <a:r>
              <a:rPr lang="en-GB" dirty="0"/>
              <a:t> century, and either the </a:t>
            </a:r>
            <a:r>
              <a:rPr lang="en-GB" b="1" dirty="0"/>
              <a:t>20th</a:t>
            </a:r>
            <a:r>
              <a:rPr lang="en-GB" dirty="0"/>
              <a:t> or </a:t>
            </a:r>
            <a:r>
              <a:rPr lang="en-GB" b="1" dirty="0"/>
              <a:t>21st</a:t>
            </a:r>
            <a:r>
              <a:rPr lang="en-GB" dirty="0"/>
              <a:t> century.</a:t>
            </a:r>
            <a:br>
              <a:rPr lang="en-GB" dirty="0"/>
            </a:br>
            <a:br>
              <a:rPr lang="en-GB" dirty="0"/>
            </a:br>
            <a:r>
              <a:rPr lang="en-GB" dirty="0"/>
              <a:t>The combination selected will always provide students with an opportunity to consider viewpoints and perspectives over time. Choice of genre will include:</a:t>
            </a:r>
          </a:p>
          <a:p>
            <a:pPr marL="0" indent="0" eaLnBrk="1" hangingPunct="1">
              <a:buFontTx/>
              <a:buNone/>
              <a:defRPr/>
            </a:pPr>
            <a:r>
              <a:rPr lang="en-GB" dirty="0"/>
              <a:t>‘</a:t>
            </a:r>
            <a:r>
              <a:rPr lang="en-GB" b="1" i="1" dirty="0"/>
              <a:t>high quality journalism, articles, reports, essays, travel writing, accounts, sketches, letters, diaries, autobiography and biographical passages or other appropriate non-fiction and literary non-fiction forms</a:t>
            </a:r>
            <a:r>
              <a:rPr lang="en-GB" dirty="0"/>
              <a:t>.’</a:t>
            </a:r>
          </a:p>
          <a:p>
            <a:endParaRPr lang="en-GB" dirty="0"/>
          </a:p>
        </p:txBody>
      </p:sp>
      <p:sp>
        <p:nvSpPr>
          <p:cNvPr id="4" name="Rectangle 3">
            <a:extLst>
              <a:ext uri="{FF2B5EF4-FFF2-40B4-BE49-F238E27FC236}">
                <a16:creationId xmlns:a16="http://schemas.microsoft.com/office/drawing/2014/main" id="{E0110696-46EA-F89C-7D1B-EFC13CD1E320}"/>
              </a:ext>
            </a:extLst>
          </p:cNvPr>
          <p:cNvSpPr/>
          <p:nvPr/>
        </p:nvSpPr>
        <p:spPr>
          <a:xfrm>
            <a:off x="8973519" y="867905"/>
            <a:ext cx="2891725" cy="56249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800" b="1" dirty="0"/>
              <a:t>Wider Reading</a:t>
            </a:r>
          </a:p>
          <a:p>
            <a:pPr algn="ctr"/>
            <a:r>
              <a:rPr lang="en-GB" sz="2800" dirty="0"/>
              <a:t>at home will enhance your ability to consider different viewpoints and perspectives from different time periods. </a:t>
            </a:r>
          </a:p>
        </p:txBody>
      </p:sp>
      <p:pic>
        <p:nvPicPr>
          <p:cNvPr id="5" name="Picture 4" descr="Graphical user interface, application, Teams&#10;&#10;Description automatically generated">
            <a:extLst>
              <a:ext uri="{FF2B5EF4-FFF2-40B4-BE49-F238E27FC236}">
                <a16:creationId xmlns:a16="http://schemas.microsoft.com/office/drawing/2014/main" id="{5C478F33-B0CF-5CE1-64BA-9A9D313B67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9770" y="5355770"/>
            <a:ext cx="1502229" cy="1502229"/>
          </a:xfrm>
          <a:prstGeom prst="rect">
            <a:avLst/>
          </a:prstGeom>
        </p:spPr>
      </p:pic>
    </p:spTree>
    <p:extLst>
      <p:ext uri="{BB962C8B-B14F-4D97-AF65-F5344CB8AC3E}">
        <p14:creationId xmlns:p14="http://schemas.microsoft.com/office/powerpoint/2010/main" val="471342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52F1F-2227-17DB-4F17-6C6344B3AF76}"/>
              </a:ext>
            </a:extLst>
          </p:cNvPr>
          <p:cNvSpPr>
            <a:spLocks noGrp="1"/>
          </p:cNvSpPr>
          <p:nvPr>
            <p:ph type="ctrTitle"/>
          </p:nvPr>
        </p:nvSpPr>
        <p:spPr>
          <a:xfrm>
            <a:off x="1508502" y="1002102"/>
            <a:ext cx="9174996" cy="4853796"/>
          </a:xfrm>
        </p:spPr>
        <p:txBody>
          <a:bodyPr>
            <a:normAutofit fontScale="90000"/>
          </a:bodyPr>
          <a:lstStyle/>
          <a:p>
            <a:pPr marL="0" indent="0" algn="ctr" eaLnBrk="1" hangingPunct="1">
              <a:buFontTx/>
              <a:buNone/>
              <a:defRPr/>
            </a:pPr>
            <a:r>
              <a:rPr lang="en-GB" b="1" u="sng" dirty="0">
                <a:latin typeface="+mn-lt"/>
              </a:rPr>
              <a:t>English Literature Edexcel</a:t>
            </a:r>
            <a:br>
              <a:rPr lang="en-GB" dirty="0">
                <a:latin typeface="+mn-lt"/>
              </a:rPr>
            </a:br>
            <a:r>
              <a:rPr lang="en-GB" sz="6000" b="1" dirty="0">
                <a:latin typeface="+mn-lt"/>
              </a:rPr>
              <a:t>Two examination papers </a:t>
            </a:r>
            <a:r>
              <a:rPr lang="en-GB" sz="6000" dirty="0">
                <a:latin typeface="+mn-lt"/>
              </a:rPr>
              <a:t>worth </a:t>
            </a:r>
            <a:r>
              <a:rPr lang="en-GB" sz="6000" b="1" dirty="0">
                <a:latin typeface="+mn-lt"/>
              </a:rPr>
              <a:t>100% </a:t>
            </a:r>
            <a:r>
              <a:rPr lang="en-GB" sz="6000" dirty="0">
                <a:latin typeface="+mn-lt"/>
              </a:rPr>
              <a:t>of Grade</a:t>
            </a:r>
            <a:br>
              <a:rPr lang="en-GB" sz="6000" dirty="0">
                <a:latin typeface="+mn-lt"/>
              </a:rPr>
            </a:br>
            <a:r>
              <a:rPr lang="en-GB" sz="6000" dirty="0">
                <a:latin typeface="+mn-lt"/>
              </a:rPr>
              <a:t>(No Coursework)</a:t>
            </a:r>
            <a:br>
              <a:rPr lang="en-GB" sz="6000" dirty="0">
                <a:latin typeface="+mn-lt"/>
              </a:rPr>
            </a:br>
            <a:r>
              <a:rPr lang="en-GB" sz="6000" dirty="0">
                <a:latin typeface="+mn-lt"/>
              </a:rPr>
              <a:t>Assessed numerically with grades 1-9</a:t>
            </a:r>
            <a:endParaRPr lang="en-GB" dirty="0">
              <a:latin typeface="+mn-lt"/>
            </a:endParaRPr>
          </a:p>
        </p:txBody>
      </p:sp>
      <p:pic>
        <p:nvPicPr>
          <p:cNvPr id="4" name="Picture 3" descr="Graphical user interface, application, Teams&#10;&#10;Description automatically generated">
            <a:extLst>
              <a:ext uri="{FF2B5EF4-FFF2-40B4-BE49-F238E27FC236}">
                <a16:creationId xmlns:a16="http://schemas.microsoft.com/office/drawing/2014/main" id="{E5DC3382-9589-CF14-6D40-C060D95F78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9770" y="5355770"/>
            <a:ext cx="1502229" cy="1502229"/>
          </a:xfrm>
          <a:prstGeom prst="rect">
            <a:avLst/>
          </a:prstGeom>
        </p:spPr>
      </p:pic>
    </p:spTree>
    <p:extLst>
      <p:ext uri="{BB962C8B-B14F-4D97-AF65-F5344CB8AC3E}">
        <p14:creationId xmlns:p14="http://schemas.microsoft.com/office/powerpoint/2010/main" val="2339887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B0598-24A5-24CB-4CDE-143DC3AE3D99}"/>
              </a:ext>
            </a:extLst>
          </p:cNvPr>
          <p:cNvSpPr>
            <a:spLocks noGrp="1"/>
          </p:cNvSpPr>
          <p:nvPr>
            <p:ph type="title"/>
          </p:nvPr>
        </p:nvSpPr>
        <p:spPr/>
        <p:txBody>
          <a:bodyPr/>
          <a:lstStyle/>
          <a:p>
            <a:r>
              <a:rPr lang="en-GB" b="1" dirty="0">
                <a:latin typeface="+mn-lt"/>
              </a:rPr>
              <a:t>English Literature Paper 1</a:t>
            </a:r>
          </a:p>
        </p:txBody>
      </p:sp>
      <p:sp>
        <p:nvSpPr>
          <p:cNvPr id="3" name="Content Placeholder 2">
            <a:extLst>
              <a:ext uri="{FF2B5EF4-FFF2-40B4-BE49-F238E27FC236}">
                <a16:creationId xmlns:a16="http://schemas.microsoft.com/office/drawing/2014/main" id="{81628C7A-402A-560B-F1D5-3BACC9EED16A}"/>
              </a:ext>
            </a:extLst>
          </p:cNvPr>
          <p:cNvSpPr>
            <a:spLocks noGrp="1"/>
          </p:cNvSpPr>
          <p:nvPr>
            <p:ph idx="1"/>
          </p:nvPr>
        </p:nvSpPr>
        <p:spPr/>
        <p:txBody>
          <a:bodyPr vert="horz" lIns="91440" tIns="45720" rIns="91440" bIns="45720" rtlCol="0" anchor="t">
            <a:normAutofit/>
          </a:bodyPr>
          <a:lstStyle/>
          <a:p>
            <a:r>
              <a:rPr lang="en-GB" sz="2800" dirty="0"/>
              <a:t>Written Exam: 1 hour 45 minutes (paper worth a total of 80 marks)</a:t>
            </a:r>
            <a:endParaRPr lang="en-GB" dirty="0"/>
          </a:p>
          <a:p>
            <a:pPr marL="0" indent="0" algn="ctr">
              <a:buNone/>
            </a:pPr>
            <a:r>
              <a:rPr lang="en-GB" b="1" dirty="0"/>
              <a:t>Texts</a:t>
            </a:r>
            <a:br>
              <a:rPr lang="en-GB" dirty="0"/>
            </a:br>
            <a:r>
              <a:rPr lang="en-GB" b="1" dirty="0"/>
              <a:t>Shakespeare</a:t>
            </a:r>
            <a:r>
              <a:rPr lang="en-GB" sz="2800" b="1" dirty="0"/>
              <a:t>:</a:t>
            </a:r>
            <a:r>
              <a:rPr lang="en-GB" sz="2800" dirty="0"/>
              <a:t> </a:t>
            </a:r>
            <a:r>
              <a:rPr lang="en-GB" altLang="en-US" sz="2800" dirty="0"/>
              <a:t>Students will be expected to write in detail about an extract from the play (</a:t>
            </a:r>
            <a:r>
              <a:rPr lang="en-GB" altLang="en-US" dirty="0"/>
              <a:t>P</a:t>
            </a:r>
            <a:r>
              <a:rPr lang="en-GB" altLang="en-US" sz="2800" dirty="0"/>
              <a:t>art A 20 marks</a:t>
            </a:r>
            <a:r>
              <a:rPr lang="en-GB" altLang="en-US" dirty="0"/>
              <a:t>) </a:t>
            </a:r>
            <a:r>
              <a:rPr lang="en-GB" altLang="en-US" sz="2800" dirty="0"/>
              <a:t>and then to write about the play as a whole (Part B 20 marks).</a:t>
            </a:r>
            <a:endParaRPr lang="en-GB" sz="2800" dirty="0"/>
          </a:p>
          <a:p>
            <a:pPr marL="0" indent="0" algn="ctr">
              <a:buNone/>
            </a:pPr>
            <a:r>
              <a:rPr lang="en-GB" sz="2800" b="1" dirty="0"/>
              <a:t>An Inspector Calls: </a:t>
            </a:r>
            <a:r>
              <a:rPr lang="en-GB" sz="2800" dirty="0"/>
              <a:t>Students will be expected to answer one question on a theme or a character – there is a choice of two questions (32 marks). Students are also marked for the use of spelling, punctuation, grammar and vocabulary (8 marks)</a:t>
            </a:r>
          </a:p>
          <a:p>
            <a:pPr marL="0" indent="0" algn="ctr">
              <a:buNone/>
            </a:pPr>
            <a:r>
              <a:rPr lang="en-GB" sz="2800" b="1" dirty="0"/>
              <a:t>Both </a:t>
            </a:r>
            <a:r>
              <a:rPr lang="en-GB" b="1" dirty="0"/>
              <a:t>questions require students to include context</a:t>
            </a:r>
            <a:endParaRPr lang="en-GB" sz="2800" b="1" dirty="0"/>
          </a:p>
          <a:p>
            <a:endParaRPr lang="en-GB" dirty="0"/>
          </a:p>
        </p:txBody>
      </p:sp>
      <p:pic>
        <p:nvPicPr>
          <p:cNvPr id="6" name="Picture 5" descr="Graphical user interface, application, Teams&#10;&#10;Description automatically generated">
            <a:extLst>
              <a:ext uri="{FF2B5EF4-FFF2-40B4-BE49-F238E27FC236}">
                <a16:creationId xmlns:a16="http://schemas.microsoft.com/office/drawing/2014/main" id="{2B076D8C-C06D-25B9-AAD0-385D4903B2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9770" y="5355770"/>
            <a:ext cx="1502229" cy="1502229"/>
          </a:xfrm>
          <a:prstGeom prst="rect">
            <a:avLst/>
          </a:prstGeom>
        </p:spPr>
      </p:pic>
      <p:sp>
        <p:nvSpPr>
          <p:cNvPr id="4" name="Rectangle 3">
            <a:extLst>
              <a:ext uri="{FF2B5EF4-FFF2-40B4-BE49-F238E27FC236}">
                <a16:creationId xmlns:a16="http://schemas.microsoft.com/office/drawing/2014/main" id="{4ABCFAEE-C1E0-0A38-7484-7B1EA76FC40F}"/>
              </a:ext>
            </a:extLst>
          </p:cNvPr>
          <p:cNvSpPr/>
          <p:nvPr/>
        </p:nvSpPr>
        <p:spPr>
          <a:xfrm>
            <a:off x="9000815" y="185518"/>
            <a:ext cx="2891725" cy="13255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b="1" i="1" dirty="0"/>
              <a:t>Students have their own copy of each text to annotate and keep.</a:t>
            </a:r>
            <a:endParaRPr lang="en-GB" sz="2000" i="1" dirty="0"/>
          </a:p>
        </p:txBody>
      </p:sp>
    </p:spTree>
    <p:extLst>
      <p:ext uri="{BB962C8B-B14F-4D97-AF65-F5344CB8AC3E}">
        <p14:creationId xmlns:p14="http://schemas.microsoft.com/office/powerpoint/2010/main" val="3960097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B0598-24A5-24CB-4CDE-143DC3AE3D99}"/>
              </a:ext>
            </a:extLst>
          </p:cNvPr>
          <p:cNvSpPr>
            <a:spLocks noGrp="1"/>
          </p:cNvSpPr>
          <p:nvPr>
            <p:ph type="title"/>
          </p:nvPr>
        </p:nvSpPr>
        <p:spPr/>
        <p:txBody>
          <a:bodyPr/>
          <a:lstStyle/>
          <a:p>
            <a:r>
              <a:rPr lang="en-GB" b="1" dirty="0">
                <a:latin typeface="+mn-lt"/>
              </a:rPr>
              <a:t>English Literature Paper 2</a:t>
            </a:r>
          </a:p>
        </p:txBody>
      </p:sp>
      <p:sp>
        <p:nvSpPr>
          <p:cNvPr id="3" name="Content Placeholder 2">
            <a:extLst>
              <a:ext uri="{FF2B5EF4-FFF2-40B4-BE49-F238E27FC236}">
                <a16:creationId xmlns:a16="http://schemas.microsoft.com/office/drawing/2014/main" id="{81628C7A-402A-560B-F1D5-3BACC9EED16A}"/>
              </a:ext>
            </a:extLst>
          </p:cNvPr>
          <p:cNvSpPr>
            <a:spLocks noGrp="1"/>
          </p:cNvSpPr>
          <p:nvPr>
            <p:ph idx="1"/>
          </p:nvPr>
        </p:nvSpPr>
        <p:spPr/>
        <p:txBody>
          <a:bodyPr/>
          <a:lstStyle/>
          <a:p>
            <a:r>
              <a:rPr lang="en-GB" sz="2800" dirty="0"/>
              <a:t>Written Exam: 2 hours </a:t>
            </a:r>
            <a:r>
              <a:rPr lang="en-GB" dirty="0"/>
              <a:t>1</a:t>
            </a:r>
            <a:r>
              <a:rPr lang="en-GB" sz="2800" dirty="0"/>
              <a:t>5 minutes (paper worth a total of 80 marks)</a:t>
            </a:r>
            <a:endParaRPr lang="en-GB" dirty="0"/>
          </a:p>
          <a:p>
            <a:pPr marL="0" indent="0" algn="ctr">
              <a:buNone/>
            </a:pPr>
            <a:r>
              <a:rPr lang="en-GB" b="1" dirty="0"/>
              <a:t>Texts</a:t>
            </a:r>
            <a:br>
              <a:rPr lang="en-GB" dirty="0"/>
            </a:br>
            <a:r>
              <a:rPr lang="en-GB" b="1" dirty="0"/>
              <a:t>A Christmas Carol </a:t>
            </a:r>
            <a:r>
              <a:rPr lang="en-GB" altLang="en-US" sz="2800" dirty="0"/>
              <a:t>Students will be expected to write in detail about an extract from the novel (</a:t>
            </a:r>
            <a:r>
              <a:rPr lang="en-GB" altLang="en-US" dirty="0"/>
              <a:t>P</a:t>
            </a:r>
            <a:r>
              <a:rPr lang="en-GB" altLang="en-US" sz="2800" dirty="0"/>
              <a:t>art A 20 marks</a:t>
            </a:r>
            <a:r>
              <a:rPr lang="en-GB" altLang="en-US" dirty="0"/>
              <a:t>) </a:t>
            </a:r>
            <a:r>
              <a:rPr lang="en-GB" altLang="en-US" sz="2800" dirty="0"/>
              <a:t>and then to write about the novel as a whole (Part B 20 marks).</a:t>
            </a:r>
            <a:endParaRPr lang="en-GB" b="1" dirty="0"/>
          </a:p>
          <a:p>
            <a:pPr marL="0" indent="0" algn="ctr">
              <a:buNone/>
            </a:pPr>
            <a:r>
              <a:rPr lang="en-GB" b="1" dirty="0"/>
              <a:t>Poetry Anthology: Relationships </a:t>
            </a:r>
            <a:r>
              <a:rPr lang="en-GB" dirty="0"/>
              <a:t>Students will be expected to write a comparison between the poem provided from the anthology and one other poem they have studied (20 marks).</a:t>
            </a:r>
            <a:endParaRPr lang="en-GB" b="1" dirty="0"/>
          </a:p>
          <a:p>
            <a:pPr marL="0" indent="0" algn="ctr">
              <a:buNone/>
            </a:pPr>
            <a:r>
              <a:rPr lang="en-GB" b="1" dirty="0"/>
              <a:t>Unseen Poetry </a:t>
            </a:r>
            <a:r>
              <a:rPr lang="en-GB" dirty="0"/>
              <a:t>Students will be expected to read and compare two unseen poems (20 marks).</a:t>
            </a:r>
            <a:endParaRPr lang="en-GB" b="1" dirty="0"/>
          </a:p>
        </p:txBody>
      </p:sp>
      <p:pic>
        <p:nvPicPr>
          <p:cNvPr id="5" name="Picture 4" descr="Graphical user interface, application, Teams&#10;&#10;Description automatically generated">
            <a:extLst>
              <a:ext uri="{FF2B5EF4-FFF2-40B4-BE49-F238E27FC236}">
                <a16:creationId xmlns:a16="http://schemas.microsoft.com/office/drawing/2014/main" id="{274D9C12-4A4B-7029-C2FD-B58CDED161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9770" y="5355770"/>
            <a:ext cx="1502229" cy="1502229"/>
          </a:xfrm>
          <a:prstGeom prst="rect">
            <a:avLst/>
          </a:prstGeom>
        </p:spPr>
      </p:pic>
      <p:sp>
        <p:nvSpPr>
          <p:cNvPr id="4" name="Rectangle 3">
            <a:extLst>
              <a:ext uri="{FF2B5EF4-FFF2-40B4-BE49-F238E27FC236}">
                <a16:creationId xmlns:a16="http://schemas.microsoft.com/office/drawing/2014/main" id="{8B945D54-D35A-86F9-F6CD-6D4F7B2F7235}"/>
              </a:ext>
            </a:extLst>
          </p:cNvPr>
          <p:cNvSpPr/>
          <p:nvPr/>
        </p:nvSpPr>
        <p:spPr>
          <a:xfrm>
            <a:off x="9000815" y="185518"/>
            <a:ext cx="2891725" cy="13255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b="1" i="1" dirty="0"/>
              <a:t>Students have their own copy of each text to annotate and keep.</a:t>
            </a:r>
            <a:endParaRPr lang="en-GB" sz="2000" i="1" dirty="0"/>
          </a:p>
        </p:txBody>
      </p:sp>
    </p:spTree>
    <p:extLst>
      <p:ext uri="{BB962C8B-B14F-4D97-AF65-F5344CB8AC3E}">
        <p14:creationId xmlns:p14="http://schemas.microsoft.com/office/powerpoint/2010/main" val="1585896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916330FDD464448F8A096283F7693C" ma:contentTypeVersion="17" ma:contentTypeDescription="Create a new document." ma:contentTypeScope="" ma:versionID="d4cd46c2aa3f1bb0c09b7d71aa83636d">
  <xsd:schema xmlns:xsd="http://www.w3.org/2001/XMLSchema" xmlns:xs="http://www.w3.org/2001/XMLSchema" xmlns:p="http://schemas.microsoft.com/office/2006/metadata/properties" xmlns:ns2="9859d9fa-abf5-452e-8251-76a84a04b490" xmlns:ns3="8f7edd7e-e0f9-4931-b3f9-b2f02ce0fc74" targetNamespace="http://schemas.microsoft.com/office/2006/metadata/properties" ma:root="true" ma:fieldsID="25509a3d0a6459d89357599df1e8b349" ns2:_="" ns3:_="">
    <xsd:import namespace="9859d9fa-abf5-452e-8251-76a84a04b490"/>
    <xsd:import namespace="8f7edd7e-e0f9-4931-b3f9-b2f02ce0fc7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DateTaken"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9d9fa-abf5-452e-8251-76a84a04b4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DateTaken" ma:index="19" nillable="true" ma:displayName="MediaServiceDateTaken" ma:internalName="MediaServiceDateTake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afc6e421-0895-41c1-badf-596bff0fe74d"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f7edd7e-e0f9-4931-b3f9-b2f02ce0fc7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3ee08302-c0fa-4238-a1ec-68c1e69a672c}" ma:internalName="TaxCatchAll" ma:showField="CatchAllData" ma:web="8f7edd7e-e0f9-4931-b3f9-b2f02ce0fc7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f7edd7e-e0f9-4931-b3f9-b2f02ce0fc74" xsi:nil="true"/>
    <lcf76f155ced4ddcb4097134ff3c332f xmlns="9859d9fa-abf5-452e-8251-76a84a04b49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1030688-A98A-4430-8062-EAA5A3E4DF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59d9fa-abf5-452e-8251-76a84a04b490"/>
    <ds:schemaRef ds:uri="8f7edd7e-e0f9-4931-b3f9-b2f02ce0fc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1FE262-A602-41E2-A017-DE27FCC9F2E6}">
  <ds:schemaRefs>
    <ds:schemaRef ds:uri="http://schemas.microsoft.com/sharepoint/v3/contenttype/forms"/>
  </ds:schemaRefs>
</ds:datastoreItem>
</file>

<file path=customXml/itemProps3.xml><?xml version="1.0" encoding="utf-8"?>
<ds:datastoreItem xmlns:ds="http://schemas.openxmlformats.org/officeDocument/2006/customXml" ds:itemID="{C945456A-63E0-4AF1-B9C3-3B802C67F27E}">
  <ds:schemaRefs>
    <ds:schemaRef ds:uri="http://purl.org/dc/terms/"/>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http://purl.org/dc/dcmitype/"/>
    <ds:schemaRef ds:uri="765e54d9-51e4-46b4-9cd3-2b4634e7af8d"/>
    <ds:schemaRef ds:uri="http://schemas.microsoft.com/office/2006/metadata/properties"/>
    <ds:schemaRef ds:uri="http://www.w3.org/XML/1998/namespace"/>
    <ds:schemaRef ds:uri="8f7edd7e-e0f9-4931-b3f9-b2f02ce0fc74"/>
    <ds:schemaRef ds:uri="9859d9fa-abf5-452e-8251-76a84a04b490"/>
  </ds:schemaRefs>
</ds:datastoreItem>
</file>

<file path=docProps/app.xml><?xml version="1.0" encoding="utf-8"?>
<Properties xmlns="http://schemas.openxmlformats.org/officeDocument/2006/extended-properties" xmlns:vt="http://schemas.openxmlformats.org/officeDocument/2006/docPropsVTypes">
  <TotalTime>143</TotalTime>
  <Words>848</Words>
  <Application>Microsoft Office PowerPoint</Application>
  <PresentationFormat>Widescreen</PresentationFormat>
  <Paragraphs>66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GCSE  English Language English Literature</vt:lpstr>
      <vt:lpstr>Exam Boards: 2 Qualifications English Language OCR English Literature Edexcel (4ET1)</vt:lpstr>
      <vt:lpstr>English Language OCR  Two examination papers worth 100% of Grade (No Coursework) Assessed numerically with grades 1-9</vt:lpstr>
      <vt:lpstr>English Language Paper 1</vt:lpstr>
      <vt:lpstr>English Language Paper 2 </vt:lpstr>
      <vt:lpstr>Reading</vt:lpstr>
      <vt:lpstr>English Literature Edexcel Two examination papers worth 100% of Grade (No Coursework) Assessed numerically with grades 1-9</vt:lpstr>
      <vt:lpstr>English Literature Paper 1</vt:lpstr>
      <vt:lpstr>English Literature Paper 2</vt:lpstr>
      <vt:lpstr> ‘You can’t revise English’ MYTH </vt:lpstr>
      <vt:lpstr>Revision</vt:lpstr>
      <vt:lpstr>Useful online resources </vt:lpstr>
      <vt:lpstr>Resources</vt:lpstr>
      <vt:lpstr> 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GCSE  English Language English Literature</dc:title>
  <dc:creator>Abigail Baker</dc:creator>
  <cp:lastModifiedBy>Ann Lloyd</cp:lastModifiedBy>
  <cp:revision>11</cp:revision>
  <dcterms:created xsi:type="dcterms:W3CDTF">2022-09-21T12:56:19Z</dcterms:created>
  <dcterms:modified xsi:type="dcterms:W3CDTF">2023-09-27T09:49:39Z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0x01010094916330FDD464448F8A096283F7693C</vt:lpwstr>
  </property>
  <property fmtid="{D5CDD505-2E9C-101B-9397-08002B2CF9AE}" pid="3" name="MediaServiceImageTags">
    <vt:lpwstr/>
  </property>
</Properties>
</file>