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400" r:id="rId2"/>
    <p:sldId id="401" r:id="rId3"/>
    <p:sldId id="402" r:id="rId4"/>
    <p:sldId id="403" r:id="rId5"/>
    <p:sldId id="389" r:id="rId6"/>
    <p:sldId id="394" r:id="rId7"/>
    <p:sldId id="383" r:id="rId8"/>
    <p:sldId id="384" r:id="rId9"/>
    <p:sldId id="395" r:id="rId10"/>
    <p:sldId id="396" r:id="rId11"/>
    <p:sldId id="397" r:id="rId12"/>
    <p:sldId id="386" r:id="rId13"/>
    <p:sldId id="398" r:id="rId14"/>
    <p:sldId id="370" r:id="rId15"/>
    <p:sldId id="399" r:id="rId16"/>
    <p:sldId id="404" r:id="rId17"/>
    <p:sldId id="40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CC0000"/>
    <a:srgbClr val="FFCC00"/>
    <a:srgbClr val="FF8000"/>
    <a:srgbClr val="CC66FF"/>
    <a:srgbClr val="0080FF"/>
    <a:srgbClr val="FF0080"/>
    <a:srgbClr val="FFCC66"/>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45" autoAdjust="0"/>
    <p:restoredTop sz="90091" autoAdjust="0"/>
  </p:normalViewPr>
  <p:slideViewPr>
    <p:cSldViewPr snapToGrid="0" snapToObjects="1">
      <p:cViewPr varScale="1">
        <p:scale>
          <a:sx n="87" d="100"/>
          <a:sy n="87" d="100"/>
        </p:scale>
        <p:origin x="-211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25" Type="http://schemas.microsoft.com/office/2016/11/relationships/changesInfo" Target="changesInfos/changesInfo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C1722B6-39F4-4585-8B8A-077812D90BED}"/>
    <pc:docChg chg="modSld">
      <pc:chgData name="" userId="" providerId="" clId="Web-{5C1722B6-39F4-4585-8B8A-077812D90BED}" dt="2018-04-12T19:51:44.553" v="9"/>
      <pc:docMkLst>
        <pc:docMk/>
      </pc:docMkLst>
      <pc:sldChg chg="modSp">
        <pc:chgData name="" userId="" providerId="" clId="Web-{5C1722B6-39F4-4585-8B8A-077812D90BED}" dt="2018-04-12T19:51:44.553" v="8"/>
        <pc:sldMkLst>
          <pc:docMk/>
          <pc:sldMk cId="1616018293" sldId="406"/>
        </pc:sldMkLst>
        <pc:spChg chg="mod">
          <ac:chgData name="" userId="" providerId="" clId="Web-{5C1722B6-39F4-4585-8B8A-077812D90BED}" dt="2018-04-12T19:51:44.553" v="8"/>
          <ac:spMkLst>
            <pc:docMk/>
            <pc:sldMk cId="1616018293" sldId="40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9B1CA5-11B2-8F46-8627-97E1CDC336FD}" type="datetimeFigureOut">
              <a:rPr lang="en-US" smtClean="0"/>
              <a:t>12/04/2018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B572D7-1494-A54D-BAD8-656AB6DA9CD6}" type="slidenum">
              <a:rPr lang="en-US" smtClean="0"/>
              <a:t>‹#›</a:t>
            </a:fld>
            <a:endParaRPr lang="en-US"/>
          </a:p>
        </p:txBody>
      </p:sp>
    </p:spTree>
    <p:extLst>
      <p:ext uri="{BB962C8B-B14F-4D97-AF65-F5344CB8AC3E}">
        <p14:creationId xmlns:p14="http://schemas.microsoft.com/office/powerpoint/2010/main" val="14497293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138</a:t>
            </a:r>
          </a:p>
        </p:txBody>
      </p:sp>
      <p:sp>
        <p:nvSpPr>
          <p:cNvPr id="4" name="Slide Number Placeholder 3"/>
          <p:cNvSpPr>
            <a:spLocks noGrp="1"/>
          </p:cNvSpPr>
          <p:nvPr>
            <p:ph type="sldNum" sz="quarter" idx="10"/>
          </p:nvPr>
        </p:nvSpPr>
        <p:spPr/>
        <p:txBody>
          <a:bodyPr/>
          <a:lstStyle/>
          <a:p>
            <a:fld id="{53B572D7-1494-A54D-BAD8-656AB6DA9CD6}" type="slidenum">
              <a:rPr lang="en-US" smtClean="0"/>
              <a:t>6</a:t>
            </a:fld>
            <a:endParaRPr lang="en-US"/>
          </a:p>
        </p:txBody>
      </p:sp>
    </p:spTree>
    <p:extLst>
      <p:ext uri="{BB962C8B-B14F-4D97-AF65-F5344CB8AC3E}">
        <p14:creationId xmlns:p14="http://schemas.microsoft.com/office/powerpoint/2010/main" val="661282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572D7-1494-A54D-BAD8-656AB6DA9CD6}"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19376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3F4119A-A0D4-7A49-B7A8-6603E97AEDEF}" type="datetimeFigureOut">
              <a:rPr lang="en-US" smtClean="0"/>
              <a:t>12/04/2018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1533884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3F4119A-A0D4-7A49-B7A8-6603E97AEDEF}" type="datetimeFigureOut">
              <a:rPr lang="en-US" smtClean="0"/>
              <a:t>12/04/2018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2112712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3F4119A-A0D4-7A49-B7A8-6603E97AEDEF}" type="datetimeFigureOut">
              <a:rPr lang="en-US" smtClean="0"/>
              <a:t>12/04/2018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3057378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3F4119A-A0D4-7A49-B7A8-6603E97AEDEF}" type="datetimeFigureOut">
              <a:rPr lang="en-US" smtClean="0"/>
              <a:t>12/04/2018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352550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3F4119A-A0D4-7A49-B7A8-6603E97AEDEF}" type="datetimeFigureOut">
              <a:rPr lang="en-US" smtClean="0"/>
              <a:t>12/04/2018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121390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3F4119A-A0D4-7A49-B7A8-6603E97AEDEF}" type="datetimeFigureOut">
              <a:rPr lang="en-US" smtClean="0"/>
              <a:t>12/04/2018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1732508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3F4119A-A0D4-7A49-B7A8-6603E97AEDEF}" type="datetimeFigureOut">
              <a:rPr lang="en-US" smtClean="0"/>
              <a:t>12/04/2018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25561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3F4119A-A0D4-7A49-B7A8-6603E97AEDEF}" type="datetimeFigureOut">
              <a:rPr lang="en-US" smtClean="0"/>
              <a:t>12/04/2018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1481504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4119A-A0D4-7A49-B7A8-6603E97AEDEF}" type="datetimeFigureOut">
              <a:rPr lang="en-US" smtClean="0"/>
              <a:t>12/04/2018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1216380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3F4119A-A0D4-7A49-B7A8-6603E97AEDEF}" type="datetimeFigureOut">
              <a:rPr lang="en-US" smtClean="0"/>
              <a:t>12/04/2018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1708425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3F4119A-A0D4-7A49-B7A8-6603E97AEDEF}" type="datetimeFigureOut">
              <a:rPr lang="en-US" smtClean="0"/>
              <a:t>12/04/2018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4078214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4119A-A0D4-7A49-B7A8-6603E97AEDEF}" type="datetimeFigureOut">
              <a:rPr lang="en-US" smtClean="0"/>
              <a:t>12/04/2018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1F04F8-E768-3F47-81EF-57B63F0E056C}" type="slidenum">
              <a:rPr lang="en-US" smtClean="0"/>
              <a:t>‹#›</a:t>
            </a:fld>
            <a:endParaRPr lang="en-US"/>
          </a:p>
        </p:txBody>
      </p:sp>
    </p:spTree>
    <p:extLst>
      <p:ext uri="{BB962C8B-B14F-4D97-AF65-F5344CB8AC3E}">
        <p14:creationId xmlns:p14="http://schemas.microsoft.com/office/powerpoint/2010/main" val="3677603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4.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6.png"/><Relationship Id="rId5" Type="http://schemas.openxmlformats.org/officeDocument/2006/relationships/image" Target="../media/image4.png"/><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png"/><Relationship Id="rId5" Type="http://schemas.openxmlformats.org/officeDocument/2006/relationships/image" Target="../media/image4.png"/><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getty.co.uk/" TargetMode="External"/><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jp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9.jpg"/><Relationship Id="rId6" Type="http://schemas.openxmlformats.org/officeDocument/2006/relationships/image" Target="../media/image10.jp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5" Type="http://schemas.openxmlformats.org/officeDocument/2006/relationships/image" Target="../media/image4.png"/><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0"/>
            <a:ext cx="9144000" cy="6861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Pixl logo 2014 final ver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930" y="5796945"/>
            <a:ext cx="1480320" cy="879919"/>
          </a:xfrm>
          <a:prstGeom prst="rect">
            <a:avLst/>
          </a:prstGeom>
          <a:ln>
            <a:noFill/>
          </a:ln>
          <a:effectLst>
            <a:outerShdw blurRad="190500" algn="tl" rotWithShape="0">
              <a:srgbClr val="000000">
                <a:alpha val="70000"/>
              </a:srgbClr>
            </a:outerShdw>
          </a:effectLst>
        </p:spPr>
      </p:pic>
      <p:sp>
        <p:nvSpPr>
          <p:cNvPr id="7" name="TextBox 6"/>
          <p:cNvSpPr txBox="1"/>
          <p:nvPr/>
        </p:nvSpPr>
        <p:spPr>
          <a:xfrm>
            <a:off x="1730375" y="1968500"/>
            <a:ext cx="5647555" cy="2554545"/>
          </a:xfrm>
          <a:prstGeom prst="rect">
            <a:avLst/>
          </a:prstGeom>
          <a:noFill/>
        </p:spPr>
        <p:txBody>
          <a:bodyPr wrap="square" rtlCol="0">
            <a:spAutoFit/>
          </a:bodyPr>
          <a:lstStyle/>
          <a:p>
            <a:pPr algn="ctr"/>
            <a:r>
              <a:rPr lang="en-US" sz="8000" b="1" dirty="0">
                <a:solidFill>
                  <a:srgbClr val="FFCC00"/>
                </a:solidFill>
                <a:latin typeface="Calibri"/>
                <a:cs typeface="Calibri"/>
              </a:rPr>
              <a:t>YOU ARE </a:t>
            </a:r>
            <a:br>
              <a:rPr lang="en-US" sz="8000" b="1" dirty="0">
                <a:solidFill>
                  <a:srgbClr val="FFCC00"/>
                </a:solidFill>
                <a:latin typeface="Calibri"/>
                <a:cs typeface="Calibri"/>
              </a:rPr>
            </a:br>
            <a:r>
              <a:rPr lang="en-US" sz="8000" b="1" dirty="0">
                <a:solidFill>
                  <a:srgbClr val="FFCC00"/>
                </a:solidFill>
                <a:latin typeface="Calibri"/>
                <a:cs typeface="Calibri"/>
              </a:rPr>
              <a:t>AWESOME</a:t>
            </a:r>
            <a:endParaRPr lang="en-US" sz="4400" b="1" dirty="0">
              <a:solidFill>
                <a:srgbClr val="FFCC00"/>
              </a:solidFill>
              <a:latin typeface="Calibri"/>
              <a:cs typeface="Calibri"/>
            </a:endParaRPr>
          </a:p>
        </p:txBody>
      </p:sp>
      <p:sp>
        <p:nvSpPr>
          <p:cNvPr id="8" name="Rectangle 7">
            <a:extLst>
              <a:ext uri="{FF2B5EF4-FFF2-40B4-BE49-F238E27FC236}">
                <a16:creationId xmlns:a16="http://schemas.microsoft.com/office/drawing/2014/main" xmlns="" id="{E2ACCEDD-9AA9-4E27-8E0A-79085FEC99B2}"/>
              </a:ext>
            </a:extLst>
          </p:cNvPr>
          <p:cNvSpPr/>
          <p:nvPr/>
        </p:nvSpPr>
        <p:spPr>
          <a:xfrm>
            <a:off x="5885895" y="5796945"/>
            <a:ext cx="1539659" cy="879919"/>
          </a:xfrm>
          <a:prstGeom prst="rect">
            <a:avLst/>
          </a:prstGeom>
          <a:solidFill>
            <a:schemeClr val="bg1"/>
          </a:solidFill>
          <a:ln>
            <a:noFill/>
          </a:ln>
          <a:effectLst>
            <a:innerShdw blurRad="114300">
              <a:prstClr val="black"/>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endParaRPr lang="en-US"/>
          </a:p>
        </p:txBody>
      </p:sp>
      <p:pic>
        <p:nvPicPr>
          <p:cNvPr id="9" name="Picture 8">
            <a:extLst>
              <a:ext uri="{FF2B5EF4-FFF2-40B4-BE49-F238E27FC236}">
                <a16:creationId xmlns:a16="http://schemas.microsoft.com/office/drawing/2014/main" xmlns="" id="{2F3BDA11-E6AB-4657-A834-AF0DA69F598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36971" b="25647"/>
          <a:stretch/>
        </p:blipFill>
        <p:spPr>
          <a:xfrm>
            <a:off x="6494548" y="5859427"/>
            <a:ext cx="810288" cy="270096"/>
          </a:xfrm>
          <a:prstGeom prst="rect">
            <a:avLst/>
          </a:prstGeom>
        </p:spPr>
      </p:pic>
      <p:pic>
        <p:nvPicPr>
          <p:cNvPr id="11" name="Picture 10">
            <a:extLst>
              <a:ext uri="{FF2B5EF4-FFF2-40B4-BE49-F238E27FC236}">
                <a16:creationId xmlns:a16="http://schemas.microsoft.com/office/drawing/2014/main" xmlns="" id="{BA3D130F-D856-44F6-9743-284E4FCCC9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029" t="10277" b="15370"/>
          <a:stretch/>
        </p:blipFill>
        <p:spPr>
          <a:xfrm>
            <a:off x="6494548" y="6133097"/>
            <a:ext cx="475282" cy="270096"/>
          </a:xfrm>
          <a:prstGeom prst="rect">
            <a:avLst/>
          </a:prstGeom>
        </p:spPr>
      </p:pic>
      <p:pic>
        <p:nvPicPr>
          <p:cNvPr id="12" name="Picture 2">
            <a:extLst>
              <a:ext uri="{FF2B5EF4-FFF2-40B4-BE49-F238E27FC236}">
                <a16:creationId xmlns:a16="http://schemas.microsoft.com/office/drawing/2014/main" xmlns="" id="{351338AE-6D67-4F9D-BC80-E24C19864F4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0" t="11378" r="26201" b="13404"/>
          <a:stretch/>
        </p:blipFill>
        <p:spPr bwMode="auto">
          <a:xfrm>
            <a:off x="5986602" y="5829094"/>
            <a:ext cx="507946" cy="76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493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8" name="Rectangle 7"/>
          <p:cNvSpPr/>
          <p:nvPr/>
        </p:nvSpPr>
        <p:spPr>
          <a:xfrm>
            <a:off x="0" y="205627"/>
            <a:ext cx="9144000" cy="1064526"/>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r>
              <a:rPr lang="en-US" sz="4000" b="1" dirty="0"/>
              <a:t>	If		</a:t>
            </a:r>
          </a:p>
          <a:p>
            <a:r>
              <a:rPr lang="en-US" sz="2000" b="1" i="1" dirty="0"/>
              <a:t>	Rudyard Kipling, 1895</a:t>
            </a:r>
            <a:endParaRPr lang="en-US" sz="2000" b="1" dirty="0"/>
          </a:p>
        </p:txBody>
      </p:sp>
      <p:sp>
        <p:nvSpPr>
          <p:cNvPr id="3" name="Rectangle 2">
            <a:extLst>
              <a:ext uri="{FF2B5EF4-FFF2-40B4-BE49-F238E27FC236}">
                <a16:creationId xmlns:a16="http://schemas.microsoft.com/office/drawing/2014/main" xmlns="" id="{A3449F45-EFD8-4F35-BBEF-1D5D017C00F5}"/>
              </a:ext>
            </a:extLst>
          </p:cNvPr>
          <p:cNvSpPr/>
          <p:nvPr/>
        </p:nvSpPr>
        <p:spPr>
          <a:xfrm>
            <a:off x="358550" y="1444054"/>
            <a:ext cx="8383403" cy="42144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20000"/>
              </a:lnSpc>
            </a:pPr>
            <a:r>
              <a:rPr lang="en-GB" sz="2800" dirty="0"/>
              <a:t>If you can make one heap of all your winnings</a:t>
            </a:r>
          </a:p>
          <a:p>
            <a:pPr>
              <a:lnSpc>
                <a:spcPct val="120000"/>
              </a:lnSpc>
            </a:pPr>
            <a:r>
              <a:rPr lang="en-GB" sz="2800" dirty="0"/>
              <a:t>    And risk it on one turn of pitch-and-toss,</a:t>
            </a:r>
          </a:p>
          <a:p>
            <a:pPr>
              <a:lnSpc>
                <a:spcPct val="120000"/>
              </a:lnSpc>
            </a:pPr>
            <a:r>
              <a:rPr lang="en-GB" sz="2800" dirty="0"/>
              <a:t>And lose, and start again at your beginnings</a:t>
            </a:r>
          </a:p>
          <a:p>
            <a:pPr>
              <a:lnSpc>
                <a:spcPct val="120000"/>
              </a:lnSpc>
            </a:pPr>
            <a:r>
              <a:rPr lang="en-GB" sz="2800" dirty="0"/>
              <a:t>    And never breathe a word about your loss;</a:t>
            </a:r>
          </a:p>
          <a:p>
            <a:pPr>
              <a:lnSpc>
                <a:spcPct val="120000"/>
              </a:lnSpc>
            </a:pPr>
            <a:r>
              <a:rPr lang="en-GB" sz="2800" dirty="0"/>
              <a:t>If you can force your heart and nerve and sinew</a:t>
            </a:r>
          </a:p>
          <a:p>
            <a:pPr>
              <a:lnSpc>
                <a:spcPct val="120000"/>
              </a:lnSpc>
            </a:pPr>
            <a:r>
              <a:rPr lang="en-GB" sz="2800" dirty="0"/>
              <a:t>    To serve your turn long after they are gone,   </a:t>
            </a:r>
          </a:p>
          <a:p>
            <a:pPr>
              <a:lnSpc>
                <a:spcPct val="120000"/>
              </a:lnSpc>
            </a:pPr>
            <a:r>
              <a:rPr lang="en-GB" sz="2800" dirty="0"/>
              <a:t>And so hold on when there is nothing in you</a:t>
            </a:r>
          </a:p>
          <a:p>
            <a:pPr>
              <a:lnSpc>
                <a:spcPct val="120000"/>
              </a:lnSpc>
            </a:pPr>
            <a:r>
              <a:rPr lang="en-GB" sz="2800" dirty="0"/>
              <a:t>    Except the Will which says to them: ‘Hold on!’</a:t>
            </a:r>
          </a:p>
        </p:txBody>
      </p:sp>
      <p:sp>
        <p:nvSpPr>
          <p:cNvPr id="9" name="Rectangle: Rounded Corners 8">
            <a:extLst>
              <a:ext uri="{FF2B5EF4-FFF2-40B4-BE49-F238E27FC236}">
                <a16:creationId xmlns:a16="http://schemas.microsoft.com/office/drawing/2014/main" xmlns="" id="{ABAAE7DE-AD5B-4FB0-BC22-31F9334964DB}"/>
              </a:ext>
            </a:extLst>
          </p:cNvPr>
          <p:cNvSpPr/>
          <p:nvPr/>
        </p:nvSpPr>
        <p:spPr>
          <a:xfrm>
            <a:off x="3414310" y="314712"/>
            <a:ext cx="5575894" cy="922451"/>
          </a:xfrm>
          <a:prstGeom prst="round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pPr algn="r"/>
            <a:r>
              <a:rPr lang="en-GB" sz="2400" b="1" i="1" dirty="0"/>
              <a:t>What examples of </a:t>
            </a:r>
            <a:r>
              <a:rPr lang="en-GB" sz="2400" b="1" i="1" dirty="0">
                <a:solidFill>
                  <a:srgbClr val="008000"/>
                </a:solidFill>
              </a:rPr>
              <a:t>growth mindset </a:t>
            </a:r>
            <a:r>
              <a:rPr lang="en-GB" sz="2400" b="1" i="1" dirty="0"/>
              <a:t>can you find in each verse of this poem? </a:t>
            </a:r>
          </a:p>
        </p:txBody>
      </p:sp>
      <p:sp>
        <p:nvSpPr>
          <p:cNvPr id="7" name="Rounded Rectangle 6"/>
          <p:cNvSpPr/>
          <p:nvPr/>
        </p:nvSpPr>
        <p:spPr>
          <a:xfrm>
            <a:off x="6020400" y="5697310"/>
            <a:ext cx="1154597" cy="879919"/>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3200" dirty="0"/>
              <a:t>V3</a:t>
            </a:r>
          </a:p>
        </p:txBody>
      </p:sp>
      <p:pic>
        <p:nvPicPr>
          <p:cNvPr id="10" name="Picture 2">
            <a:extLst>
              <a:ext uri="{FF2B5EF4-FFF2-40B4-BE49-F238E27FC236}">
                <a16:creationId xmlns:a16="http://schemas.microsoft.com/office/drawing/2014/main" xmlns="" id="{497F831F-3DBA-45C3-9DB1-782D164AA49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xmlns="" id="{B316DB4E-A7A7-4FFB-89AF-62A6E9A7EE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2046631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8" name="Rectangle 7"/>
          <p:cNvSpPr/>
          <p:nvPr/>
        </p:nvSpPr>
        <p:spPr>
          <a:xfrm>
            <a:off x="0" y="205627"/>
            <a:ext cx="9144000" cy="1064526"/>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r>
              <a:rPr lang="en-US" sz="4000" b="1" dirty="0"/>
              <a:t>	If		</a:t>
            </a:r>
          </a:p>
          <a:p>
            <a:r>
              <a:rPr lang="en-US" sz="2000" b="1" i="1" dirty="0"/>
              <a:t>	Rudyard Kipling, 1895</a:t>
            </a:r>
            <a:endParaRPr lang="en-US" sz="2000" b="1" dirty="0"/>
          </a:p>
        </p:txBody>
      </p:sp>
      <p:sp>
        <p:nvSpPr>
          <p:cNvPr id="3" name="Rectangle 2">
            <a:extLst>
              <a:ext uri="{FF2B5EF4-FFF2-40B4-BE49-F238E27FC236}">
                <a16:creationId xmlns:a16="http://schemas.microsoft.com/office/drawing/2014/main" xmlns="" id="{A3449F45-EFD8-4F35-BBEF-1D5D017C00F5}"/>
              </a:ext>
            </a:extLst>
          </p:cNvPr>
          <p:cNvSpPr/>
          <p:nvPr/>
        </p:nvSpPr>
        <p:spPr>
          <a:xfrm>
            <a:off x="358550" y="1444054"/>
            <a:ext cx="8383403" cy="42144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20000"/>
              </a:lnSpc>
            </a:pPr>
            <a:r>
              <a:rPr lang="en-GB" sz="2800" dirty="0"/>
              <a:t>If you can talk with crowds and keep your virtue,   </a:t>
            </a:r>
          </a:p>
          <a:p>
            <a:pPr>
              <a:lnSpc>
                <a:spcPct val="120000"/>
              </a:lnSpc>
            </a:pPr>
            <a:r>
              <a:rPr lang="en-GB" sz="2800" dirty="0"/>
              <a:t>    Or walk with Kings—nor lose the common touch,</a:t>
            </a:r>
          </a:p>
          <a:p>
            <a:pPr>
              <a:lnSpc>
                <a:spcPct val="120000"/>
              </a:lnSpc>
            </a:pPr>
            <a:r>
              <a:rPr lang="en-GB" sz="2800" dirty="0"/>
              <a:t>If neither foes nor loving friends can hurt you,</a:t>
            </a:r>
          </a:p>
          <a:p>
            <a:pPr>
              <a:lnSpc>
                <a:spcPct val="120000"/>
              </a:lnSpc>
            </a:pPr>
            <a:r>
              <a:rPr lang="en-GB" sz="2800" dirty="0"/>
              <a:t>    If all men count with you, but none too much;</a:t>
            </a:r>
          </a:p>
          <a:p>
            <a:pPr>
              <a:lnSpc>
                <a:spcPct val="120000"/>
              </a:lnSpc>
            </a:pPr>
            <a:r>
              <a:rPr lang="en-GB" sz="2800" dirty="0"/>
              <a:t>If you can fill the unforgiving minute</a:t>
            </a:r>
          </a:p>
          <a:p>
            <a:pPr>
              <a:lnSpc>
                <a:spcPct val="120000"/>
              </a:lnSpc>
            </a:pPr>
            <a:r>
              <a:rPr lang="en-GB" sz="2800" dirty="0"/>
              <a:t>    With sixty seconds’ worth of distance run,   </a:t>
            </a:r>
          </a:p>
          <a:p>
            <a:pPr>
              <a:lnSpc>
                <a:spcPct val="120000"/>
              </a:lnSpc>
            </a:pPr>
            <a:r>
              <a:rPr lang="en-GB" sz="2800" dirty="0"/>
              <a:t>Yours is the Earth and everything that’s in it,   </a:t>
            </a:r>
          </a:p>
          <a:p>
            <a:pPr>
              <a:lnSpc>
                <a:spcPct val="120000"/>
              </a:lnSpc>
            </a:pPr>
            <a:r>
              <a:rPr lang="en-GB" sz="2800" dirty="0"/>
              <a:t>    And—which is more—you’ll be a Man, my son!</a:t>
            </a:r>
          </a:p>
        </p:txBody>
      </p:sp>
      <p:sp>
        <p:nvSpPr>
          <p:cNvPr id="9" name="Rectangle: Rounded Corners 8">
            <a:extLst>
              <a:ext uri="{FF2B5EF4-FFF2-40B4-BE49-F238E27FC236}">
                <a16:creationId xmlns:a16="http://schemas.microsoft.com/office/drawing/2014/main" xmlns="" id="{ABAAE7DE-AD5B-4FB0-BC22-31F9334964DB}"/>
              </a:ext>
            </a:extLst>
          </p:cNvPr>
          <p:cNvSpPr/>
          <p:nvPr/>
        </p:nvSpPr>
        <p:spPr>
          <a:xfrm>
            <a:off x="3414310" y="314712"/>
            <a:ext cx="5575894" cy="922451"/>
          </a:xfrm>
          <a:prstGeom prst="round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pPr algn="r"/>
            <a:r>
              <a:rPr lang="en-GB" sz="2400" b="1" i="1" dirty="0"/>
              <a:t>What examples of </a:t>
            </a:r>
            <a:r>
              <a:rPr lang="en-GB" sz="2400" b="1" i="1" dirty="0">
                <a:solidFill>
                  <a:srgbClr val="008000"/>
                </a:solidFill>
              </a:rPr>
              <a:t>growth mindset </a:t>
            </a:r>
            <a:r>
              <a:rPr lang="en-GB" sz="2400" b="1" i="1" dirty="0"/>
              <a:t>can you find in each verse of this poem? </a:t>
            </a:r>
          </a:p>
        </p:txBody>
      </p:sp>
      <p:sp>
        <p:nvSpPr>
          <p:cNvPr id="7" name="Rounded Rectangle 6"/>
          <p:cNvSpPr/>
          <p:nvPr/>
        </p:nvSpPr>
        <p:spPr>
          <a:xfrm>
            <a:off x="6020400" y="5697310"/>
            <a:ext cx="1154597" cy="879919"/>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3200" dirty="0"/>
              <a:t>V4</a:t>
            </a:r>
          </a:p>
        </p:txBody>
      </p:sp>
      <p:pic>
        <p:nvPicPr>
          <p:cNvPr id="10" name="Picture 2">
            <a:extLst>
              <a:ext uri="{FF2B5EF4-FFF2-40B4-BE49-F238E27FC236}">
                <a16:creationId xmlns:a16="http://schemas.microsoft.com/office/drawing/2014/main" xmlns="" id="{CE1F6EBC-71AE-42C3-98E5-D1745378A93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xmlns="" id="{4231E3D5-99F0-454E-BA50-E483355D2E8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234064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pic>
        <p:nvPicPr>
          <p:cNvPr id="7" name="Picture 6" descr="Screen Shot 2018-02-08 at 22.16.51.png">
            <a:extLst>
              <a:ext uri="{FF2B5EF4-FFF2-40B4-BE49-F238E27FC236}">
                <a16:creationId xmlns:a16="http://schemas.microsoft.com/office/drawing/2014/main" xmlns="" id="{7EDDE735-4472-4741-A41D-DA27922F8B10}"/>
              </a:ext>
            </a:extLst>
          </p:cNvPr>
          <p:cNvPicPr>
            <a:picLocks noChangeAspect="1"/>
          </p:cNvPicPr>
          <p:nvPr/>
        </p:nvPicPr>
        <p:blipFill rotWithShape="1">
          <a:blip r:embed="rId3">
            <a:extLst>
              <a:ext uri="{28A0092B-C50C-407E-A947-70E740481C1C}">
                <a14:useLocalDpi xmlns:a14="http://schemas.microsoft.com/office/drawing/2010/main" val="0"/>
              </a:ext>
            </a:extLst>
          </a:blip>
          <a:srcRect l="15798" t="32222" r="24827" b="8333"/>
          <a:stretch/>
        </p:blipFill>
        <p:spPr>
          <a:xfrm>
            <a:off x="1511498" y="1953230"/>
            <a:ext cx="5849938" cy="3660488"/>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xmlns="" id="{1DCEE16B-2427-47F9-907D-01DF55B52637}"/>
              </a:ext>
            </a:extLst>
          </p:cNvPr>
          <p:cNvSpPr txBox="1"/>
          <p:nvPr/>
        </p:nvSpPr>
        <p:spPr>
          <a:xfrm>
            <a:off x="226596" y="228600"/>
            <a:ext cx="8631654" cy="1631216"/>
          </a:xfrm>
          <a:prstGeom prst="rect">
            <a:avLst/>
          </a:prstGeom>
          <a:noFill/>
        </p:spPr>
        <p:txBody>
          <a:bodyPr wrap="square" rtlCol="0">
            <a:spAutoFit/>
          </a:bodyPr>
          <a:lstStyle/>
          <a:p>
            <a:pPr algn="ctr"/>
            <a:r>
              <a:rPr lang="en-GB" sz="2500" dirty="0"/>
              <a:t>At the beginning of the course you were asked to respond to each of these statements. Repeat this today, </a:t>
            </a:r>
            <a:br>
              <a:rPr lang="en-GB" sz="2500" dirty="0"/>
            </a:br>
            <a:r>
              <a:rPr lang="en-GB" sz="2500" dirty="0"/>
              <a:t>considering all you have learnt about </a:t>
            </a:r>
            <a:r>
              <a:rPr lang="en-GB" sz="2500" b="1" dirty="0">
                <a:solidFill>
                  <a:srgbClr val="00B050"/>
                </a:solidFill>
              </a:rPr>
              <a:t>growth mindset</a:t>
            </a:r>
            <a:r>
              <a:rPr lang="en-GB" sz="2500" dirty="0"/>
              <a:t>. </a:t>
            </a:r>
            <a:br>
              <a:rPr lang="en-GB" sz="2500" dirty="0"/>
            </a:br>
            <a:r>
              <a:rPr lang="en-GB" sz="2500" i="1" dirty="0"/>
              <a:t>How have your responses changed? </a:t>
            </a:r>
          </a:p>
        </p:txBody>
      </p:sp>
      <p:pic>
        <p:nvPicPr>
          <p:cNvPr id="8" name="Picture 2">
            <a:extLst>
              <a:ext uri="{FF2B5EF4-FFF2-40B4-BE49-F238E27FC236}">
                <a16:creationId xmlns:a16="http://schemas.microsoft.com/office/drawing/2014/main" xmlns="" id="{B00D010E-2299-48AB-A228-91A51C26E4C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xmlns="" id="{15E00523-B0CE-455A-87C0-B85C839BFA9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2535643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2" name="TextBox 1">
            <a:extLst>
              <a:ext uri="{FF2B5EF4-FFF2-40B4-BE49-F238E27FC236}">
                <a16:creationId xmlns:a16="http://schemas.microsoft.com/office/drawing/2014/main" xmlns="" id="{1DCEE16B-2427-47F9-907D-01DF55B52637}"/>
              </a:ext>
            </a:extLst>
          </p:cNvPr>
          <p:cNvSpPr txBox="1"/>
          <p:nvPr/>
        </p:nvSpPr>
        <p:spPr>
          <a:xfrm>
            <a:off x="380050" y="272942"/>
            <a:ext cx="4032069" cy="33239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3000" b="1" dirty="0">
                <a:solidFill>
                  <a:srgbClr val="008000"/>
                </a:solidFill>
              </a:rPr>
              <a:t>Growth </a:t>
            </a:r>
            <a:r>
              <a:rPr lang="en-GB" sz="3000" b="1" dirty="0" err="1">
                <a:solidFill>
                  <a:srgbClr val="008000"/>
                </a:solidFill>
              </a:rPr>
              <a:t>mindset</a:t>
            </a:r>
            <a:r>
              <a:rPr lang="en-GB" sz="3000" b="1" dirty="0">
                <a:solidFill>
                  <a:srgbClr val="008000"/>
                </a:solidFill>
              </a:rPr>
              <a:t> </a:t>
            </a:r>
            <a:br>
              <a:rPr lang="en-GB" sz="3000" b="1" dirty="0">
                <a:solidFill>
                  <a:srgbClr val="008000"/>
                </a:solidFill>
              </a:rPr>
            </a:br>
            <a:r>
              <a:rPr lang="en-GB" sz="3000" dirty="0"/>
              <a:t>is a habit. </a:t>
            </a:r>
            <a:br>
              <a:rPr lang="en-GB" sz="3000" dirty="0"/>
            </a:br>
            <a:r>
              <a:rPr lang="en-GB" sz="3000" dirty="0"/>
              <a:t/>
            </a:r>
            <a:br>
              <a:rPr lang="en-GB" sz="3000" dirty="0"/>
            </a:br>
            <a:r>
              <a:rPr lang="en-GB" sz="3000" dirty="0"/>
              <a:t>It will become embedded and </a:t>
            </a:r>
            <a:r>
              <a:rPr lang="en-GB" sz="3000" b="1" dirty="0">
                <a:solidFill>
                  <a:srgbClr val="0070C0"/>
                </a:solidFill>
              </a:rPr>
              <a:t>automatic</a:t>
            </a:r>
            <a:r>
              <a:rPr lang="en-GB" sz="3000" dirty="0"/>
              <a:t> the more your </a:t>
            </a:r>
            <a:r>
              <a:rPr lang="en-GB" sz="3000" b="1" dirty="0">
                <a:solidFill>
                  <a:srgbClr val="0070C0"/>
                </a:solidFill>
              </a:rPr>
              <a:t>practise</a:t>
            </a:r>
            <a:r>
              <a:rPr lang="en-GB" sz="3000" dirty="0"/>
              <a:t> using it. </a:t>
            </a:r>
          </a:p>
        </p:txBody>
      </p:sp>
      <p:sp>
        <p:nvSpPr>
          <p:cNvPr id="7" name="TextBox 6">
            <a:extLst>
              <a:ext uri="{FF2B5EF4-FFF2-40B4-BE49-F238E27FC236}">
                <a16:creationId xmlns:a16="http://schemas.microsoft.com/office/drawing/2014/main" xmlns="" id="{1DCEE16B-2427-47F9-907D-01DF55B52637}"/>
              </a:ext>
            </a:extLst>
          </p:cNvPr>
          <p:cNvSpPr txBox="1"/>
          <p:nvPr/>
        </p:nvSpPr>
        <p:spPr>
          <a:xfrm>
            <a:off x="380050" y="3976323"/>
            <a:ext cx="8763950" cy="1477328"/>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3000" i="1" dirty="0"/>
              <a:t>How will you ensure that you make this habit a </a:t>
            </a:r>
            <a:r>
              <a:rPr lang="en-GB" sz="3000" b="1" i="1" dirty="0">
                <a:solidFill>
                  <a:srgbClr val="0070C0"/>
                </a:solidFill>
              </a:rPr>
              <a:t>permanent</a:t>
            </a:r>
            <a:r>
              <a:rPr lang="en-GB" sz="3000" i="1" dirty="0"/>
              <a:t> fixture in the way you approach </a:t>
            </a:r>
            <a:r>
              <a:rPr lang="en-GB" sz="3000" b="1" i="1" dirty="0">
                <a:solidFill>
                  <a:srgbClr val="0070C0"/>
                </a:solidFill>
              </a:rPr>
              <a:t>challenging</a:t>
            </a:r>
            <a:r>
              <a:rPr lang="en-GB" sz="3000" i="1" dirty="0"/>
              <a:t> situations?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2648" y="521395"/>
            <a:ext cx="4865602" cy="26226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Picture 2">
            <a:extLst>
              <a:ext uri="{FF2B5EF4-FFF2-40B4-BE49-F238E27FC236}">
                <a16:creationId xmlns:a16="http://schemas.microsoft.com/office/drawing/2014/main" xmlns="" id="{EA88F0BE-0108-4938-BBE9-4C29C0DD784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xmlns="" id="{40A50AC6-083E-4D79-B250-03ED6CE2E4F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1935923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6500" y="1694950"/>
            <a:ext cx="7064374" cy="39737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0" y="174625"/>
            <a:ext cx="9144000" cy="1254125"/>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5400" b="1" dirty="0"/>
              <a:t>Matthew Syed</a:t>
            </a:r>
          </a:p>
        </p:txBody>
      </p:sp>
      <p:pic>
        <p:nvPicPr>
          <p:cNvPr id="7" name="Picture 6" descr="Pixl logo 2014 final ver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pic>
        <p:nvPicPr>
          <p:cNvPr id="2" name="Picture 1"/>
          <p:cNvPicPr>
            <a:picLocks noChangeAspect="1"/>
          </p:cNvPicPr>
          <p:nvPr/>
        </p:nvPicPr>
        <p:blipFill>
          <a:blip r:embed="rId4"/>
          <a:stretch>
            <a:fillRect/>
          </a:stretch>
        </p:blipFill>
        <p:spPr>
          <a:xfrm>
            <a:off x="226596" y="174625"/>
            <a:ext cx="2026719" cy="1432182"/>
          </a:xfrm>
          <a:prstGeom prst="rect">
            <a:avLst/>
          </a:prstGeom>
        </p:spPr>
      </p:pic>
      <p:pic>
        <p:nvPicPr>
          <p:cNvPr id="8" name="Picture 2">
            <a:extLst>
              <a:ext uri="{FF2B5EF4-FFF2-40B4-BE49-F238E27FC236}">
                <a16:creationId xmlns:a16="http://schemas.microsoft.com/office/drawing/2014/main" xmlns="" id="{DFDC8B33-996C-4CC7-9FC4-85B1CD9AC41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xmlns="" id="{AA9F62CF-297B-45BB-B6A1-D4E3855C7F6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2414413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4" name="Rectangle 3">
            <a:extLst>
              <a:ext uri="{FF2B5EF4-FFF2-40B4-BE49-F238E27FC236}">
                <a16:creationId xmlns:a16="http://schemas.microsoft.com/office/drawing/2014/main" xmlns="" id="{FCA15204-9B00-4D0B-8DBF-8049CE317F8E}"/>
              </a:ext>
            </a:extLst>
          </p:cNvPr>
          <p:cNvSpPr/>
          <p:nvPr/>
        </p:nvSpPr>
        <p:spPr>
          <a:xfrm>
            <a:off x="4189545" y="436475"/>
            <a:ext cx="2837010" cy="1415772"/>
          </a:xfrm>
          <a:prstGeom prst="rect">
            <a:avLst/>
          </a:prstGeom>
        </p:spPr>
        <p:txBody>
          <a:bodyPr wrap="square">
            <a:spAutoFit/>
          </a:bodyPr>
          <a:lstStyle/>
          <a:p>
            <a:pPr algn="r"/>
            <a:r>
              <a:rPr lang="en-US" sz="4300" b="1" dirty="0"/>
              <a:t>Your </a:t>
            </a:r>
            <a:br>
              <a:rPr lang="en-US" sz="4300" b="1" dirty="0"/>
            </a:br>
            <a:r>
              <a:rPr lang="en-US" sz="4300" b="1" dirty="0"/>
              <a:t>aspirations</a:t>
            </a:r>
            <a:endParaRPr lang="en-GB" sz="4300" dirty="0"/>
          </a:p>
        </p:txBody>
      </p:sp>
      <p:sp>
        <p:nvSpPr>
          <p:cNvPr id="12" name="TextBox 11"/>
          <p:cNvSpPr txBox="1"/>
          <p:nvPr/>
        </p:nvSpPr>
        <p:spPr>
          <a:xfrm>
            <a:off x="476250" y="2511793"/>
            <a:ext cx="8382000" cy="3377848"/>
          </a:xfrm>
          <a:prstGeom prst="rect">
            <a:avLst/>
          </a:prstGeom>
          <a:noFill/>
        </p:spPr>
        <p:txBody>
          <a:bodyPr wrap="square" rtlCol="0">
            <a:spAutoFit/>
          </a:bodyPr>
          <a:lstStyle/>
          <a:p>
            <a:r>
              <a:rPr lang="en-US" sz="2900" dirty="0"/>
              <a:t>Reflect on the aspirations you outlined at the beginning of the course. How will the changes in </a:t>
            </a:r>
            <a:br>
              <a:rPr lang="en-US" sz="2900" dirty="0"/>
            </a:br>
            <a:r>
              <a:rPr lang="en-US" sz="2900" dirty="0"/>
              <a:t>your mindset help you to work towards these? </a:t>
            </a:r>
            <a:br>
              <a:rPr lang="en-US" sz="2900" dirty="0"/>
            </a:br>
            <a:r>
              <a:rPr lang="en-US" sz="1050" dirty="0"/>
              <a:t/>
            </a:r>
            <a:br>
              <a:rPr lang="en-US" sz="1050" dirty="0"/>
            </a:br>
            <a:r>
              <a:rPr lang="en-US" sz="2900" dirty="0"/>
              <a:t>Which chapters of the book have had the most significant impact on the way you approach challenging situations? How will you use the other lessons on your journey towards awesome?</a:t>
            </a: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5517" y="485960"/>
            <a:ext cx="1485076" cy="14478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33007" y="98976"/>
            <a:ext cx="2961710" cy="2589792"/>
          </a:xfrm>
          <a:prstGeom prst="rect">
            <a:avLst/>
          </a:prstGeom>
        </p:spPr>
      </p:pic>
      <p:pic>
        <p:nvPicPr>
          <p:cNvPr id="11" name="Picture 2">
            <a:extLst>
              <a:ext uri="{FF2B5EF4-FFF2-40B4-BE49-F238E27FC236}">
                <a16:creationId xmlns:a16="http://schemas.microsoft.com/office/drawing/2014/main" xmlns="" id="{2A8235D8-2BAC-489F-AB2B-4AB8A446576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extLst>
              <a:ext uri="{FF2B5EF4-FFF2-40B4-BE49-F238E27FC236}">
                <a16:creationId xmlns:a16="http://schemas.microsoft.com/office/drawing/2014/main" xmlns="" id="{672BEECC-2CB3-4823-8720-0E9ACDE122B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2093838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0"/>
            <a:ext cx="9144000" cy="6861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Pixl logo 2014 final ver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930" y="5796945"/>
            <a:ext cx="1480320" cy="879919"/>
          </a:xfrm>
          <a:prstGeom prst="rect">
            <a:avLst/>
          </a:prstGeom>
          <a:ln>
            <a:noFill/>
          </a:ln>
          <a:effectLst>
            <a:outerShdw blurRad="190500" algn="tl" rotWithShape="0">
              <a:srgbClr val="000000">
                <a:alpha val="70000"/>
              </a:srgbClr>
            </a:outerShdw>
          </a:effectLst>
        </p:spPr>
      </p:pic>
      <p:sp>
        <p:nvSpPr>
          <p:cNvPr id="7" name="TextBox 6"/>
          <p:cNvSpPr txBox="1"/>
          <p:nvPr/>
        </p:nvSpPr>
        <p:spPr>
          <a:xfrm>
            <a:off x="1730375" y="1968500"/>
            <a:ext cx="5647555" cy="2554545"/>
          </a:xfrm>
          <a:prstGeom prst="rect">
            <a:avLst/>
          </a:prstGeom>
          <a:noFill/>
        </p:spPr>
        <p:txBody>
          <a:bodyPr wrap="square" rtlCol="0">
            <a:spAutoFit/>
          </a:bodyPr>
          <a:lstStyle/>
          <a:p>
            <a:pPr algn="ctr"/>
            <a:r>
              <a:rPr lang="en-US" sz="8000" b="1" dirty="0">
                <a:solidFill>
                  <a:srgbClr val="FFCC00"/>
                </a:solidFill>
                <a:latin typeface="Calibri"/>
                <a:cs typeface="Calibri"/>
              </a:rPr>
              <a:t>YOU ARE </a:t>
            </a:r>
            <a:br>
              <a:rPr lang="en-US" sz="8000" b="1" dirty="0">
                <a:solidFill>
                  <a:srgbClr val="FFCC00"/>
                </a:solidFill>
                <a:latin typeface="Calibri"/>
                <a:cs typeface="Calibri"/>
              </a:rPr>
            </a:br>
            <a:r>
              <a:rPr lang="en-US" sz="8000" b="1" dirty="0">
                <a:solidFill>
                  <a:srgbClr val="FFCC00"/>
                </a:solidFill>
                <a:latin typeface="Calibri"/>
                <a:cs typeface="Calibri"/>
              </a:rPr>
              <a:t>AWESOME</a:t>
            </a:r>
            <a:endParaRPr lang="en-US" sz="4400" b="1" dirty="0">
              <a:solidFill>
                <a:srgbClr val="FFCC00"/>
              </a:solidFill>
              <a:latin typeface="Calibri"/>
              <a:cs typeface="Calibri"/>
            </a:endParaRPr>
          </a:p>
        </p:txBody>
      </p:sp>
      <p:sp>
        <p:nvSpPr>
          <p:cNvPr id="8" name="Rectangle 7">
            <a:extLst>
              <a:ext uri="{FF2B5EF4-FFF2-40B4-BE49-F238E27FC236}">
                <a16:creationId xmlns:a16="http://schemas.microsoft.com/office/drawing/2014/main" xmlns="" id="{F8F44F3C-53FE-46EC-8EFE-1EA42E43D137}"/>
              </a:ext>
            </a:extLst>
          </p:cNvPr>
          <p:cNvSpPr/>
          <p:nvPr/>
        </p:nvSpPr>
        <p:spPr>
          <a:xfrm>
            <a:off x="5885895" y="5796945"/>
            <a:ext cx="1539659" cy="879919"/>
          </a:xfrm>
          <a:prstGeom prst="rect">
            <a:avLst/>
          </a:prstGeom>
          <a:solidFill>
            <a:schemeClr val="bg1"/>
          </a:solidFill>
          <a:ln>
            <a:noFill/>
          </a:ln>
          <a:effectLst>
            <a:innerShdw blurRad="114300">
              <a:prstClr val="black"/>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endParaRPr lang="en-US"/>
          </a:p>
        </p:txBody>
      </p:sp>
      <p:pic>
        <p:nvPicPr>
          <p:cNvPr id="9" name="Picture 8">
            <a:extLst>
              <a:ext uri="{FF2B5EF4-FFF2-40B4-BE49-F238E27FC236}">
                <a16:creationId xmlns:a16="http://schemas.microsoft.com/office/drawing/2014/main" xmlns="" id="{29D7FCEF-4122-476E-994C-F7FE0E74E1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36971" b="25647"/>
          <a:stretch/>
        </p:blipFill>
        <p:spPr>
          <a:xfrm>
            <a:off x="6494548" y="5859427"/>
            <a:ext cx="810288" cy="270096"/>
          </a:xfrm>
          <a:prstGeom prst="rect">
            <a:avLst/>
          </a:prstGeom>
        </p:spPr>
      </p:pic>
      <p:pic>
        <p:nvPicPr>
          <p:cNvPr id="11" name="Picture 10">
            <a:extLst>
              <a:ext uri="{FF2B5EF4-FFF2-40B4-BE49-F238E27FC236}">
                <a16:creationId xmlns:a16="http://schemas.microsoft.com/office/drawing/2014/main" xmlns="" id="{0DB0AA12-5B6F-4D4D-9B02-5F91459E83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029" t="10277" b="15370"/>
          <a:stretch/>
        </p:blipFill>
        <p:spPr>
          <a:xfrm>
            <a:off x="6494548" y="6133097"/>
            <a:ext cx="475282" cy="270096"/>
          </a:xfrm>
          <a:prstGeom prst="rect">
            <a:avLst/>
          </a:prstGeom>
        </p:spPr>
      </p:pic>
      <p:pic>
        <p:nvPicPr>
          <p:cNvPr id="12" name="Picture 2">
            <a:extLst>
              <a:ext uri="{FF2B5EF4-FFF2-40B4-BE49-F238E27FC236}">
                <a16:creationId xmlns:a16="http://schemas.microsoft.com/office/drawing/2014/main" xmlns="" id="{62DD82EC-990B-4D92-8BA4-98A937B2462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0" t="11378" r="26201" b="13404"/>
          <a:stretch/>
        </p:blipFill>
        <p:spPr bwMode="auto">
          <a:xfrm>
            <a:off x="5986602" y="5829094"/>
            <a:ext cx="507946" cy="76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3518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1914" y="2602953"/>
            <a:ext cx="8254313" cy="3046988"/>
          </a:xfrm>
          <a:prstGeom prst="rect">
            <a:avLst/>
          </a:prstGeom>
          <a:noFill/>
          <a:ln>
            <a:solidFill>
              <a:schemeClr val="tx1"/>
            </a:solidFill>
          </a:ln>
        </p:spPr>
        <p:txBody>
          <a:bodyPr wrap="square" rtlCol="0" anchor="t">
            <a:spAutoFit/>
          </a:bodyPr>
          <a:lstStyle/>
          <a:p>
            <a:endParaRPr lang="en-US" sz="1200" dirty="0">
              <a:solidFill>
                <a:prstClr val="black"/>
              </a:solidFill>
            </a:endParaRPr>
          </a:p>
          <a:p>
            <a:r>
              <a:rPr lang="de-DE" sz="1200" dirty="0">
                <a:solidFill>
                  <a:prstClr val="black"/>
                </a:solidFill>
              </a:rPr>
              <a:t>© </a:t>
            </a:r>
            <a:r>
              <a:rPr lang="en-US" sz="1200" dirty="0">
                <a:solidFill>
                  <a:prstClr val="black"/>
                </a:solidFill>
              </a:rPr>
              <a:t>Year 2018 The PiXL Club Ltd and Author Matthew Syed. All rights reserved.</a:t>
            </a:r>
          </a:p>
          <a:p>
            <a:endParaRPr lang="en-US" sz="1200" dirty="0">
              <a:solidFill>
                <a:prstClr val="black"/>
              </a:solidFill>
            </a:endParaRPr>
          </a:p>
          <a:p>
            <a:r>
              <a:rPr lang="en-US" sz="1200" dirty="0">
                <a:solidFill>
                  <a:prstClr val="black"/>
                </a:solidFill>
              </a:rPr>
              <a:t>If this resource has been provided under The PiXL Club Ltd school membership agreement, it is strictly for the use of member schools for as long as they remain members of The PiXL Club. It may not be copied, sold, or transferred to a third party or used by the school after membership ceases. Until such time it may be freely used within the member school.</a:t>
            </a:r>
          </a:p>
          <a:p>
            <a:endParaRPr lang="en-US" sz="1200" dirty="0">
              <a:solidFill>
                <a:prstClr val="black"/>
              </a:solidFill>
            </a:endParaRPr>
          </a:p>
          <a:p>
            <a:r>
              <a:rPr lang="en-US" sz="1200" dirty="0">
                <a:solidFill>
                  <a:prstClr val="black"/>
                </a:solidFill>
              </a:rPr>
              <a:t>The Author Matthew Syed has the right to sell this teaching guide. It may not be copied, sold, or transferred to or by a third party. Matthew Syed takes full responsibility for all commercial activity thereof. </a:t>
            </a:r>
          </a:p>
          <a:p>
            <a:endParaRPr lang="en-US" sz="1200" dirty="0">
              <a:solidFill>
                <a:prstClr val="black"/>
              </a:solidFill>
            </a:endParaRPr>
          </a:p>
          <a:p>
            <a:r>
              <a:rPr lang="en-US" sz="1200" dirty="0">
                <a:solidFill>
                  <a:prstClr val="black"/>
                </a:solidFill>
              </a:rPr>
              <a:t>All opinions and contributions are those of the author. The contents of this resource are not connected with, or endorsed by, any other company, </a:t>
            </a:r>
            <a:r>
              <a:rPr lang="en-US" sz="1200" dirty="0" err="1">
                <a:solidFill>
                  <a:prstClr val="black"/>
                </a:solidFill>
              </a:rPr>
              <a:t>organisation</a:t>
            </a:r>
            <a:r>
              <a:rPr lang="en-US" sz="1200" dirty="0">
                <a:solidFill>
                  <a:prstClr val="black"/>
                </a:solidFill>
              </a:rPr>
              <a:t> or institution.  Any additional images are from </a:t>
            </a:r>
            <a:r>
              <a:rPr lang="en-US" sz="1200" u="sng" dirty="0">
                <a:solidFill>
                  <a:prstClr val="black"/>
                </a:solidFill>
                <a:hlinkClick r:id="rId3"/>
              </a:rPr>
              <a:t>getty.co.uk</a:t>
            </a:r>
            <a:r>
              <a:rPr lang="en-US" sz="1200" dirty="0">
                <a:solidFill>
                  <a:prstClr val="black"/>
                </a:solidFill>
              </a:rPr>
              <a:t> , unless otherwise stated. </a:t>
            </a:r>
            <a:r>
              <a:rPr lang="en-US" sz="1200" dirty="0">
                <a:solidFill>
                  <a:prstClr val="black"/>
                </a:solidFill>
                <a:cs typeface="Calibri"/>
              </a:rPr>
              <a:t>'You Are Awesome' illustrations copyright © Toby Triumph.  </a:t>
            </a:r>
          </a:p>
          <a:p>
            <a:endParaRPr lang="en-US" sz="1200" dirty="0">
              <a:solidFill>
                <a:prstClr val="black"/>
              </a:solidFill>
              <a:cs typeface="Calibri"/>
            </a:endParaRPr>
          </a:p>
          <a:p>
            <a:r>
              <a:rPr lang="en-US" sz="1200" dirty="0" err="1">
                <a:solidFill>
                  <a:prstClr val="black"/>
                </a:solidFill>
              </a:rPr>
              <a:t>Endeavours</a:t>
            </a:r>
            <a:r>
              <a:rPr lang="en-US" sz="1200" dirty="0">
                <a:solidFill>
                  <a:prstClr val="black"/>
                </a:solidFill>
              </a:rPr>
              <a:t> have been made to trace and contact copyright owners. If there are any inadvertent omissions or errors in the acknowledgements or usage, this is unintended and </a:t>
            </a:r>
            <a:r>
              <a:rPr lang="en-US" sz="1200" dirty="0" err="1">
                <a:solidFill>
                  <a:prstClr val="black"/>
                </a:solidFill>
              </a:rPr>
              <a:t>PiXL</a:t>
            </a:r>
            <a:r>
              <a:rPr lang="en-US" sz="1200">
                <a:solidFill>
                  <a:prstClr val="black"/>
                </a:solidFill>
              </a:rPr>
              <a:t> will be remedy these on written notification.</a:t>
            </a:r>
            <a:endParaRPr lang="en-US" sz="1200">
              <a:solidFill>
                <a:prstClr val="black"/>
              </a:solidFill>
              <a:cs typeface="Calibri"/>
            </a:endParaRPr>
          </a:p>
        </p:txBody>
      </p:sp>
      <p:pic>
        <p:nvPicPr>
          <p:cNvPr id="4" name="Picture 2">
            <a:extLst>
              <a:ext uri="{FF2B5EF4-FFF2-40B4-BE49-F238E27FC236}">
                <a16:creationId xmlns:a16="http://schemas.microsoft.com/office/drawing/2014/main" xmlns="" id="{3CE330F2-7637-4D85-961A-2980F03381A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481914" y="5987385"/>
            <a:ext cx="501684" cy="75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xmlns="" id="{E55FF380-2232-47A9-AD53-DBECA1DC5E4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983598" y="6198769"/>
            <a:ext cx="1390548" cy="332530"/>
          </a:xfrm>
          <a:prstGeom prst="rect">
            <a:avLst/>
          </a:prstGeom>
        </p:spPr>
      </p:pic>
      <p:pic>
        <p:nvPicPr>
          <p:cNvPr id="6" name="Picture 5" descr="Pixl logo 2014 final versio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5907" y="5862764"/>
            <a:ext cx="1480320" cy="879919"/>
          </a:xfrm>
          <a:prstGeom prst="rect">
            <a:avLst/>
          </a:prstGeom>
        </p:spPr>
      </p:pic>
    </p:spTree>
    <p:extLst>
      <p:ext uri="{BB962C8B-B14F-4D97-AF65-F5344CB8AC3E}">
        <p14:creationId xmlns:p14="http://schemas.microsoft.com/office/powerpoint/2010/main" val="1616018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2" name="TextBox 1"/>
          <p:cNvSpPr txBox="1"/>
          <p:nvPr/>
        </p:nvSpPr>
        <p:spPr>
          <a:xfrm>
            <a:off x="0" y="242332"/>
            <a:ext cx="9144000" cy="923330"/>
          </a:xfrm>
          <a:prstGeom prst="rect">
            <a:avLst/>
          </a:prstGeom>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5400" b="1" dirty="0"/>
              <a:t>LAST SESSION</a:t>
            </a:r>
          </a:p>
        </p:txBody>
      </p:sp>
      <p:sp>
        <p:nvSpPr>
          <p:cNvPr id="3" name="TextBox 2"/>
          <p:cNvSpPr txBox="1"/>
          <p:nvPr/>
        </p:nvSpPr>
        <p:spPr>
          <a:xfrm>
            <a:off x="4429125" y="1888678"/>
            <a:ext cx="4079875" cy="1569660"/>
          </a:xfrm>
          <a:prstGeom prst="rect">
            <a:avLst/>
          </a:prstGeom>
          <a:noFill/>
        </p:spPr>
        <p:txBody>
          <a:bodyPr wrap="square" rtlCol="0">
            <a:spAutoFit/>
          </a:bodyPr>
          <a:lstStyle/>
          <a:p>
            <a:pPr algn="ctr"/>
            <a:r>
              <a:rPr lang="en-US" sz="4800" b="1" dirty="0">
                <a:solidFill>
                  <a:schemeClr val="tx1">
                    <a:lumMod val="50000"/>
                    <a:lumOff val="50000"/>
                  </a:schemeClr>
                </a:solidFill>
              </a:rPr>
              <a:t>Under pressure</a:t>
            </a:r>
            <a:br>
              <a:rPr lang="en-US" sz="4800" b="1" dirty="0">
                <a:solidFill>
                  <a:schemeClr val="tx1">
                    <a:lumMod val="50000"/>
                    <a:lumOff val="50000"/>
                  </a:schemeClr>
                </a:solidFill>
              </a:rPr>
            </a:br>
            <a:endParaRPr lang="en-US" sz="4800" b="1" dirty="0">
              <a:solidFill>
                <a:schemeClr val="tx1">
                  <a:lumMod val="50000"/>
                  <a:lumOff val="50000"/>
                </a:schemeClr>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459" y="1380970"/>
            <a:ext cx="2942832" cy="41547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xmlns="" id="{D9C7FEDB-DF2F-4798-BA81-98A9DA2E409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xmlns="" id="{2BBD5608-6146-458B-A7D0-75DE8744492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2117072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8" name="TextBox 7"/>
          <p:cNvSpPr txBox="1"/>
          <p:nvPr/>
        </p:nvSpPr>
        <p:spPr>
          <a:xfrm>
            <a:off x="4369971" y="387077"/>
            <a:ext cx="4631154" cy="1508105"/>
          </a:xfrm>
          <a:prstGeom prst="rect">
            <a:avLst/>
          </a:prstGeom>
          <a:noFill/>
        </p:spPr>
        <p:txBody>
          <a:bodyPr wrap="square" rtlCol="0">
            <a:spAutoFit/>
          </a:bodyPr>
          <a:lstStyle/>
          <a:p>
            <a:r>
              <a:rPr lang="en-US" sz="3600" b="1" dirty="0">
                <a:solidFill>
                  <a:schemeClr val="tx1">
                    <a:lumMod val="50000"/>
                    <a:lumOff val="50000"/>
                  </a:schemeClr>
                </a:solidFill>
                <a:latin typeface="Calibri"/>
                <a:cs typeface="Calibri"/>
              </a:rPr>
              <a:t>TODAY’S </a:t>
            </a:r>
            <a:br>
              <a:rPr lang="en-US" sz="3600" b="1" dirty="0">
                <a:solidFill>
                  <a:schemeClr val="tx1">
                    <a:lumMod val="50000"/>
                    <a:lumOff val="50000"/>
                  </a:schemeClr>
                </a:solidFill>
                <a:latin typeface="Calibri"/>
                <a:cs typeface="Calibri"/>
              </a:rPr>
            </a:br>
            <a:r>
              <a:rPr lang="en-US" sz="3600" b="1" dirty="0">
                <a:solidFill>
                  <a:schemeClr val="tx1">
                    <a:lumMod val="50000"/>
                    <a:lumOff val="50000"/>
                  </a:schemeClr>
                </a:solidFill>
                <a:latin typeface="Calibri"/>
                <a:cs typeface="Calibri"/>
              </a:rPr>
              <a:t>SESSION</a:t>
            </a:r>
            <a:br>
              <a:rPr lang="en-US" sz="3600" b="1" dirty="0">
                <a:solidFill>
                  <a:schemeClr val="tx1">
                    <a:lumMod val="50000"/>
                    <a:lumOff val="50000"/>
                  </a:schemeClr>
                </a:solidFill>
                <a:latin typeface="Calibri"/>
                <a:cs typeface="Calibri"/>
              </a:rPr>
            </a:br>
            <a:endParaRPr lang="en-US" sz="2000" b="1" dirty="0">
              <a:solidFill>
                <a:srgbClr val="FFCC00"/>
              </a:solidFill>
              <a:latin typeface="Calibri"/>
              <a:cs typeface="Calibri"/>
            </a:endParaRPr>
          </a:p>
        </p:txBody>
      </p:sp>
      <p:sp>
        <p:nvSpPr>
          <p:cNvPr id="10" name="Bent Arrow 9"/>
          <p:cNvSpPr/>
          <p:nvPr/>
        </p:nvSpPr>
        <p:spPr>
          <a:xfrm rot="10800000">
            <a:off x="4369971" y="1627186"/>
            <a:ext cx="1174750" cy="1095375"/>
          </a:xfrm>
          <a:prstGeom prst="bentArrow">
            <a:avLst/>
          </a:prstGeom>
          <a:ln>
            <a:noFill/>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12" name="TextBox 11"/>
          <p:cNvSpPr txBox="1"/>
          <p:nvPr/>
        </p:nvSpPr>
        <p:spPr>
          <a:xfrm>
            <a:off x="4305752" y="3742762"/>
            <a:ext cx="4631154" cy="1754327"/>
          </a:xfrm>
          <a:prstGeom prst="rect">
            <a:avLst/>
          </a:prstGeom>
          <a:noFill/>
        </p:spPr>
        <p:txBody>
          <a:bodyPr wrap="square" rtlCol="0">
            <a:spAutoFit/>
          </a:bodyPr>
          <a:lstStyle/>
          <a:p>
            <a:r>
              <a:rPr lang="en-US" sz="3600" b="1" dirty="0">
                <a:solidFill>
                  <a:schemeClr val="tx1">
                    <a:lumMod val="50000"/>
                    <a:lumOff val="50000"/>
                  </a:schemeClr>
                </a:solidFill>
                <a:latin typeface="Calibri"/>
                <a:cs typeface="Calibri"/>
              </a:rPr>
              <a:t>YOU</a:t>
            </a:r>
            <a:br>
              <a:rPr lang="en-US" sz="3600" b="1" dirty="0">
                <a:solidFill>
                  <a:schemeClr val="tx1">
                    <a:lumMod val="50000"/>
                    <a:lumOff val="50000"/>
                  </a:schemeClr>
                </a:solidFill>
                <a:latin typeface="Calibri"/>
                <a:cs typeface="Calibri"/>
              </a:rPr>
            </a:br>
            <a:r>
              <a:rPr lang="en-US" sz="3600" b="1" dirty="0">
                <a:solidFill>
                  <a:schemeClr val="tx1">
                    <a:lumMod val="50000"/>
                    <a:lumOff val="50000"/>
                  </a:schemeClr>
                </a:solidFill>
                <a:latin typeface="Calibri"/>
                <a:cs typeface="Calibri"/>
              </a:rPr>
              <a:t>WILL </a:t>
            </a:r>
            <a:br>
              <a:rPr lang="en-US" sz="3600" b="1" dirty="0">
                <a:solidFill>
                  <a:schemeClr val="tx1">
                    <a:lumMod val="50000"/>
                    <a:lumOff val="50000"/>
                  </a:schemeClr>
                </a:solidFill>
                <a:latin typeface="Calibri"/>
                <a:cs typeface="Calibri"/>
              </a:rPr>
            </a:br>
            <a:r>
              <a:rPr lang="en-US" sz="3600" b="1" dirty="0">
                <a:solidFill>
                  <a:schemeClr val="tx1">
                    <a:lumMod val="50000"/>
                    <a:lumOff val="50000"/>
                  </a:schemeClr>
                </a:solidFill>
                <a:latin typeface="Calibri"/>
                <a:cs typeface="Calibri"/>
              </a:rPr>
              <a:t>NEED</a:t>
            </a:r>
            <a:endParaRPr lang="en-US" sz="2000" b="1" dirty="0">
              <a:solidFill>
                <a:srgbClr val="FFCC00"/>
              </a:solidFill>
              <a:latin typeface="Calibri"/>
              <a:cs typeface="Calibri"/>
            </a:endParaRPr>
          </a:p>
        </p:txBody>
      </p:sp>
      <p:sp>
        <p:nvSpPr>
          <p:cNvPr id="11" name="U-Turn Arrow 10"/>
          <p:cNvSpPr/>
          <p:nvPr/>
        </p:nvSpPr>
        <p:spPr>
          <a:xfrm rot="10800000" flipH="1">
            <a:off x="4817807" y="5497089"/>
            <a:ext cx="2024318" cy="1054544"/>
          </a:xfrm>
          <a:prstGeom prst="uturnArrow">
            <a:avLst/>
          </a:prstGeom>
          <a:ln>
            <a:noFill/>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pic>
        <p:nvPicPr>
          <p:cNvPr id="13" name="Picture 2" descr="C:\Users\Louise.Grieve\AppData\Local\Microsoft\Windows\Temporary Internet Files\Content.Outlook\BWQP0MKW\You Are Awesome_interior header pages8.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75" b="7289"/>
          <a:stretch/>
        </p:blipFill>
        <p:spPr bwMode="auto">
          <a:xfrm>
            <a:off x="226596" y="144885"/>
            <a:ext cx="3963466" cy="52540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xmlns="" id="{9216907F-925C-4217-AD4B-C83AFFB419DA}"/>
              </a:ext>
            </a:extLst>
          </p:cNvPr>
          <p:cNvPicPr>
            <a:picLocks noChangeAspect="1"/>
          </p:cNvPicPr>
          <p:nvPr/>
        </p:nvPicPr>
        <p:blipFill rotWithShape="1">
          <a:blip r:embed="rId4"/>
          <a:srcRect l="31919" t="9213" r="31797" b="7231"/>
          <a:stretch/>
        </p:blipFill>
        <p:spPr>
          <a:xfrm>
            <a:off x="5785590" y="1627187"/>
            <a:ext cx="3032221" cy="3927794"/>
          </a:xfrm>
          <a:prstGeom prst="rect">
            <a:avLst/>
          </a:prstGeom>
          <a:effectLst>
            <a:outerShdw blurRad="63500" sx="102000" sy="102000" algn="ctr" rotWithShape="0">
              <a:prstClr val="black">
                <a:alpha val="40000"/>
              </a:prstClr>
            </a:outerShdw>
          </a:effectLst>
        </p:spPr>
      </p:pic>
      <p:pic>
        <p:nvPicPr>
          <p:cNvPr id="15" name="Picture 2">
            <a:extLst>
              <a:ext uri="{FF2B5EF4-FFF2-40B4-BE49-F238E27FC236}">
                <a16:creationId xmlns:a16="http://schemas.microsoft.com/office/drawing/2014/main" xmlns="" id="{5E074CEA-4C63-47D0-8D36-E7AE65B7C39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a:extLst>
              <a:ext uri="{FF2B5EF4-FFF2-40B4-BE49-F238E27FC236}">
                <a16:creationId xmlns:a16="http://schemas.microsoft.com/office/drawing/2014/main" xmlns="" id="{6F9A7DD6-E373-4ADA-8CF1-E65081EC282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41166061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7" name="TextBox 6"/>
          <p:cNvSpPr txBox="1"/>
          <p:nvPr/>
        </p:nvSpPr>
        <p:spPr>
          <a:xfrm>
            <a:off x="4683125" y="1330414"/>
            <a:ext cx="4016375" cy="1754327"/>
          </a:xfrm>
          <a:prstGeom prst="rect">
            <a:avLst/>
          </a:prstGeom>
          <a:noFill/>
        </p:spPr>
        <p:txBody>
          <a:bodyPr wrap="square" rtlCol="0">
            <a:spAutoFit/>
          </a:bodyPr>
          <a:lstStyle/>
          <a:p>
            <a:pPr algn="ctr"/>
            <a:r>
              <a:rPr lang="en-US" sz="3600" dirty="0">
                <a:latin typeface="Calibri"/>
                <a:cs typeface="Calibri"/>
              </a:rPr>
              <a:t>Read Chapter 8 of  </a:t>
            </a:r>
            <a:br>
              <a:rPr lang="en-US" sz="3600" dirty="0">
                <a:latin typeface="Calibri"/>
                <a:cs typeface="Calibri"/>
              </a:rPr>
            </a:br>
            <a:r>
              <a:rPr lang="en-US" sz="3600" dirty="0">
                <a:latin typeface="Calibri"/>
                <a:cs typeface="Calibri"/>
              </a:rPr>
              <a:t>‘</a:t>
            </a:r>
            <a:r>
              <a:rPr lang="en-US" sz="3600" b="1" dirty="0">
                <a:latin typeface="Calibri"/>
                <a:cs typeface="Calibri"/>
              </a:rPr>
              <a:t>You Are Awesome</a:t>
            </a:r>
            <a:r>
              <a:rPr lang="en-US" sz="3600" dirty="0">
                <a:latin typeface="Calibri"/>
                <a:cs typeface="Calibri"/>
              </a:rPr>
              <a:t>’.</a:t>
            </a:r>
          </a:p>
          <a:p>
            <a:pPr algn="ctr"/>
            <a:endParaRPr lang="en-US" sz="3600" i="1" dirty="0">
              <a:latin typeface="Calibri"/>
              <a:cs typeface="Calibri"/>
            </a:endParaRP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782" t="12201" r="22766" b="9655"/>
          <a:stretch/>
        </p:blipFill>
        <p:spPr bwMode="auto">
          <a:xfrm>
            <a:off x="714375" y="294796"/>
            <a:ext cx="3968750" cy="580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xmlns="" id="{148042F9-0FF6-4EA3-97C3-68835040CDA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xmlns="" id="{8119BBF3-8807-4F58-8BEE-B632C807CA5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4075973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9" name="Rectangle 8">
            <a:extLst>
              <a:ext uri="{FF2B5EF4-FFF2-40B4-BE49-F238E27FC236}">
                <a16:creationId xmlns:a16="http://schemas.microsoft.com/office/drawing/2014/main" xmlns="" id="{BB671086-25D6-4C67-A97E-D21DC4CD122C}"/>
              </a:ext>
            </a:extLst>
          </p:cNvPr>
          <p:cNvSpPr/>
          <p:nvPr/>
        </p:nvSpPr>
        <p:spPr>
          <a:xfrm>
            <a:off x="0" y="204751"/>
            <a:ext cx="9144000" cy="952034"/>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4000" b="1" dirty="0"/>
              <a:t>What could have happened?</a:t>
            </a:r>
          </a:p>
        </p:txBody>
      </p:sp>
      <p:sp>
        <p:nvSpPr>
          <p:cNvPr id="10" name="TextBox 9">
            <a:extLst>
              <a:ext uri="{FF2B5EF4-FFF2-40B4-BE49-F238E27FC236}">
                <a16:creationId xmlns:a16="http://schemas.microsoft.com/office/drawing/2014/main" xmlns="" id="{7D77AA9F-B792-4A29-98A0-818042E17537}"/>
              </a:ext>
            </a:extLst>
          </p:cNvPr>
          <p:cNvSpPr txBox="1"/>
          <p:nvPr/>
        </p:nvSpPr>
        <p:spPr>
          <a:xfrm>
            <a:off x="5035476" y="4672811"/>
            <a:ext cx="3600450" cy="107721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3200" b="1" dirty="0"/>
              <a:t>Bergen, </a:t>
            </a:r>
            <a:r>
              <a:rPr lang="en-GB" sz="3200" b="1" strike="sngStrike" dirty="0"/>
              <a:t>Norway</a:t>
            </a:r>
            <a:r>
              <a:rPr lang="en-GB" sz="3200" b="1" dirty="0"/>
              <a:t> Germany</a:t>
            </a:r>
          </a:p>
        </p:txBody>
      </p:sp>
      <p:pic>
        <p:nvPicPr>
          <p:cNvPr id="11" name="Picture 2">
            <a:extLst>
              <a:ext uri="{FF2B5EF4-FFF2-40B4-BE49-F238E27FC236}">
                <a16:creationId xmlns:a16="http://schemas.microsoft.com/office/drawing/2014/main" xmlns="" id="{82E9F6AD-D078-4BA8-A326-91C871F1F44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xmlns="" id="{E032ABAA-B27B-4B79-A438-EA7D092323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34223" t="12332" r="451" b="23777"/>
          <a:stretch/>
        </p:blipFill>
        <p:spPr>
          <a:xfrm>
            <a:off x="733768" y="1615162"/>
            <a:ext cx="4694976" cy="3062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8971" y="1615162"/>
            <a:ext cx="2509119" cy="3057649"/>
          </a:xfrm>
          <a:prstGeom prst="rect">
            <a:avLst/>
          </a:prstGeom>
          <a:effectLst>
            <a:glow>
              <a:schemeClr val="accent1">
                <a:alpha val="82000"/>
              </a:schemeClr>
            </a:glow>
            <a:softEdge rad="101600"/>
          </a:effectLst>
        </p:spPr>
      </p:pic>
    </p:spTree>
    <p:extLst>
      <p:ext uri="{BB962C8B-B14F-4D97-AF65-F5344CB8AC3E}">
        <p14:creationId xmlns:p14="http://schemas.microsoft.com/office/powerpoint/2010/main" val="1114706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NGPIX-COM-Square-Speech-Bubble-PNG-Image-500x437.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746" y="63501"/>
            <a:ext cx="8889996" cy="5907866"/>
          </a:xfrm>
          <a:prstGeom prst="rect">
            <a:avLst/>
          </a:prstGeom>
        </p:spPr>
      </p:pic>
      <p:sp>
        <p:nvSpPr>
          <p:cNvPr id="9" name="TextBox 8">
            <a:extLst>
              <a:ext uri="{FF2B5EF4-FFF2-40B4-BE49-F238E27FC236}">
                <a16:creationId xmlns:a16="http://schemas.microsoft.com/office/drawing/2014/main" xmlns="" id="{756E4441-488E-4F34-AC78-EB63D64B3AD3}"/>
              </a:ext>
            </a:extLst>
          </p:cNvPr>
          <p:cNvSpPr txBox="1"/>
          <p:nvPr/>
        </p:nvSpPr>
        <p:spPr>
          <a:xfrm>
            <a:off x="956666" y="4627698"/>
            <a:ext cx="8151265" cy="954107"/>
          </a:xfrm>
          <a:prstGeom prst="rect">
            <a:avLst/>
          </a:prstGeom>
          <a:noFill/>
        </p:spPr>
        <p:txBody>
          <a:bodyPr wrap="square" rtlCol="0">
            <a:spAutoFit/>
          </a:bodyPr>
          <a:lstStyle/>
          <a:p>
            <a:r>
              <a:rPr lang="en-GB" sz="2800" i="1" dirty="0"/>
              <a:t>How do you prepare</a:t>
            </a:r>
            <a:br>
              <a:rPr lang="en-GB" sz="2800" i="1" dirty="0"/>
            </a:br>
            <a:r>
              <a:rPr lang="en-GB" sz="2800" i="1" dirty="0"/>
              <a:t>for these moments?</a:t>
            </a:r>
          </a:p>
        </p:txBody>
      </p:sp>
      <p:pic>
        <p:nvPicPr>
          <p:cNvPr id="8" name="Picture 7" descr="Pixl logo 2014 final versio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77930" y="5763910"/>
            <a:ext cx="1480320" cy="879919"/>
          </a:xfrm>
          <a:prstGeom prst="rect">
            <a:avLst/>
          </a:prstGeom>
        </p:spPr>
      </p:pic>
      <p:sp>
        <p:nvSpPr>
          <p:cNvPr id="2" name="Rectangle 1"/>
          <p:cNvSpPr/>
          <p:nvPr/>
        </p:nvSpPr>
        <p:spPr>
          <a:xfrm>
            <a:off x="989654" y="494188"/>
            <a:ext cx="7467488" cy="3539431"/>
          </a:xfrm>
          <a:prstGeom prst="rect">
            <a:avLst/>
          </a:prstGeom>
        </p:spPr>
        <p:txBody>
          <a:bodyPr wrap="square">
            <a:spAutoFit/>
          </a:bodyPr>
          <a:lstStyle/>
          <a:p>
            <a:r>
              <a:rPr lang="en-GB" sz="2800" dirty="0">
                <a:solidFill>
                  <a:srgbClr val="FF0080"/>
                </a:solidFill>
                <a:latin typeface="Avenir Next Medium"/>
                <a:cs typeface="Avenir Next Medium"/>
              </a:rPr>
              <a:t>There can be some real ‘what on Earth am </a:t>
            </a:r>
            <a:br>
              <a:rPr lang="en-GB" sz="2800" dirty="0">
                <a:solidFill>
                  <a:srgbClr val="FF0080"/>
                </a:solidFill>
                <a:latin typeface="Avenir Next Medium"/>
                <a:cs typeface="Avenir Next Medium"/>
              </a:rPr>
            </a:br>
            <a:r>
              <a:rPr lang="en-GB" sz="2800" dirty="0">
                <a:solidFill>
                  <a:srgbClr val="FF0080"/>
                </a:solidFill>
                <a:latin typeface="Avenir Next Medium"/>
                <a:cs typeface="Avenir Next Medium"/>
              </a:rPr>
              <a:t>I going to do now?’ kind of moments. They’ll happen to you. They happen to everyone. Probably not in Bergen, Germany and probably not with Klaus and </a:t>
            </a:r>
            <a:r>
              <a:rPr lang="en-GB" sz="2800" dirty="0" err="1">
                <a:solidFill>
                  <a:srgbClr val="FF0080"/>
                </a:solidFill>
                <a:latin typeface="Avenir Next Medium"/>
                <a:cs typeface="Avenir Next Medium"/>
              </a:rPr>
              <a:t>Jergen</a:t>
            </a:r>
            <a:r>
              <a:rPr lang="en-GB" sz="2800" dirty="0">
                <a:solidFill>
                  <a:srgbClr val="FF0080"/>
                </a:solidFill>
                <a:latin typeface="Avenir Next Medium"/>
                <a:cs typeface="Avenir Next Medium"/>
              </a:rPr>
              <a:t>. But they’ll happen. So be ready. Be set to face anything difficult. And face it with a growth </a:t>
            </a:r>
            <a:r>
              <a:rPr lang="en-GB" sz="2800" dirty="0" err="1">
                <a:solidFill>
                  <a:srgbClr val="FF0080"/>
                </a:solidFill>
                <a:latin typeface="Avenir Next Medium"/>
                <a:cs typeface="Avenir Next Medium"/>
              </a:rPr>
              <a:t>mindset</a:t>
            </a:r>
            <a:r>
              <a:rPr lang="en-GB" sz="2800" dirty="0">
                <a:solidFill>
                  <a:srgbClr val="FF0080"/>
                </a:solidFill>
                <a:latin typeface="Avenir Next Medium"/>
                <a:cs typeface="Avenir Next Medium"/>
              </a:rPr>
              <a:t> (and ideally a fresh pair of pants). </a:t>
            </a:r>
          </a:p>
        </p:txBody>
      </p:sp>
      <p:sp>
        <p:nvSpPr>
          <p:cNvPr id="3" name="TextBox 2"/>
          <p:cNvSpPr txBox="1"/>
          <p:nvPr/>
        </p:nvSpPr>
        <p:spPr>
          <a:xfrm rot="2088416">
            <a:off x="5872773" y="5167919"/>
            <a:ext cx="2539910" cy="369332"/>
          </a:xfrm>
          <a:prstGeom prst="rect">
            <a:avLst/>
          </a:prstGeom>
          <a:noFill/>
        </p:spPr>
        <p:txBody>
          <a:bodyPr wrap="square" rtlCol="0">
            <a:spAutoFit/>
          </a:bodyPr>
          <a:lstStyle/>
          <a:p>
            <a:r>
              <a:rPr lang="en-US" dirty="0">
                <a:solidFill>
                  <a:srgbClr val="FF0080"/>
                </a:solidFill>
                <a:latin typeface="Avenir Next Medium"/>
                <a:cs typeface="Avenir Next Medium"/>
              </a:rPr>
              <a:t>page 149</a:t>
            </a:r>
          </a:p>
        </p:txBody>
      </p:sp>
      <p:pic>
        <p:nvPicPr>
          <p:cNvPr id="10" name="Picture 2">
            <a:extLst>
              <a:ext uri="{FF2B5EF4-FFF2-40B4-BE49-F238E27FC236}">
                <a16:creationId xmlns:a16="http://schemas.microsoft.com/office/drawing/2014/main" xmlns="" id="{67DE291E-50A9-48DF-92B2-FAEB354B561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xmlns="" id="{27F0F9A6-F07B-4A9A-89EF-61E821E755F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4265953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43908" y="1365544"/>
            <a:ext cx="2668043" cy="4062651"/>
          </a:xfrm>
          <a:prstGeom prst="rect">
            <a:avLst/>
          </a:prstGeom>
          <a:solidFill>
            <a:schemeClr val="tx2">
              <a:lumMod val="20000"/>
              <a:lumOff val="80000"/>
            </a:schemeClr>
          </a:solidFill>
          <a:effectLst>
            <a:softEdge rad="63500"/>
          </a:effectLst>
        </p:spPr>
        <p:txBody>
          <a:bodyPr wrap="square" rtlCol="0">
            <a:spAutoFit/>
          </a:bodyPr>
          <a:lstStyle/>
          <a:p>
            <a:pPr algn="ctr"/>
            <a:endParaRPr lang="en-US" sz="2000" dirty="0"/>
          </a:p>
          <a:p>
            <a:pPr algn="ctr"/>
            <a:r>
              <a:rPr lang="en-US" sz="2800" dirty="0"/>
              <a:t>“Life throws you curve balls, </a:t>
            </a:r>
            <a:r>
              <a:rPr lang="en-US" sz="2800" dirty="0"/>
              <a:t/>
            </a:r>
            <a:br>
              <a:rPr lang="en-US" sz="2800" dirty="0"/>
            </a:br>
            <a:r>
              <a:rPr lang="en-US" sz="2800" dirty="0" smtClean="0"/>
              <a:t>but </a:t>
            </a:r>
            <a:r>
              <a:rPr lang="en-US" sz="2800" dirty="0"/>
              <a:t>you either learn to swerve them or hit them like there is no tomorrow.”</a:t>
            </a:r>
          </a:p>
          <a:p>
            <a:endParaRPr lang="en-US" sz="2400" dirty="0"/>
          </a:p>
          <a:p>
            <a:pPr algn="ctr"/>
            <a:r>
              <a:rPr lang="en-US" dirty="0"/>
              <a:t>Sadie </a:t>
            </a:r>
            <a:r>
              <a:rPr lang="en-US" dirty="0" err="1"/>
              <a:t>Christman</a:t>
            </a:r>
            <a:endParaRPr lang="en-US" dirty="0"/>
          </a:p>
        </p:txBody>
      </p:sp>
      <p:pic>
        <p:nvPicPr>
          <p:cNvPr id="6" name="Picture 5"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8" name="Rectangle 7"/>
          <p:cNvSpPr/>
          <p:nvPr/>
        </p:nvSpPr>
        <p:spPr>
          <a:xfrm>
            <a:off x="0" y="200905"/>
            <a:ext cx="9144000" cy="952034"/>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4000" b="1" dirty="0"/>
              <a:t>Predicting the curve ball</a:t>
            </a:r>
          </a:p>
        </p:txBody>
      </p:sp>
      <p:sp>
        <p:nvSpPr>
          <p:cNvPr id="2" name="TextBox 1">
            <a:extLst>
              <a:ext uri="{FF2B5EF4-FFF2-40B4-BE49-F238E27FC236}">
                <a16:creationId xmlns:a16="http://schemas.microsoft.com/office/drawing/2014/main" xmlns="" id="{7B625897-6A87-4237-B930-86BC08E349D8}"/>
              </a:ext>
            </a:extLst>
          </p:cNvPr>
          <p:cNvSpPr txBox="1"/>
          <p:nvPr/>
        </p:nvSpPr>
        <p:spPr>
          <a:xfrm>
            <a:off x="292573" y="1447777"/>
            <a:ext cx="5513402" cy="1938992"/>
          </a:xfrm>
          <a:prstGeom prst="rect">
            <a:avLst/>
          </a:prstGeom>
          <a:solidFill>
            <a:schemeClr val="bg1">
              <a:lumMod val="95000"/>
            </a:schemeClr>
          </a:solidFill>
          <a:effectLst>
            <a:innerShdw blurRad="114300">
              <a:prstClr val="black"/>
            </a:innerShdw>
          </a:effectLst>
        </p:spPr>
        <p:txBody>
          <a:bodyPr wrap="square" rtlCol="0">
            <a:spAutoFit/>
          </a:bodyPr>
          <a:lstStyle/>
          <a:p>
            <a:r>
              <a:rPr lang="en-GB" sz="3000" b="1" dirty="0">
                <a:solidFill>
                  <a:srgbClr val="3366FF"/>
                </a:solidFill>
              </a:rPr>
              <a:t>Curve ball: </a:t>
            </a:r>
            <a:br>
              <a:rPr lang="en-GB" sz="3000" b="1" dirty="0">
                <a:solidFill>
                  <a:srgbClr val="3366FF"/>
                </a:solidFill>
              </a:rPr>
            </a:br>
            <a:r>
              <a:rPr lang="en-GB" sz="3000" b="1" dirty="0"/>
              <a:t>to surprise someone with something that is difficult </a:t>
            </a:r>
            <a:br>
              <a:rPr lang="en-GB" sz="3000" b="1" dirty="0"/>
            </a:br>
            <a:r>
              <a:rPr lang="en-GB" sz="3000" b="1" dirty="0"/>
              <a:t>or unpleasant to deal with. </a:t>
            </a:r>
          </a:p>
        </p:txBody>
      </p:sp>
      <p:sp>
        <p:nvSpPr>
          <p:cNvPr id="7" name="TextBox 6">
            <a:extLst>
              <a:ext uri="{FF2B5EF4-FFF2-40B4-BE49-F238E27FC236}">
                <a16:creationId xmlns:a16="http://schemas.microsoft.com/office/drawing/2014/main" xmlns="" id="{2527126D-9D12-4A1E-8B80-51E23652FA6E}"/>
              </a:ext>
            </a:extLst>
          </p:cNvPr>
          <p:cNvSpPr txBox="1"/>
          <p:nvPr/>
        </p:nvSpPr>
        <p:spPr>
          <a:xfrm>
            <a:off x="292573" y="3532589"/>
            <a:ext cx="5513402" cy="1938992"/>
          </a:xfrm>
          <a:prstGeom prst="rect">
            <a:avLst/>
          </a:prstGeom>
          <a:solidFill>
            <a:srgbClr val="F2F2F2"/>
          </a:solidFill>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000" b="1" i="1" dirty="0">
                <a:solidFill>
                  <a:srgbClr val="3366FF"/>
                </a:solidFill>
              </a:rPr>
              <a:t>How can you prepare </a:t>
            </a:r>
            <a:br>
              <a:rPr lang="en-GB" sz="3000" b="1" i="1" dirty="0">
                <a:solidFill>
                  <a:srgbClr val="3366FF"/>
                </a:solidFill>
              </a:rPr>
            </a:br>
            <a:r>
              <a:rPr lang="en-GB" sz="3000" b="1" i="1" dirty="0">
                <a:solidFill>
                  <a:srgbClr val="3366FF"/>
                </a:solidFill>
              </a:rPr>
              <a:t>yourself for life’s curve balls…</a:t>
            </a:r>
          </a:p>
          <a:p>
            <a:r>
              <a:rPr lang="en-GB" sz="3000" i="1" dirty="0"/>
              <a:t>a) physically?</a:t>
            </a:r>
          </a:p>
          <a:p>
            <a:r>
              <a:rPr lang="en-GB" sz="3000" i="1" dirty="0"/>
              <a:t>b) emotionally? </a:t>
            </a:r>
          </a:p>
        </p:txBody>
      </p:sp>
      <p:pic>
        <p:nvPicPr>
          <p:cNvPr id="9" name="Picture 2">
            <a:extLst>
              <a:ext uri="{FF2B5EF4-FFF2-40B4-BE49-F238E27FC236}">
                <a16:creationId xmlns:a16="http://schemas.microsoft.com/office/drawing/2014/main" xmlns="" id="{E325C33C-8F1F-498D-A06D-CBEADBBA7D4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xmlns="" id="{15F0DF47-242D-4B63-B714-F9610118105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2449458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8" name="Rectangle 7"/>
          <p:cNvSpPr/>
          <p:nvPr/>
        </p:nvSpPr>
        <p:spPr>
          <a:xfrm>
            <a:off x="0" y="205627"/>
            <a:ext cx="9144000" cy="1064526"/>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r>
              <a:rPr lang="en-US" sz="4000" b="1" dirty="0"/>
              <a:t>	If		</a:t>
            </a:r>
          </a:p>
          <a:p>
            <a:r>
              <a:rPr lang="en-US" sz="2000" b="1" i="1" dirty="0"/>
              <a:t>	Rudyard Kipling, 1895</a:t>
            </a:r>
            <a:endParaRPr lang="en-US" sz="2000" b="1" dirty="0"/>
          </a:p>
        </p:txBody>
      </p:sp>
      <p:sp>
        <p:nvSpPr>
          <p:cNvPr id="3" name="Rectangle 2">
            <a:extLst>
              <a:ext uri="{FF2B5EF4-FFF2-40B4-BE49-F238E27FC236}">
                <a16:creationId xmlns:a16="http://schemas.microsoft.com/office/drawing/2014/main" xmlns="" id="{A3449F45-EFD8-4F35-BBEF-1D5D017C00F5}"/>
              </a:ext>
            </a:extLst>
          </p:cNvPr>
          <p:cNvSpPr/>
          <p:nvPr/>
        </p:nvSpPr>
        <p:spPr>
          <a:xfrm>
            <a:off x="358550" y="1444054"/>
            <a:ext cx="8383403" cy="42144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20000"/>
              </a:lnSpc>
            </a:pPr>
            <a:r>
              <a:rPr lang="en-GB" sz="2800" dirty="0"/>
              <a:t>If you can keep your head when all about you   </a:t>
            </a:r>
          </a:p>
          <a:p>
            <a:pPr>
              <a:lnSpc>
                <a:spcPct val="120000"/>
              </a:lnSpc>
            </a:pPr>
            <a:r>
              <a:rPr lang="en-GB" sz="2800" dirty="0"/>
              <a:t>    Are losing theirs and blaming it on you,   </a:t>
            </a:r>
          </a:p>
          <a:p>
            <a:pPr>
              <a:lnSpc>
                <a:spcPct val="120000"/>
              </a:lnSpc>
            </a:pPr>
            <a:r>
              <a:rPr lang="en-GB" sz="2800" dirty="0"/>
              <a:t>If you can trust yourself when all men doubt you,</a:t>
            </a:r>
          </a:p>
          <a:p>
            <a:pPr>
              <a:lnSpc>
                <a:spcPct val="120000"/>
              </a:lnSpc>
            </a:pPr>
            <a:r>
              <a:rPr lang="en-GB" sz="2800" dirty="0"/>
              <a:t>    But make allowance for their doubting too;   </a:t>
            </a:r>
          </a:p>
          <a:p>
            <a:pPr>
              <a:lnSpc>
                <a:spcPct val="120000"/>
              </a:lnSpc>
            </a:pPr>
            <a:r>
              <a:rPr lang="en-GB" sz="2800" dirty="0"/>
              <a:t>If you can wait and not be tired by waiting,</a:t>
            </a:r>
          </a:p>
          <a:p>
            <a:pPr>
              <a:lnSpc>
                <a:spcPct val="120000"/>
              </a:lnSpc>
            </a:pPr>
            <a:r>
              <a:rPr lang="en-GB" sz="2800" dirty="0"/>
              <a:t>    Or being lied about, don’t deal in lies,</a:t>
            </a:r>
          </a:p>
          <a:p>
            <a:pPr>
              <a:lnSpc>
                <a:spcPct val="120000"/>
              </a:lnSpc>
            </a:pPr>
            <a:r>
              <a:rPr lang="en-GB" sz="2800" dirty="0"/>
              <a:t>Or being hated, don’t give way to hating,</a:t>
            </a:r>
          </a:p>
          <a:p>
            <a:pPr>
              <a:lnSpc>
                <a:spcPct val="120000"/>
              </a:lnSpc>
            </a:pPr>
            <a:r>
              <a:rPr lang="en-GB" sz="2800" dirty="0"/>
              <a:t>    And yet don’t look too good, nor talk too wise</a:t>
            </a:r>
            <a:r>
              <a:rPr lang="en-GB" sz="1600" dirty="0"/>
              <a:t>.</a:t>
            </a:r>
          </a:p>
        </p:txBody>
      </p:sp>
      <p:sp>
        <p:nvSpPr>
          <p:cNvPr id="9" name="Rectangle: Rounded Corners 8">
            <a:extLst>
              <a:ext uri="{FF2B5EF4-FFF2-40B4-BE49-F238E27FC236}">
                <a16:creationId xmlns:a16="http://schemas.microsoft.com/office/drawing/2014/main" xmlns="" id="{ABAAE7DE-AD5B-4FB0-BC22-31F9334964DB}"/>
              </a:ext>
            </a:extLst>
          </p:cNvPr>
          <p:cNvSpPr/>
          <p:nvPr/>
        </p:nvSpPr>
        <p:spPr>
          <a:xfrm>
            <a:off x="3414310" y="314712"/>
            <a:ext cx="5575894" cy="922451"/>
          </a:xfrm>
          <a:prstGeom prst="round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pPr algn="r"/>
            <a:r>
              <a:rPr lang="en-GB" sz="2400" b="1" i="1" dirty="0"/>
              <a:t>What examples of </a:t>
            </a:r>
            <a:r>
              <a:rPr lang="en-GB" sz="2400" b="1" i="1" dirty="0">
                <a:solidFill>
                  <a:srgbClr val="008000"/>
                </a:solidFill>
              </a:rPr>
              <a:t>growth mindset </a:t>
            </a:r>
            <a:r>
              <a:rPr lang="en-GB" sz="2400" b="1" i="1" dirty="0"/>
              <a:t>can you find in each verse of this poem? </a:t>
            </a:r>
          </a:p>
        </p:txBody>
      </p:sp>
      <p:sp>
        <p:nvSpPr>
          <p:cNvPr id="2" name="Rounded Rectangle 1"/>
          <p:cNvSpPr/>
          <p:nvPr/>
        </p:nvSpPr>
        <p:spPr>
          <a:xfrm>
            <a:off x="6020400" y="5697310"/>
            <a:ext cx="1154597" cy="879919"/>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3200" dirty="0"/>
              <a:t>V1</a:t>
            </a:r>
          </a:p>
        </p:txBody>
      </p:sp>
      <p:pic>
        <p:nvPicPr>
          <p:cNvPr id="10" name="Picture 2">
            <a:extLst>
              <a:ext uri="{FF2B5EF4-FFF2-40B4-BE49-F238E27FC236}">
                <a16:creationId xmlns:a16="http://schemas.microsoft.com/office/drawing/2014/main" xmlns="" id="{44E04607-BF60-4144-B600-01EF2907047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xmlns="" id="{B7D04FFD-74E3-4BF9-92A1-4DDCB7D008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1448634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8" name="Rectangle 7"/>
          <p:cNvSpPr/>
          <p:nvPr/>
        </p:nvSpPr>
        <p:spPr>
          <a:xfrm>
            <a:off x="0" y="205627"/>
            <a:ext cx="9144000" cy="1064526"/>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r>
              <a:rPr lang="en-US" sz="4000" b="1" dirty="0"/>
              <a:t>	If		</a:t>
            </a:r>
          </a:p>
          <a:p>
            <a:r>
              <a:rPr lang="en-US" sz="2000" b="1" i="1" dirty="0"/>
              <a:t>	Rudyard Kipling, 1895</a:t>
            </a:r>
            <a:endParaRPr lang="en-US" sz="2000" b="1" dirty="0"/>
          </a:p>
        </p:txBody>
      </p:sp>
      <p:sp>
        <p:nvSpPr>
          <p:cNvPr id="3" name="Rectangle 2">
            <a:extLst>
              <a:ext uri="{FF2B5EF4-FFF2-40B4-BE49-F238E27FC236}">
                <a16:creationId xmlns:a16="http://schemas.microsoft.com/office/drawing/2014/main" xmlns="" id="{A3449F45-EFD8-4F35-BBEF-1D5D017C00F5}"/>
              </a:ext>
            </a:extLst>
          </p:cNvPr>
          <p:cNvSpPr/>
          <p:nvPr/>
        </p:nvSpPr>
        <p:spPr>
          <a:xfrm>
            <a:off x="358550" y="1444054"/>
            <a:ext cx="8383403" cy="42144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20000"/>
              </a:lnSpc>
            </a:pPr>
            <a:r>
              <a:rPr lang="en-GB" sz="2800" dirty="0"/>
              <a:t>If you can dream—and not make dreams your master;   </a:t>
            </a:r>
          </a:p>
          <a:p>
            <a:pPr>
              <a:lnSpc>
                <a:spcPct val="120000"/>
              </a:lnSpc>
            </a:pPr>
            <a:r>
              <a:rPr lang="en-GB" sz="2800" dirty="0"/>
              <a:t>    If you can think—and not make thoughts your aim;   </a:t>
            </a:r>
          </a:p>
          <a:p>
            <a:pPr>
              <a:lnSpc>
                <a:spcPct val="120000"/>
              </a:lnSpc>
            </a:pPr>
            <a:r>
              <a:rPr lang="en-GB" sz="2800" dirty="0"/>
              <a:t>If you can meet with Triumph and Disaster</a:t>
            </a:r>
          </a:p>
          <a:p>
            <a:pPr>
              <a:lnSpc>
                <a:spcPct val="120000"/>
              </a:lnSpc>
            </a:pPr>
            <a:r>
              <a:rPr lang="en-GB" sz="2800" dirty="0"/>
              <a:t>    And treat those two impostors just the same;   </a:t>
            </a:r>
          </a:p>
          <a:p>
            <a:pPr>
              <a:lnSpc>
                <a:spcPct val="120000"/>
              </a:lnSpc>
            </a:pPr>
            <a:r>
              <a:rPr lang="en-GB" sz="2800" dirty="0"/>
              <a:t>If you can bear to hear the truth you’ve spoken</a:t>
            </a:r>
          </a:p>
          <a:p>
            <a:pPr>
              <a:lnSpc>
                <a:spcPct val="120000"/>
              </a:lnSpc>
            </a:pPr>
            <a:r>
              <a:rPr lang="en-GB" sz="2800" dirty="0"/>
              <a:t>    Twisted by knaves to make a trap for fools,</a:t>
            </a:r>
          </a:p>
          <a:p>
            <a:pPr>
              <a:lnSpc>
                <a:spcPct val="120000"/>
              </a:lnSpc>
            </a:pPr>
            <a:r>
              <a:rPr lang="en-GB" sz="2800" dirty="0"/>
              <a:t>Or watch the things you gave your life to, broken,</a:t>
            </a:r>
          </a:p>
          <a:p>
            <a:pPr>
              <a:lnSpc>
                <a:spcPct val="120000"/>
              </a:lnSpc>
            </a:pPr>
            <a:r>
              <a:rPr lang="en-GB" sz="2800" dirty="0"/>
              <a:t>    And stoop and build ’</a:t>
            </a:r>
            <a:r>
              <a:rPr lang="en-GB" sz="2800" dirty="0" err="1"/>
              <a:t>em</a:t>
            </a:r>
            <a:r>
              <a:rPr lang="en-GB" sz="2800" dirty="0"/>
              <a:t> up with worn-out tools:</a:t>
            </a:r>
            <a:endParaRPr lang="en-GB" sz="1600" dirty="0"/>
          </a:p>
        </p:txBody>
      </p:sp>
      <p:sp>
        <p:nvSpPr>
          <p:cNvPr id="9" name="Rectangle: Rounded Corners 8">
            <a:extLst>
              <a:ext uri="{FF2B5EF4-FFF2-40B4-BE49-F238E27FC236}">
                <a16:creationId xmlns:a16="http://schemas.microsoft.com/office/drawing/2014/main" xmlns="" id="{ABAAE7DE-AD5B-4FB0-BC22-31F9334964DB}"/>
              </a:ext>
            </a:extLst>
          </p:cNvPr>
          <p:cNvSpPr/>
          <p:nvPr/>
        </p:nvSpPr>
        <p:spPr>
          <a:xfrm>
            <a:off x="3414310" y="314712"/>
            <a:ext cx="5575894" cy="922451"/>
          </a:xfrm>
          <a:prstGeom prst="round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pPr algn="r"/>
            <a:r>
              <a:rPr lang="en-GB" sz="2400" b="1" i="1" dirty="0"/>
              <a:t>What examples of </a:t>
            </a:r>
            <a:r>
              <a:rPr lang="en-GB" sz="2400" b="1" i="1" dirty="0">
                <a:solidFill>
                  <a:srgbClr val="008000"/>
                </a:solidFill>
              </a:rPr>
              <a:t>growth mindset </a:t>
            </a:r>
            <a:r>
              <a:rPr lang="en-GB" sz="2400" b="1" i="1" dirty="0"/>
              <a:t>can you find in each verse of this poem? </a:t>
            </a:r>
          </a:p>
        </p:txBody>
      </p:sp>
      <p:sp>
        <p:nvSpPr>
          <p:cNvPr id="7" name="Rounded Rectangle 6"/>
          <p:cNvSpPr/>
          <p:nvPr/>
        </p:nvSpPr>
        <p:spPr>
          <a:xfrm>
            <a:off x="6020400" y="5697310"/>
            <a:ext cx="1154597" cy="879919"/>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3200" dirty="0"/>
              <a:t>V2</a:t>
            </a:r>
          </a:p>
        </p:txBody>
      </p:sp>
      <p:pic>
        <p:nvPicPr>
          <p:cNvPr id="10" name="Picture 2">
            <a:extLst>
              <a:ext uri="{FF2B5EF4-FFF2-40B4-BE49-F238E27FC236}">
                <a16:creationId xmlns:a16="http://schemas.microsoft.com/office/drawing/2014/main" xmlns="" id="{6128446A-6A1A-45D1-A65C-CD821EAF482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xmlns="" id="{D51CDA10-F16E-4232-A74C-C043E6D3C0B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2565973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11156</TotalTime>
  <Words>361</Words>
  <Application>Microsoft Macintosh PowerPoint</Application>
  <PresentationFormat>On-screen Show (4:3)</PresentationFormat>
  <Paragraphs>88</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Josie Mingay</dc:creator>
  <cp:lastModifiedBy>Josie Mingay</cp:lastModifiedBy>
  <cp:revision>163</cp:revision>
  <cp:lastPrinted>2016-02-19T17:45:04Z</cp:lastPrinted>
  <dcterms:created xsi:type="dcterms:W3CDTF">2015-05-25T12:11:02Z</dcterms:created>
  <dcterms:modified xsi:type="dcterms:W3CDTF">2018-04-12T21:12:17Z</dcterms:modified>
</cp:coreProperties>
</file>