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97" r:id="rId2"/>
    <p:sldId id="398" r:id="rId3"/>
    <p:sldId id="399" r:id="rId4"/>
    <p:sldId id="400" r:id="rId5"/>
    <p:sldId id="396" r:id="rId6"/>
    <p:sldId id="382" r:id="rId7"/>
    <p:sldId id="395" r:id="rId8"/>
    <p:sldId id="394" r:id="rId9"/>
    <p:sldId id="393" r:id="rId10"/>
    <p:sldId id="392" r:id="rId11"/>
    <p:sldId id="389" r:id="rId12"/>
    <p:sldId id="371" r:id="rId13"/>
    <p:sldId id="370" r:id="rId14"/>
    <p:sldId id="401" r:id="rId15"/>
    <p:sldId id="402" r:id="rId16"/>
    <p:sldId id="40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99"/>
    <a:srgbClr val="CC0000"/>
    <a:srgbClr val="FFCC00"/>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40" autoAdjust="0"/>
    <p:restoredTop sz="97412" autoAdjust="0"/>
  </p:normalViewPr>
  <p:slideViewPr>
    <p:cSldViewPr snapToGrid="0" snapToObjects="1">
      <p:cViewPr varScale="1">
        <p:scale>
          <a:sx n="114" d="100"/>
          <a:sy n="114" d="100"/>
        </p:scale>
        <p:origin x="200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5E46D11-8011-4950-9C22-C07A8641CADF}"/>
    <pc:docChg chg="modSld">
      <pc:chgData name="" userId="" providerId="" clId="Web-{85E46D11-8011-4950-9C22-C07A8641CADF}" dt="2018-04-12T19:50:55.637" v="7"/>
      <pc:docMkLst>
        <pc:docMk/>
      </pc:docMkLst>
      <pc:sldChg chg="modSp">
        <pc:chgData name="" userId="" providerId="" clId="Web-{85E46D11-8011-4950-9C22-C07A8641CADF}" dt="2018-04-12T19:50:55.637" v="7"/>
        <pc:sldMkLst>
          <pc:docMk/>
          <pc:sldMk cId="1457424784" sldId="403"/>
        </pc:sldMkLst>
        <pc:spChg chg="mod">
          <ac:chgData name="" userId="" providerId="" clId="Web-{85E46D11-8011-4950-9C22-C07A8641CADF}" dt="2018-04-12T19:50:55.637" v="7"/>
          <ac:spMkLst>
            <pc:docMk/>
            <pc:sldMk cId="1457424784" sldId="40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5</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=gvd0uaTfX0w</a:t>
            </a:r>
          </a:p>
        </p:txBody>
      </p:sp>
      <p:sp>
        <p:nvSpPr>
          <p:cNvPr id="4" name="Slide Number Placeholder 3"/>
          <p:cNvSpPr>
            <a:spLocks noGrp="1"/>
          </p:cNvSpPr>
          <p:nvPr>
            <p:ph type="sldNum" sz="quarter" idx="10"/>
          </p:nvPr>
        </p:nvSpPr>
        <p:spPr/>
        <p:txBody>
          <a:bodyPr/>
          <a:lstStyle/>
          <a:p>
            <a:fld id="{53B572D7-1494-A54D-BAD8-656AB6DA9CD6}" type="slidenum">
              <a:rPr lang="en-US" smtClean="0"/>
              <a:t>6</a:t>
            </a:fld>
            <a:endParaRPr lang="en-US"/>
          </a:p>
        </p:txBody>
      </p:sp>
    </p:spTree>
    <p:extLst>
      <p:ext uri="{BB962C8B-B14F-4D97-AF65-F5344CB8AC3E}">
        <p14:creationId xmlns:p14="http://schemas.microsoft.com/office/powerpoint/2010/main" val="232974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t>7</a:t>
            </a:fld>
            <a:endParaRPr lang="en-US"/>
          </a:p>
        </p:txBody>
      </p:sp>
    </p:spTree>
    <p:extLst>
      <p:ext uri="{BB962C8B-B14F-4D97-AF65-F5344CB8AC3E}">
        <p14:creationId xmlns:p14="http://schemas.microsoft.com/office/powerpoint/2010/main" val="232974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t>9</a:t>
            </a:fld>
            <a:endParaRPr lang="en-US"/>
          </a:p>
        </p:txBody>
      </p:sp>
    </p:spTree>
    <p:extLst>
      <p:ext uri="{BB962C8B-B14F-4D97-AF65-F5344CB8AC3E}">
        <p14:creationId xmlns:p14="http://schemas.microsoft.com/office/powerpoint/2010/main" val="232974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t>10</a:t>
            </a:fld>
            <a:endParaRPr lang="en-US"/>
          </a:p>
        </p:txBody>
      </p:sp>
    </p:spTree>
    <p:extLst>
      <p:ext uri="{BB962C8B-B14F-4D97-AF65-F5344CB8AC3E}">
        <p14:creationId xmlns:p14="http://schemas.microsoft.com/office/powerpoint/2010/main" val="232974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www.bbc.co.uk</a:t>
            </a:r>
            <a:r>
              <a:rPr lang="en-US" dirty="0"/>
              <a:t>/sport/13185266 – Rory </a:t>
            </a:r>
            <a:r>
              <a:rPr lang="en-US" dirty="0" err="1"/>
              <a:t>Mcllroy</a:t>
            </a:r>
            <a:endParaRPr lang="en-US" dirty="0"/>
          </a:p>
          <a:p>
            <a:r>
              <a:rPr lang="en-US" dirty="0"/>
              <a:t>https://</a:t>
            </a:r>
            <a:r>
              <a:rPr lang="en-US" dirty="0" err="1"/>
              <a:t>www.youtube.com</a:t>
            </a:r>
            <a:r>
              <a:rPr lang="en-US" dirty="0"/>
              <a:t>/</a:t>
            </a:r>
            <a:r>
              <a:rPr lang="en-US" dirty="0" err="1"/>
              <a:t>watch?v</a:t>
            </a:r>
            <a:r>
              <a:rPr lang="en-US" dirty="0"/>
              <a:t>=f3tWqZ0pNC8 – John Terry missed penalty</a:t>
            </a:r>
            <a:r>
              <a:rPr lang="en-US" baseline="0" dirty="0"/>
              <a:t> choke</a:t>
            </a:r>
            <a:endParaRPr lang="en-US" dirty="0"/>
          </a:p>
          <a:p>
            <a:r>
              <a:rPr lang="en-US" dirty="0"/>
              <a:t>http://</a:t>
            </a:r>
            <a:r>
              <a:rPr lang="en-US" dirty="0" err="1"/>
              <a:t>www.nzherald.co.nz</a:t>
            </a:r>
            <a:r>
              <a:rPr lang="en-US" dirty="0"/>
              <a:t>/sport/news/</a:t>
            </a:r>
            <a:r>
              <a:rPr lang="en-US" dirty="0" err="1"/>
              <a:t>article.cfm?c_id</a:t>
            </a:r>
            <a:r>
              <a:rPr lang="en-US" dirty="0"/>
              <a:t>=4&amp;objectid=11422141</a:t>
            </a:r>
          </a:p>
          <a:p>
            <a:r>
              <a:rPr lang="en-US" dirty="0"/>
              <a:t>https://</a:t>
            </a:r>
            <a:r>
              <a:rPr lang="en-US" dirty="0" err="1"/>
              <a:t>www.youtube.com</a:t>
            </a:r>
            <a:r>
              <a:rPr lang="en-US" dirty="0"/>
              <a:t>/</a:t>
            </a:r>
            <a:r>
              <a:rPr lang="en-US" dirty="0" err="1"/>
              <a:t>watch?v</a:t>
            </a:r>
            <a:r>
              <a:rPr lang="en-US" dirty="0"/>
              <a:t>=</a:t>
            </a:r>
            <a:r>
              <a:rPr lang="en-US" dirty="0" err="1"/>
              <a:t>dMMjyZubLaw</a:t>
            </a:r>
            <a:r>
              <a:rPr lang="en-US" dirty="0"/>
              <a:t> – South Africa Cricket Team</a:t>
            </a:r>
            <a:r>
              <a:rPr lang="en-US" baseline="0" dirty="0"/>
              <a:t> ‘Chokers’ tag</a:t>
            </a:r>
            <a:endParaRPr lang="en-US" dirty="0"/>
          </a:p>
          <a:p>
            <a:r>
              <a:rPr lang="en-US" dirty="0"/>
              <a:t>https://</a:t>
            </a:r>
            <a:r>
              <a:rPr lang="en-US" dirty="0" err="1"/>
              <a:t>www.youtube.com</a:t>
            </a:r>
            <a:r>
              <a:rPr lang="en-US" dirty="0"/>
              <a:t>/</a:t>
            </a:r>
            <a:r>
              <a:rPr lang="en-US" dirty="0" err="1"/>
              <a:t>watch?v</a:t>
            </a:r>
            <a:r>
              <a:rPr lang="en-US" dirty="0"/>
              <a:t>=E-mkm1vJY3c – USA Child Genius – spelling ‘choke’</a:t>
            </a:r>
          </a:p>
          <a:p>
            <a:r>
              <a:rPr lang="en-US" dirty="0"/>
              <a:t>https://</a:t>
            </a:r>
            <a:r>
              <a:rPr lang="en-US" dirty="0" err="1"/>
              <a:t>www.youtube.com</a:t>
            </a:r>
            <a:r>
              <a:rPr lang="en-US" dirty="0"/>
              <a:t>/</a:t>
            </a:r>
            <a:r>
              <a:rPr lang="en-US" dirty="0" err="1"/>
              <a:t>watch?v</a:t>
            </a:r>
            <a:r>
              <a:rPr lang="en-US" dirty="0"/>
              <a:t>=m9QDqAsAKUI - Star</a:t>
            </a:r>
            <a:r>
              <a:rPr lang="en-US" baseline="0" dirty="0"/>
              <a:t> Spangled Banner ‘choke’</a:t>
            </a:r>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t>12</a:t>
            </a:fld>
            <a:endParaRPr lang="en-US"/>
          </a:p>
        </p:txBody>
      </p:sp>
    </p:spTree>
    <p:extLst>
      <p:ext uri="{BB962C8B-B14F-4D97-AF65-F5344CB8AC3E}">
        <p14:creationId xmlns:p14="http://schemas.microsoft.com/office/powerpoint/2010/main" val="114454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3986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4/12/2018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2.jp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jp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hyperlink" Target="https://www.youtube.com/watch?v=gvd0uaTfX0w" TargetMode="Externa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hyperlink" Target="https://www.youtube.com/watch?v=gvd0uaTfX0w" TargetMode="Externa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2.jp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9623AFC3-BB73-45D7-B523-DB971C9B8F8B}"/>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5B894DED-D685-4915-9FAF-CF186C755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CF3F770A-DAF6-43D3-8015-22F0B0E194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4FEE35B2-F8AC-4704-A4B6-5252E357BC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47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596" y="2072546"/>
            <a:ext cx="8806279" cy="3914918"/>
          </a:xfrm>
          <a:prstGeom prst="rect">
            <a:avLst/>
          </a:prstGeom>
          <a:noFill/>
        </p:spPr>
        <p:txBody>
          <a:bodyPr wrap="square" rtlCol="0">
            <a:spAutoFit/>
          </a:bodyPr>
          <a:lstStyle/>
          <a:p>
            <a:pPr marL="342900" indent="-342900">
              <a:lnSpc>
                <a:spcPct val="130000"/>
              </a:lnSpc>
              <a:buAutoNum type="arabicPeriod"/>
            </a:pPr>
            <a:r>
              <a:rPr lang="en-US" sz="2400" dirty="0"/>
              <a:t>Remember: nervousness is totally normal.</a:t>
            </a:r>
          </a:p>
          <a:p>
            <a:pPr marL="342900" indent="-342900">
              <a:lnSpc>
                <a:spcPct val="130000"/>
              </a:lnSpc>
              <a:buAutoNum type="arabicPeriod"/>
            </a:pPr>
            <a:r>
              <a:rPr lang="en-US" sz="2400" dirty="0"/>
              <a:t>Focus on slow and deep breathing.</a:t>
            </a:r>
          </a:p>
          <a:p>
            <a:pPr marL="342900" indent="-342900">
              <a:lnSpc>
                <a:spcPct val="130000"/>
              </a:lnSpc>
              <a:buAutoNum type="arabicPeriod"/>
            </a:pPr>
            <a:r>
              <a:rPr lang="en-US" sz="2400" dirty="0"/>
              <a:t>Don’t overthink it; zone out a bit.</a:t>
            </a:r>
          </a:p>
          <a:p>
            <a:pPr marL="342900" indent="-342900">
              <a:lnSpc>
                <a:spcPct val="130000"/>
              </a:lnSpc>
              <a:buAutoNum type="arabicPeriod"/>
            </a:pPr>
            <a:r>
              <a:rPr lang="en-US" sz="2400" dirty="0"/>
              <a:t>Get things into perspective – life goes on!</a:t>
            </a:r>
          </a:p>
          <a:p>
            <a:pPr marL="342900" indent="-342900">
              <a:lnSpc>
                <a:spcPct val="130000"/>
              </a:lnSpc>
              <a:buAutoNum type="arabicPeriod"/>
            </a:pPr>
            <a:r>
              <a:rPr lang="en-US" sz="2400" dirty="0"/>
              <a:t>Find routines &amp; habits that keep you calm.</a:t>
            </a:r>
          </a:p>
          <a:p>
            <a:pPr marL="342900" indent="-342900">
              <a:lnSpc>
                <a:spcPct val="130000"/>
              </a:lnSpc>
              <a:buAutoNum type="arabicPeriod"/>
            </a:pPr>
            <a:r>
              <a:rPr lang="en-US" sz="2400" dirty="0"/>
              <a:t>Performing under pressure is a skill – </a:t>
            </a:r>
            <a:br>
              <a:rPr lang="en-US" sz="2400" dirty="0"/>
            </a:br>
            <a:r>
              <a:rPr lang="en-US" sz="2400" i="1" dirty="0"/>
              <a:t>the more you perform </a:t>
            </a:r>
            <a:r>
              <a:rPr lang="en-US" sz="2400" i="1"/>
              <a:t>under pressure, </a:t>
            </a:r>
            <a:r>
              <a:rPr lang="en-US" sz="2400" i="1" dirty="0"/>
              <a:t>the better you’ll get</a:t>
            </a:r>
            <a:r>
              <a:rPr lang="en-US" sz="2400" dirty="0"/>
              <a:t>.</a:t>
            </a:r>
          </a:p>
          <a:p>
            <a:pPr marL="342900" indent="-342900">
              <a:lnSpc>
                <a:spcPct val="130000"/>
              </a:lnSpc>
              <a:buAutoNum type="arabicPeriod"/>
            </a:pPr>
            <a:endParaRPr lang="en-US" sz="2400" dirty="0"/>
          </a:p>
        </p:txBody>
      </p:sp>
      <p:pic>
        <p:nvPicPr>
          <p:cNvPr id="7" name="Picture 6"/>
          <p:cNvPicPr>
            <a:picLocks noChangeAspect="1"/>
          </p:cNvPicPr>
          <p:nvPr/>
        </p:nvPicPr>
        <p:blipFill rotWithShape="1">
          <a:blip r:embed="rId3">
            <a:duotone>
              <a:prstClr val="black"/>
              <a:schemeClr val="accent2">
                <a:tint val="45000"/>
                <a:satMod val="400000"/>
              </a:schemeClr>
            </a:duotone>
          </a:blip>
          <a:srcRect t="31605" b="30741"/>
          <a:stretch/>
        </p:blipFill>
        <p:spPr>
          <a:xfrm>
            <a:off x="0" y="141417"/>
            <a:ext cx="9144000" cy="1628758"/>
          </a:xfrm>
          <a:prstGeom prst="rect">
            <a:avLst/>
          </a:prstGeom>
          <a:ln>
            <a:noFill/>
          </a:ln>
          <a:effectLst>
            <a:softEdge rad="112500"/>
          </a:effectLst>
        </p:spPr>
      </p:pic>
      <p:pic>
        <p:nvPicPr>
          <p:cNvPr id="5" name="Picture 4"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333" l="14688" r="84750">
                        <a14:foregroundMark x1="50875" y1="75333" x2="50875" y2="75333"/>
                        <a14:foregroundMark x1="50313" y1="47222" x2="50313" y2="47222"/>
                        <a14:foregroundMark x1="63250" y1="70222" x2="63250" y2="70222"/>
                        <a14:foregroundMark x1="38438" y1="65222" x2="38438" y2="65222"/>
                        <a14:foregroundMark x1="33313" y1="76333" x2="33313" y2="76333"/>
                        <a14:foregroundMark x1="41250" y1="77333" x2="41250" y2="77333"/>
                        <a14:foregroundMark x1="46875" y1="64222" x2="46875" y2="64222"/>
                        <a14:foregroundMark x1="42375" y1="51222" x2="42375" y2="51222"/>
                        <a14:foregroundMark x1="49125" y1="26111" x2="49125" y2="26111"/>
                        <a14:foregroundMark x1="57625" y1="55222" x2="57625" y2="55222"/>
                        <a14:foregroundMark x1="56500" y1="68222" x2="56500" y2="68222"/>
                        <a14:foregroundMark x1="58750" y1="77333" x2="58750" y2="77333"/>
                      </a14:backgroundRemoval>
                    </a14:imgEffect>
                  </a14:imgLayer>
                </a14:imgProps>
              </a:ext>
            </a:extLst>
          </a:blip>
          <a:srcRect l="11865" r="12429"/>
          <a:stretch/>
        </p:blipFill>
        <p:spPr>
          <a:xfrm>
            <a:off x="7393805" y="395417"/>
            <a:ext cx="1390750" cy="10333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7">
                    <a14:imgEffect>
                      <a14:backgroundRemoval t="0" b="99333" l="14688" r="84750">
                        <a14:foregroundMark x1="50875" y1="75333" x2="50875" y2="75333"/>
                        <a14:foregroundMark x1="50313" y1="47222" x2="50313" y2="47222"/>
                        <a14:foregroundMark x1="63250" y1="70222" x2="63250" y2="70222"/>
                        <a14:foregroundMark x1="38438" y1="65222" x2="38438" y2="65222"/>
                        <a14:foregroundMark x1="33313" y1="76333" x2="33313" y2="76333"/>
                        <a14:foregroundMark x1="41250" y1="77333" x2="41250" y2="77333"/>
                        <a14:foregroundMark x1="46875" y1="64222" x2="46875" y2="64222"/>
                        <a14:foregroundMark x1="42375" y1="51222" x2="42375" y2="51222"/>
                        <a14:foregroundMark x1="49125" y1="26111" x2="49125" y2="26111"/>
                        <a14:foregroundMark x1="57625" y1="55222" x2="57625" y2="55222"/>
                        <a14:foregroundMark x1="56500" y1="68222" x2="56500" y2="68222"/>
                        <a14:foregroundMark x1="58750" y1="77333" x2="58750" y2="77333"/>
                      </a14:backgroundRemoval>
                    </a14:imgEffect>
                  </a14:imgLayer>
                </a14:imgProps>
              </a:ext>
            </a:extLst>
          </a:blip>
          <a:srcRect l="11865" r="12429"/>
          <a:stretch/>
        </p:blipFill>
        <p:spPr>
          <a:xfrm>
            <a:off x="338955" y="395417"/>
            <a:ext cx="1390750" cy="1033333"/>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102A4685-350D-45DE-8E60-1B301F319D0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3C0CA1FC-9B3D-4AEC-A506-CFA08CEFF0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3253" y="2542477"/>
            <a:ext cx="2941104" cy="2274849"/>
          </a:xfrm>
          <a:prstGeom prst="rect">
            <a:avLst/>
          </a:prstGeom>
          <a:effectLst>
            <a:softEdge rad="101600"/>
          </a:effectLst>
        </p:spPr>
      </p:pic>
    </p:spTree>
    <p:extLst>
      <p:ext uri="{BB962C8B-B14F-4D97-AF65-F5344CB8AC3E}">
        <p14:creationId xmlns:p14="http://schemas.microsoft.com/office/powerpoint/2010/main" val="32614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38469"/>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3"/>
          <a:stretch>
            <a:fillRect/>
          </a:stretch>
        </p:blipFill>
        <p:spPr>
          <a:xfrm>
            <a:off x="7377930" y="338469"/>
            <a:ext cx="1353320" cy="136017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374048577"/>
              </p:ext>
            </p:extLst>
          </p:nvPr>
        </p:nvGraphicFramePr>
        <p:xfrm>
          <a:off x="603249" y="3726668"/>
          <a:ext cx="8080376" cy="1726544"/>
        </p:xfrm>
        <a:graphic>
          <a:graphicData uri="http://schemas.openxmlformats.org/drawingml/2006/table">
            <a:tbl>
              <a:tblPr firstRow="1" bandRow="1">
                <a:tableStyleId>{5C22544A-7EE6-4342-B048-85BDC9FD1C3A}</a:tableStyleId>
              </a:tblPr>
              <a:tblGrid>
                <a:gridCol w="3476626">
                  <a:extLst>
                    <a:ext uri="{9D8B030D-6E8A-4147-A177-3AD203B41FA5}">
                      <a16:colId xmlns:a16="http://schemas.microsoft.com/office/drawing/2014/main" val="20000"/>
                    </a:ext>
                  </a:extLst>
                </a:gridCol>
                <a:gridCol w="4603750">
                  <a:extLst>
                    <a:ext uri="{9D8B030D-6E8A-4147-A177-3AD203B41FA5}">
                      <a16:colId xmlns:a16="http://schemas.microsoft.com/office/drawing/2014/main" val="20001"/>
                    </a:ext>
                  </a:extLst>
                </a:gridCol>
              </a:tblGrid>
              <a:tr h="431636">
                <a:tc>
                  <a:txBody>
                    <a:bodyPr/>
                    <a:lstStyle/>
                    <a:p>
                      <a:pPr algn="ctr"/>
                      <a:r>
                        <a:rPr lang="en-US" dirty="0">
                          <a:solidFill>
                            <a:srgbClr val="000000"/>
                          </a:solidFill>
                        </a:rPr>
                        <a:t>Might go wrong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algn="ctr"/>
                      <a:r>
                        <a:rPr lang="en-US" dirty="0">
                          <a:solidFill>
                            <a:srgbClr val="000000"/>
                          </a:solidFill>
                        </a:rPr>
                        <a:t>How</a:t>
                      </a:r>
                      <a:r>
                        <a:rPr lang="en-US" baseline="0" dirty="0">
                          <a:solidFill>
                            <a:srgbClr val="000000"/>
                          </a:solidFill>
                        </a:rPr>
                        <a:t> to fix it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31636">
                <a:tc>
                  <a:txBody>
                    <a:bodyPr/>
                    <a:lstStyle/>
                    <a:p>
                      <a:r>
                        <a:rPr lang="en-US" dirty="0"/>
                        <a:t>Might forget the music.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t>Set an alarm to remember to take music.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431636">
                <a:tc>
                  <a:txBody>
                    <a:bodyPr/>
                    <a:lstStyle/>
                    <a:p>
                      <a:r>
                        <a:rPr lang="en-US" dirty="0"/>
                        <a:t>Might play a/some wrong notes.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t>Repeatedly</a:t>
                      </a:r>
                      <a:r>
                        <a:rPr lang="en-US" baseline="0" dirty="0"/>
                        <a:t> t</a:t>
                      </a:r>
                      <a:r>
                        <a:rPr lang="en-US" dirty="0"/>
                        <a:t>ell yourself to ‘just keep playing’.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431636">
                <a:tc>
                  <a:txBody>
                    <a:bodyPr/>
                    <a:lstStyle/>
                    <a:p>
                      <a:r>
                        <a:rPr lang="en-US" dirty="0"/>
                        <a:t>Might lose my place in the music.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t>Have a trusted friend</a:t>
                      </a:r>
                      <a:r>
                        <a:rPr lang="en-US" baseline="0" dirty="0"/>
                        <a:t> nearby </a:t>
                      </a:r>
                      <a:r>
                        <a:rPr lang="en-US" dirty="0"/>
                        <a:t>to turn the page.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TextBox 5"/>
          <p:cNvSpPr txBox="1"/>
          <p:nvPr/>
        </p:nvSpPr>
        <p:spPr>
          <a:xfrm>
            <a:off x="587374" y="3164283"/>
            <a:ext cx="7826376" cy="461665"/>
          </a:xfrm>
          <a:prstGeom prst="rect">
            <a:avLst/>
          </a:prstGeom>
          <a:noFill/>
        </p:spPr>
        <p:txBody>
          <a:bodyPr wrap="square" rtlCol="0">
            <a:spAutoFit/>
          </a:bodyPr>
          <a:lstStyle/>
          <a:p>
            <a:r>
              <a:rPr lang="en-US" sz="2400" b="1" dirty="0"/>
              <a:t>EVENT: Playing the piano in a school assembly</a:t>
            </a:r>
          </a:p>
        </p:txBody>
      </p:sp>
      <p:sp>
        <p:nvSpPr>
          <p:cNvPr id="8" name="TextBox 7"/>
          <p:cNvSpPr txBox="1"/>
          <p:nvPr/>
        </p:nvSpPr>
        <p:spPr>
          <a:xfrm>
            <a:off x="603249" y="1598173"/>
            <a:ext cx="7572376" cy="1200328"/>
          </a:xfrm>
          <a:prstGeom prst="rect">
            <a:avLst/>
          </a:prstGeom>
          <a:noFill/>
        </p:spPr>
        <p:txBody>
          <a:bodyPr wrap="square" rtlCol="0">
            <a:spAutoFit/>
          </a:bodyPr>
          <a:lstStyle/>
          <a:p>
            <a:r>
              <a:rPr lang="en-US" sz="2400" dirty="0"/>
              <a:t>Complete the table by choosing an event that has happened or is soon to happen – that you might be worried about. What could go wrong, and how might you fix it?</a:t>
            </a:r>
          </a:p>
        </p:txBody>
      </p:sp>
      <p:pic>
        <p:nvPicPr>
          <p:cNvPr id="9" name="Picture 2">
            <a:extLst>
              <a:ext uri="{FF2B5EF4-FFF2-40B4-BE49-F238E27FC236}">
                <a16:creationId xmlns:a16="http://schemas.microsoft.com/office/drawing/2014/main" id="{93746968-736B-4CEC-8105-1291E046B8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FD3F7D1-8690-4834-9D88-E758F334A0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16474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0" y="859243"/>
            <a:ext cx="4286250" cy="923330"/>
          </a:xfrm>
          <a:prstGeom prst="rect">
            <a:avLst/>
          </a:prstGeom>
          <a:noFill/>
        </p:spPr>
        <p:txBody>
          <a:bodyPr wrap="square" rtlCol="0">
            <a:spAutoFit/>
          </a:bodyPr>
          <a:lstStyle/>
          <a:p>
            <a:r>
              <a:rPr lang="en-US" sz="5400" b="1" dirty="0"/>
              <a:t>What next?</a:t>
            </a:r>
          </a:p>
        </p:txBody>
      </p:sp>
      <p:sp>
        <p:nvSpPr>
          <p:cNvPr id="8" name="TextBox 7"/>
          <p:cNvSpPr txBox="1"/>
          <p:nvPr/>
        </p:nvSpPr>
        <p:spPr>
          <a:xfrm>
            <a:off x="269875" y="2767724"/>
            <a:ext cx="8620125" cy="3662541"/>
          </a:xfrm>
          <a:prstGeom prst="rect">
            <a:avLst/>
          </a:prstGeom>
          <a:noFill/>
        </p:spPr>
        <p:txBody>
          <a:bodyPr wrap="square" rtlCol="0">
            <a:spAutoFit/>
          </a:bodyPr>
          <a:lstStyle/>
          <a:p>
            <a:pPr marL="514350" indent="-514350">
              <a:buAutoNum type="arabicPeriod"/>
            </a:pPr>
            <a:r>
              <a:rPr lang="en-US" sz="2900" b="1" dirty="0"/>
              <a:t>Watch </a:t>
            </a:r>
            <a:r>
              <a:rPr lang="en-US" sz="2900" dirty="0"/>
              <a:t>the video links and see how people with a range of different talents, skills and abilities can ‘choke’ in their field of knowledge.</a:t>
            </a:r>
          </a:p>
          <a:p>
            <a:pPr marL="514350" indent="-514350">
              <a:buAutoNum type="arabicPeriod"/>
            </a:pPr>
            <a:r>
              <a:rPr lang="en-US" sz="2900" b="1" dirty="0"/>
              <a:t>List</a:t>
            </a:r>
            <a:r>
              <a:rPr lang="en-US" sz="2900" dirty="0"/>
              <a:t> any possible factors that may have caused </a:t>
            </a:r>
            <a:br>
              <a:rPr lang="en-US" sz="2900" dirty="0"/>
            </a:br>
            <a:r>
              <a:rPr lang="en-US" sz="2900" dirty="0"/>
              <a:t>these people to ‘choke’ and suggest ways to </a:t>
            </a:r>
            <a:br>
              <a:rPr lang="en-US" sz="2900" dirty="0"/>
            </a:br>
            <a:r>
              <a:rPr lang="en-US" sz="2900" dirty="0"/>
              <a:t>prevent these taking place.</a:t>
            </a:r>
          </a:p>
          <a:p>
            <a:pPr marL="514350" indent="-514350">
              <a:buAutoNum type="arabicPeriod"/>
            </a:pPr>
            <a:endParaRPr lang="en-US" sz="2900" dirty="0"/>
          </a:p>
          <a:p>
            <a:pPr marL="514350" indent="-514350">
              <a:buAutoNum type="arabicPeriod"/>
            </a:pPr>
            <a:endParaRPr lang="en-US" sz="2900" dirty="0"/>
          </a:p>
        </p:txBody>
      </p:sp>
      <p:pic>
        <p:nvPicPr>
          <p:cNvPr id="10" name="Picture 9"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50" y="285751"/>
            <a:ext cx="3532184" cy="2354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a:extLst>
              <a:ext uri="{FF2B5EF4-FFF2-40B4-BE49-F238E27FC236}">
                <a16:creationId xmlns:a16="http://schemas.microsoft.com/office/drawing/2014/main" id="{643E9A44-2D32-4925-BC28-0F849615737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342860F2-C404-4267-8E71-65B66708AC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344B4FC6-A09A-4EEF-81C0-E03D33E797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6318396-F6BA-4327-A95C-CF4DE5ED0C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441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2" descr="C:\Users\Louise.Grieve\AppData\Local\Microsoft\Windows\Temporary Internet Files\Content.Outlook\BWQP0MKW\You Are Awesome_interior header pages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75" b="7289"/>
          <a:stretch/>
        </p:blipFill>
        <p:spPr bwMode="auto">
          <a:xfrm>
            <a:off x="2540000" y="116632"/>
            <a:ext cx="4796312" cy="635807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FF94A3D0-A0B8-4ECF-A58B-4110344B01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A88A447C-23AD-461A-B576-78F4986364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026163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5DED4A8F-6632-4E0D-90E2-AB653FC5ABAA}"/>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AA538FEB-A238-48C1-BA15-91E371750E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02F0141B-C73D-4981-ADCF-D5F991A3B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4B5AAAA2-9C35-444F-93FE-143460384F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144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a:t>
            </a:r>
            <a:r>
              <a:rPr lang="en-US" sz="1200" dirty="0" err="1">
                <a:solidFill>
                  <a:prstClr val="black"/>
                </a:solidFill>
              </a:rPr>
              <a:t>organisation</a:t>
            </a:r>
            <a:r>
              <a:rPr lang="en-US" sz="1200" dirty="0">
                <a:solidFill>
                  <a:prstClr val="black"/>
                </a:solidFill>
              </a:rPr>
              <a:t> or institution.  Any additional images are from </a:t>
            </a:r>
            <a:r>
              <a:rPr lang="en-US" sz="1200" u="sng" dirty="0">
                <a:solidFill>
                  <a:prstClr val="black"/>
                </a:solidFill>
                <a:hlinkClick r:id="rId3"/>
              </a:rPr>
              <a:t>getty.co.uk</a:t>
            </a:r>
            <a:r>
              <a:rPr lang="en-US" sz="1200" dirty="0">
                <a:solidFill>
                  <a:prstClr val="black"/>
                </a:solidFill>
              </a:rPr>
              <a:t> , unless otherwise stated. </a:t>
            </a:r>
            <a:r>
              <a:rPr lang="en-US" sz="1200" dirty="0">
                <a:solidFill>
                  <a:prstClr val="black"/>
                </a:solidFill>
                <a:cs typeface="Calibri"/>
              </a:rPr>
              <a:t>'You Are Awesome' illustrations copyright © Toby Triumph.  </a:t>
            </a:r>
          </a:p>
          <a:p>
            <a:endParaRPr lang="en-US" sz="1200" dirty="0">
              <a:solidFill>
                <a:prstClr val="black"/>
              </a:solidFill>
              <a:cs typeface="Calibri"/>
            </a:endParaRPr>
          </a:p>
          <a:p>
            <a:r>
              <a:rPr lang="en-US" sz="1200">
                <a:solidFill>
                  <a:prstClr val="black"/>
                </a:solidFill>
              </a:rPr>
              <a:t>Endeavours have been made to trace and contact copyright owners. If there are any inadvertent omissions or errors in the acknowledgements or usage, this is unintended and PiXL will be remedy these on written notification.</a:t>
            </a:r>
            <a:endParaRPr lang="en-US" sz="120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145742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2" name="TextBox 1"/>
          <p:cNvSpPr txBox="1"/>
          <p:nvPr/>
        </p:nvSpPr>
        <p:spPr>
          <a:xfrm>
            <a:off x="0" y="242332"/>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5400" b="1" dirty="0"/>
              <a:t>LAST SESSION</a:t>
            </a:r>
          </a:p>
        </p:txBody>
      </p:sp>
      <p:sp>
        <p:nvSpPr>
          <p:cNvPr id="3" name="TextBox 2"/>
          <p:cNvSpPr txBox="1"/>
          <p:nvPr/>
        </p:nvSpPr>
        <p:spPr>
          <a:xfrm>
            <a:off x="4429125" y="1888678"/>
            <a:ext cx="4079875" cy="2308324"/>
          </a:xfrm>
          <a:prstGeom prst="rect">
            <a:avLst/>
          </a:prstGeom>
          <a:noFill/>
        </p:spPr>
        <p:txBody>
          <a:bodyPr wrap="square" rtlCol="0">
            <a:spAutoFit/>
          </a:bodyPr>
          <a:lstStyle/>
          <a:p>
            <a:pPr algn="ctr"/>
            <a:r>
              <a:rPr lang="en-US" sz="4800" b="1" dirty="0">
                <a:solidFill>
                  <a:schemeClr val="tx1">
                    <a:lumMod val="50000"/>
                    <a:lumOff val="50000"/>
                  </a:schemeClr>
                </a:solidFill>
              </a:rPr>
              <a:t>Small steps and giant </a:t>
            </a:r>
            <a:br>
              <a:rPr lang="en-US" sz="4800" b="1" dirty="0">
                <a:solidFill>
                  <a:schemeClr val="tx1">
                    <a:lumMod val="50000"/>
                    <a:lumOff val="50000"/>
                  </a:schemeClr>
                </a:solidFill>
              </a:rPr>
            </a:br>
            <a:r>
              <a:rPr lang="en-US" sz="4800" b="1" dirty="0">
                <a:solidFill>
                  <a:schemeClr val="tx1">
                    <a:lumMod val="50000"/>
                    <a:lumOff val="50000"/>
                  </a:schemeClr>
                </a:solidFill>
              </a:rPr>
              <a:t>leaps</a:t>
            </a:r>
          </a:p>
        </p:txBody>
      </p:sp>
      <p:pic>
        <p:nvPicPr>
          <p:cNvPr id="7" name="Picture 3" descr="C:\Users\Louise.Grieve\AppData\Local\Microsoft\Windows\Temporary Internet Files\Content.Outlook\BWQP0MKW\You Are Awesome_interior header page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498" y="1572989"/>
            <a:ext cx="2968877" cy="41909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id="{C46519AE-D057-46FD-845A-9A36A0D5C2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4B190BD4-4A53-49AB-8122-9F92094FE3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04757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369971"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837177" y="5497089"/>
            <a:ext cx="2004948"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03" y="387077"/>
            <a:ext cx="3808453" cy="5376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a:extLst>
              <a:ext uri="{FF2B5EF4-FFF2-40B4-BE49-F238E27FC236}">
                <a16:creationId xmlns:a16="http://schemas.microsoft.com/office/drawing/2014/main" id="{0ECE2EE9-B66A-4784-9570-980FC3F7A58E}"/>
              </a:ext>
            </a:extLst>
          </p:cNvPr>
          <p:cNvPicPr>
            <a:picLocks noChangeAspect="1"/>
          </p:cNvPicPr>
          <p:nvPr/>
        </p:nvPicPr>
        <p:blipFill rotWithShape="1">
          <a:blip r:embed="rId4"/>
          <a:srcRect l="32360" t="10029" r="32329" b="9555"/>
          <a:stretch/>
        </p:blipFill>
        <p:spPr>
          <a:xfrm>
            <a:off x="5802892" y="1627186"/>
            <a:ext cx="3084035" cy="3950654"/>
          </a:xfrm>
          <a:prstGeom prst="rect">
            <a:avLst/>
          </a:prstGeom>
          <a:effectLst>
            <a:outerShdw blurRad="63500" sx="102000" sy="102000" algn="ctr" rotWithShape="0">
              <a:prstClr val="black">
                <a:alpha val="40000"/>
              </a:prstClr>
            </a:outerShdw>
          </a:effectLst>
        </p:spPr>
      </p:pic>
      <p:pic>
        <p:nvPicPr>
          <p:cNvPr id="14" name="Picture 2">
            <a:extLst>
              <a:ext uri="{FF2B5EF4-FFF2-40B4-BE49-F238E27FC236}">
                <a16:creationId xmlns:a16="http://schemas.microsoft.com/office/drawing/2014/main" id="{5F90B256-20B3-44EE-B280-1B85AA821A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66FEA1D-AF8A-4061-8CC3-FCE515DD88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3140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7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D931AFF9-4ED1-40B7-8C16-816DEAA4AF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4762823C-79E4-4C90-BB74-78E80EB62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33890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500" y="-127000"/>
            <a:ext cx="9699625" cy="6985000"/>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635000" y="330301"/>
            <a:ext cx="8159750" cy="4616648"/>
          </a:xfrm>
          <a:prstGeom prst="rect">
            <a:avLst/>
          </a:prstGeom>
        </p:spPr>
        <p:txBody>
          <a:bodyPr wrap="square">
            <a:spAutoFit/>
          </a:bodyPr>
          <a:lstStyle/>
          <a:p>
            <a:r>
              <a:rPr lang="en-GB" sz="2100" dirty="0">
                <a:solidFill>
                  <a:srgbClr val="FF0080"/>
                </a:solidFill>
                <a:latin typeface="Avenir Next Medium"/>
                <a:cs typeface="Avenir Next Medium"/>
              </a:rPr>
              <a:t>    When it comes to a surprise collapse in performance, at a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 time when it matters most, ‘choking’ is a term often used to describe the experience. It may not leave you gasping for air,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but it’s a deeply unpleasant thing for anyone to go through.</a:t>
            </a:r>
          </a:p>
          <a:p>
            <a:r>
              <a:rPr lang="en-GB" sz="2100" dirty="0">
                <a:solidFill>
                  <a:srgbClr val="FF0080"/>
                </a:solidFill>
                <a:latin typeface="Avenir Next Medium"/>
                <a:cs typeface="Avenir Next Medium"/>
              </a:rPr>
              <a:t>	The first thing to note is that nervousness is natural. When faced with a threat, from a sporting opponent to an exam paper, our brain floods our body’s system with </a:t>
            </a:r>
            <a:r>
              <a:rPr lang="en-GB" sz="2100">
                <a:solidFill>
                  <a:srgbClr val="FF0080"/>
                </a:solidFill>
                <a:latin typeface="Avenir Next Medium"/>
                <a:cs typeface="Avenir Next Medium"/>
              </a:rPr>
              <a:t>a naturally occurring hormone </a:t>
            </a:r>
            <a:r>
              <a:rPr lang="en-GB" sz="2100" dirty="0">
                <a:solidFill>
                  <a:srgbClr val="FF0080"/>
                </a:solidFill>
                <a:latin typeface="Avenir Next Medium"/>
                <a:cs typeface="Avenir Next Medium"/>
              </a:rPr>
              <a:t>called Adrenaline. </a:t>
            </a:r>
          </a:p>
          <a:p>
            <a:r>
              <a:rPr lang="en-GB" sz="2100" dirty="0">
                <a:solidFill>
                  <a:srgbClr val="FF0080"/>
                </a:solidFill>
                <a:latin typeface="Avenir Next Medium"/>
                <a:cs typeface="Avenir Next Medium"/>
              </a:rPr>
              <a:t>	Our heart beats faster, we breathe more quickly. Adrenaline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is designed to prepare us for one of three physical responses. Either we take on the threat, or run away, or get frozen to the    </a:t>
            </a:r>
          </a:p>
          <a:p>
            <a:r>
              <a:rPr lang="en-GB" sz="2100" dirty="0">
                <a:solidFill>
                  <a:srgbClr val="FF0080"/>
                </a:solidFill>
                <a:latin typeface="Avenir Next Medium"/>
                <a:cs typeface="Avenir Next Medium"/>
              </a:rPr>
              <a:t>  spot. We call this a ‘fight, flight, freeze response’, and it’s  </a:t>
            </a:r>
          </a:p>
          <a:p>
            <a:r>
              <a:rPr lang="en-GB" sz="2100" dirty="0">
                <a:solidFill>
                  <a:srgbClr val="FF0080"/>
                </a:solidFill>
                <a:latin typeface="Avenir Next Medium"/>
                <a:cs typeface="Avenir Next Medium"/>
              </a:rPr>
              <a:t>     designed to help us survive. The trouble is, such a state of </a:t>
            </a:r>
            <a:br>
              <a:rPr lang="en-GB" sz="2100" dirty="0">
                <a:solidFill>
                  <a:srgbClr val="FF0080"/>
                </a:solidFill>
                <a:latin typeface="Avenir Next Medium"/>
                <a:cs typeface="Avenir Next Medium"/>
              </a:rPr>
            </a:br>
            <a:r>
              <a:rPr lang="en-GB" sz="2100" dirty="0">
                <a:solidFill>
                  <a:srgbClr val="FF0080"/>
                </a:solidFill>
                <a:latin typeface="Avenir Next Medium"/>
                <a:cs typeface="Avenir Next Medium"/>
              </a:rPr>
              <a:t>	   </a:t>
            </a:r>
            <a:r>
              <a:rPr lang="en-GB" sz="2100" b="1" dirty="0">
                <a:solidFill>
                  <a:srgbClr val="FF0080"/>
                </a:solidFill>
                <a:latin typeface="Avenir Next Medium"/>
                <a:cs typeface="Avenir Next Medium"/>
              </a:rPr>
              <a:t>HIGH ALERT </a:t>
            </a:r>
            <a:r>
              <a:rPr lang="en-GB" sz="2100" dirty="0">
                <a:solidFill>
                  <a:srgbClr val="FF0080"/>
                </a:solidFill>
                <a:latin typeface="Avenir Next Medium"/>
                <a:cs typeface="Avenir Next Medium"/>
              </a:rPr>
              <a:t>can also trigger a choke.</a:t>
            </a:r>
          </a:p>
        </p:txBody>
      </p:sp>
      <p:sp>
        <p:nvSpPr>
          <p:cNvPr id="3" name="TextBox 2"/>
          <p:cNvSpPr txBox="1"/>
          <p:nvPr/>
        </p:nvSpPr>
        <p:spPr>
          <a:xfrm rot="2212363">
            <a:off x="5565972" y="5874557"/>
            <a:ext cx="3162029" cy="369332"/>
          </a:xfrm>
          <a:prstGeom prst="rect">
            <a:avLst/>
          </a:prstGeom>
          <a:noFill/>
        </p:spPr>
        <p:txBody>
          <a:bodyPr wrap="square" rtlCol="0">
            <a:spAutoFit/>
          </a:bodyPr>
          <a:lstStyle/>
          <a:p>
            <a:r>
              <a:rPr lang="en-US" dirty="0">
                <a:solidFill>
                  <a:srgbClr val="FF0080"/>
                </a:solidFill>
                <a:latin typeface="Avenir Next Medium"/>
                <a:cs typeface="Avenir Next Medium"/>
              </a:rPr>
              <a:t>pages 138-139</a:t>
            </a:r>
          </a:p>
        </p:txBody>
      </p:sp>
      <p:pic>
        <p:nvPicPr>
          <p:cNvPr id="9" name="Picture 2">
            <a:extLst>
              <a:ext uri="{FF2B5EF4-FFF2-40B4-BE49-F238E27FC236}">
                <a16:creationId xmlns:a16="http://schemas.microsoft.com/office/drawing/2014/main" id="{D2692E6C-01CC-4051-9CB6-B3E8915EE3F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3EDEF684-DC79-47D6-B0EF-976D827755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63189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9" name="TextBox 18"/>
          <p:cNvSpPr txBox="1"/>
          <p:nvPr/>
        </p:nvSpPr>
        <p:spPr>
          <a:xfrm>
            <a:off x="2560198" y="5798242"/>
            <a:ext cx="3333750" cy="830997"/>
          </a:xfrm>
          <a:prstGeom prst="rect">
            <a:avLst/>
          </a:prstGeom>
          <a:noFill/>
        </p:spPr>
        <p:txBody>
          <a:bodyPr wrap="square" rtlCol="0">
            <a:spAutoFit/>
          </a:bodyPr>
          <a:lstStyle/>
          <a:p>
            <a:pPr algn="ctr"/>
            <a:r>
              <a:rPr lang="en-US" sz="4800" b="1" dirty="0"/>
              <a:t>‘Choke’</a:t>
            </a:r>
          </a:p>
        </p:txBody>
      </p:sp>
      <p:pic>
        <p:nvPicPr>
          <p:cNvPr id="20" name="Picture 19">
            <a:hlinkClick r:id="rId4"/>
          </p:cNvPr>
          <p:cNvPicPr>
            <a:picLocks noChangeAspect="1"/>
          </p:cNvPicPr>
          <p:nvPr/>
        </p:nvPicPr>
        <p:blipFill>
          <a:blip r:embed="rId5"/>
          <a:stretch>
            <a:fillRect/>
          </a:stretch>
        </p:blipFill>
        <p:spPr>
          <a:xfrm>
            <a:off x="5237775" y="5798242"/>
            <a:ext cx="1248845" cy="882497"/>
          </a:xfrm>
          <a:prstGeom prst="rect">
            <a:avLst/>
          </a:prstGeom>
        </p:spPr>
      </p:pic>
      <p:pic>
        <p:nvPicPr>
          <p:cNvPr id="10" name="Picture 2">
            <a:extLst>
              <a:ext uri="{FF2B5EF4-FFF2-40B4-BE49-F238E27FC236}">
                <a16:creationId xmlns:a16="http://schemas.microsoft.com/office/drawing/2014/main" id="{C003AD29-CF58-4B21-BEB6-5BEABF0E28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673D5D4E-F792-4550-8606-5A55CF29D2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7732" y="448503"/>
            <a:ext cx="3544247" cy="23628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4367732" y="2901771"/>
            <a:ext cx="3544247" cy="23628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977" y="448504"/>
            <a:ext cx="3150441" cy="4816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017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19" name="TextBox 18"/>
          <p:cNvSpPr txBox="1"/>
          <p:nvPr/>
        </p:nvSpPr>
        <p:spPr>
          <a:xfrm>
            <a:off x="2560198" y="5798242"/>
            <a:ext cx="3333750" cy="830997"/>
          </a:xfrm>
          <a:prstGeom prst="rect">
            <a:avLst/>
          </a:prstGeom>
          <a:noFill/>
        </p:spPr>
        <p:txBody>
          <a:bodyPr wrap="square" rtlCol="0">
            <a:spAutoFit/>
          </a:bodyPr>
          <a:lstStyle/>
          <a:p>
            <a:pPr algn="ctr"/>
            <a:r>
              <a:rPr lang="en-US" sz="4800" b="1" dirty="0"/>
              <a:t>‘Choke’</a:t>
            </a:r>
          </a:p>
        </p:txBody>
      </p:sp>
      <p:pic>
        <p:nvPicPr>
          <p:cNvPr id="20" name="Picture 19">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7775" y="5798242"/>
            <a:ext cx="1248845" cy="882497"/>
          </a:xfrm>
          <a:prstGeom prst="rect">
            <a:avLst/>
          </a:prstGeom>
        </p:spPr>
      </p:pic>
      <p:sp>
        <p:nvSpPr>
          <p:cNvPr id="7" name="TextBox 6"/>
          <p:cNvSpPr txBox="1"/>
          <p:nvPr/>
        </p:nvSpPr>
        <p:spPr>
          <a:xfrm>
            <a:off x="888034" y="3101379"/>
            <a:ext cx="7808521" cy="2246769"/>
          </a:xfrm>
          <a:prstGeom prst="rect">
            <a:avLst/>
          </a:prstGeom>
          <a:noFill/>
        </p:spPr>
        <p:txBody>
          <a:bodyPr wrap="square" rtlCol="0">
            <a:spAutoFit/>
          </a:bodyPr>
          <a:lstStyle/>
          <a:p>
            <a:r>
              <a:rPr lang="en-US" sz="2800" dirty="0"/>
              <a:t>What are the consequences of each of these responses to pressure? </a:t>
            </a:r>
            <a:br>
              <a:rPr lang="en-US" sz="2800" dirty="0"/>
            </a:br>
            <a:r>
              <a:rPr lang="en-US" sz="2800" dirty="0"/>
              <a:t>a) fight</a:t>
            </a:r>
          </a:p>
          <a:p>
            <a:r>
              <a:rPr lang="en-US" sz="2800" dirty="0"/>
              <a:t>b) flight</a:t>
            </a:r>
          </a:p>
          <a:p>
            <a:r>
              <a:rPr lang="en-US" sz="2800" dirty="0"/>
              <a:t>c) freeze</a:t>
            </a:r>
          </a:p>
        </p:txBody>
      </p:sp>
      <p:pic>
        <p:nvPicPr>
          <p:cNvPr id="10" name="Picture 2">
            <a:extLst>
              <a:ext uri="{FF2B5EF4-FFF2-40B4-BE49-F238E27FC236}">
                <a16:creationId xmlns:a16="http://schemas.microsoft.com/office/drawing/2014/main" id="{4904FA3C-1FC6-4C59-9606-02129B8952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9F99967D-0C21-4A1F-B380-FB1EFF085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034" y="334114"/>
            <a:ext cx="3544247" cy="236283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4714496" y="334114"/>
            <a:ext cx="3544247" cy="2362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10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0376" y="492125"/>
            <a:ext cx="5683946" cy="5170646"/>
          </a:xfrm>
          <a:prstGeom prst="rect">
            <a:avLst/>
          </a:prstGeom>
          <a:noFill/>
        </p:spPr>
        <p:txBody>
          <a:bodyPr wrap="square" rtlCol="0">
            <a:spAutoFit/>
          </a:bodyPr>
          <a:lstStyle/>
          <a:p>
            <a:r>
              <a:rPr lang="en-US" sz="3200" dirty="0"/>
              <a:t>Think of a time when you </a:t>
            </a:r>
            <a:br>
              <a:rPr lang="en-US" sz="3200" dirty="0"/>
            </a:br>
            <a:r>
              <a:rPr lang="en-US" sz="3200" dirty="0"/>
              <a:t>have felt a lot of pressure </a:t>
            </a:r>
            <a:br>
              <a:rPr lang="en-US" sz="3200" dirty="0"/>
            </a:br>
            <a:r>
              <a:rPr lang="en-US" sz="3200" dirty="0"/>
              <a:t>to do something well. </a:t>
            </a:r>
            <a:br>
              <a:rPr lang="en-US" sz="3200" dirty="0"/>
            </a:br>
            <a:r>
              <a:rPr lang="en-US" sz="2800" i="1" dirty="0"/>
              <a:t>(e.g. exams, sport, music, </a:t>
            </a:r>
            <a:br>
              <a:rPr lang="en-US" sz="2800" i="1" dirty="0"/>
            </a:br>
            <a:r>
              <a:rPr lang="en-US" sz="2800" i="1" dirty="0"/>
              <a:t>school event, other)</a:t>
            </a:r>
          </a:p>
          <a:p>
            <a:endParaRPr lang="en-US" dirty="0"/>
          </a:p>
          <a:p>
            <a:r>
              <a:rPr lang="en-US" sz="3200" dirty="0"/>
              <a:t>a) Did it go well, or did you ‘choke’? </a:t>
            </a:r>
            <a:br>
              <a:rPr lang="en-US" sz="3200" dirty="0"/>
            </a:br>
            <a:r>
              <a:rPr lang="en-US" sz="3200" dirty="0"/>
              <a:t>b) Why? How did it make </a:t>
            </a:r>
            <a:br>
              <a:rPr lang="en-US" sz="3200" dirty="0"/>
            </a:br>
            <a:r>
              <a:rPr lang="en-US" sz="3200" dirty="0"/>
              <a:t>you feel? </a:t>
            </a:r>
            <a:br>
              <a:rPr lang="en-US" sz="3200" dirty="0"/>
            </a:br>
            <a:endParaRPr lang="en-US" sz="3200" dirty="0"/>
          </a:p>
        </p:txBody>
      </p:sp>
      <p:pic>
        <p:nvPicPr>
          <p:cNvPr id="6" name="Picture 2">
            <a:extLst>
              <a:ext uri="{FF2B5EF4-FFF2-40B4-BE49-F238E27FC236}">
                <a16:creationId xmlns:a16="http://schemas.microsoft.com/office/drawing/2014/main" id="{DB3A18D7-0124-42C8-8056-6249E136BA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83F6DC51-5D92-479A-ABFE-24D07A0975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3" name="Picture 2" descr="GettyImages-47771438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4508" y="703776"/>
            <a:ext cx="3473742" cy="38771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200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2125" y="2400682"/>
            <a:ext cx="8540750" cy="2942344"/>
          </a:xfrm>
          <a:prstGeom prst="rect">
            <a:avLst/>
          </a:prstGeom>
          <a:noFill/>
        </p:spPr>
        <p:txBody>
          <a:bodyPr wrap="square" rtlCol="0">
            <a:spAutoFit/>
          </a:bodyPr>
          <a:lstStyle/>
          <a:p>
            <a:r>
              <a:rPr lang="en-US" sz="2800" i="1" dirty="0"/>
              <a:t>Can you remember…</a:t>
            </a:r>
            <a:br>
              <a:rPr lang="en-US" sz="2800" i="1" dirty="0"/>
            </a:br>
            <a:br>
              <a:rPr lang="en-US" sz="2400" i="1" dirty="0"/>
            </a:br>
            <a:r>
              <a:rPr lang="en-US" sz="3600" dirty="0"/>
              <a:t>What were the 6 top tips </a:t>
            </a:r>
            <a:br>
              <a:rPr lang="en-US" sz="3600" dirty="0"/>
            </a:br>
            <a:r>
              <a:rPr lang="en-US" sz="3600" dirty="0"/>
              <a:t>to prevent ‘</a:t>
            </a:r>
            <a:r>
              <a:rPr lang="en-US" sz="3600" b="1" dirty="0"/>
              <a:t>choking</a:t>
            </a:r>
            <a:r>
              <a:rPr lang="en-US" sz="3600" dirty="0"/>
              <a:t>’?</a:t>
            </a:r>
          </a:p>
          <a:p>
            <a:pPr marL="342900" indent="-342900">
              <a:lnSpc>
                <a:spcPct val="130000"/>
              </a:lnSpc>
              <a:buAutoNum type="arabicPeriod"/>
            </a:pPr>
            <a:endParaRPr lang="en-US" sz="2400" dirty="0"/>
          </a:p>
          <a:p>
            <a:pPr marL="342900" indent="-342900">
              <a:lnSpc>
                <a:spcPct val="130000"/>
              </a:lnSpc>
              <a:buAutoNum type="arabicPeriod"/>
            </a:pPr>
            <a:endParaRPr lang="en-US" sz="2400" dirty="0"/>
          </a:p>
        </p:txBody>
      </p:sp>
      <p:pic>
        <p:nvPicPr>
          <p:cNvPr id="7" name="Picture 6"/>
          <p:cNvPicPr>
            <a:picLocks noChangeAspect="1"/>
          </p:cNvPicPr>
          <p:nvPr/>
        </p:nvPicPr>
        <p:blipFill rotWithShape="1">
          <a:blip r:embed="rId3">
            <a:duotone>
              <a:prstClr val="black"/>
              <a:schemeClr val="accent2">
                <a:tint val="45000"/>
                <a:satMod val="400000"/>
              </a:schemeClr>
            </a:duotone>
          </a:blip>
          <a:srcRect t="31605" b="30741"/>
          <a:stretch/>
        </p:blipFill>
        <p:spPr>
          <a:xfrm>
            <a:off x="0" y="141417"/>
            <a:ext cx="9144000" cy="1628758"/>
          </a:xfrm>
          <a:prstGeom prst="rect">
            <a:avLst/>
          </a:prstGeom>
          <a:ln>
            <a:noFill/>
          </a:ln>
          <a:effectLst>
            <a:softEdge rad="112500"/>
          </a:effectLst>
        </p:spPr>
      </p:pic>
      <p:pic>
        <p:nvPicPr>
          <p:cNvPr id="5" name="Picture 4"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333" l="14688" r="84750">
                        <a14:foregroundMark x1="50875" y1="75333" x2="50875" y2="75333"/>
                        <a14:foregroundMark x1="50313" y1="47222" x2="50313" y2="47222"/>
                        <a14:foregroundMark x1="63250" y1="70222" x2="63250" y2="70222"/>
                        <a14:foregroundMark x1="38438" y1="65222" x2="38438" y2="65222"/>
                        <a14:foregroundMark x1="33313" y1="76333" x2="33313" y2="76333"/>
                        <a14:foregroundMark x1="41250" y1="77333" x2="41250" y2="77333"/>
                        <a14:foregroundMark x1="46875" y1="64222" x2="46875" y2="64222"/>
                        <a14:foregroundMark x1="42375" y1="51222" x2="42375" y2="51222"/>
                        <a14:foregroundMark x1="49125" y1="26111" x2="49125" y2="26111"/>
                        <a14:foregroundMark x1="57625" y1="55222" x2="57625" y2="55222"/>
                        <a14:foregroundMark x1="56500" y1="68222" x2="56500" y2="68222"/>
                        <a14:foregroundMark x1="58750" y1="77333" x2="58750" y2="77333"/>
                      </a14:backgroundRemoval>
                    </a14:imgEffect>
                  </a14:imgLayer>
                </a14:imgProps>
              </a:ext>
            </a:extLst>
          </a:blip>
          <a:srcRect l="11865" r="12429"/>
          <a:stretch/>
        </p:blipFill>
        <p:spPr>
          <a:xfrm>
            <a:off x="7393805" y="395417"/>
            <a:ext cx="1390750" cy="10333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7">
                    <a14:imgEffect>
                      <a14:backgroundRemoval t="0" b="99333" l="14688" r="84750">
                        <a14:foregroundMark x1="50875" y1="75333" x2="50875" y2="75333"/>
                        <a14:foregroundMark x1="50313" y1="47222" x2="50313" y2="47222"/>
                        <a14:foregroundMark x1="63250" y1="70222" x2="63250" y2="70222"/>
                        <a14:foregroundMark x1="38438" y1="65222" x2="38438" y2="65222"/>
                        <a14:foregroundMark x1="33313" y1="76333" x2="33313" y2="76333"/>
                        <a14:foregroundMark x1="41250" y1="77333" x2="41250" y2="77333"/>
                        <a14:foregroundMark x1="46875" y1="64222" x2="46875" y2="64222"/>
                        <a14:foregroundMark x1="42375" y1="51222" x2="42375" y2="51222"/>
                        <a14:foregroundMark x1="49125" y1="26111" x2="49125" y2="26111"/>
                        <a14:foregroundMark x1="57625" y1="55222" x2="57625" y2="55222"/>
                        <a14:foregroundMark x1="56500" y1="68222" x2="56500" y2="68222"/>
                        <a14:foregroundMark x1="58750" y1="77333" x2="58750" y2="77333"/>
                      </a14:backgroundRemoval>
                    </a14:imgEffect>
                  </a14:imgLayer>
                </a14:imgProps>
              </a:ext>
            </a:extLst>
          </a:blip>
          <a:srcRect l="11865" r="12429"/>
          <a:stretch/>
        </p:blipFill>
        <p:spPr>
          <a:xfrm>
            <a:off x="338955" y="395417"/>
            <a:ext cx="1390750" cy="1033333"/>
          </a:xfrm>
          <a:prstGeom prst="rect">
            <a:avLst/>
          </a:prstGeom>
          <a:ln>
            <a:noFill/>
          </a:ln>
          <a:effectLst>
            <a:outerShdw blurRad="292100" dist="139700" dir="2700000" algn="tl" rotWithShape="0">
              <a:srgbClr val="333333">
                <a:alpha val="65000"/>
              </a:srgbClr>
            </a:outerShdw>
          </a:effectLst>
        </p:spPr>
      </p:pic>
      <p:pic>
        <p:nvPicPr>
          <p:cNvPr id="12" name="Picture 2">
            <a:extLst>
              <a:ext uri="{FF2B5EF4-FFF2-40B4-BE49-F238E27FC236}">
                <a16:creationId xmlns:a16="http://schemas.microsoft.com/office/drawing/2014/main" id="{3A5FD2EA-AD86-4B35-9088-30FF9224564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5D4E6EB3-C3EC-4069-8B91-573BADDA73A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7565" y="2309197"/>
            <a:ext cx="2941104" cy="2274849"/>
          </a:xfrm>
          <a:prstGeom prst="rect">
            <a:avLst/>
          </a:prstGeom>
          <a:effectLst>
            <a:softEdge rad="101600"/>
          </a:effectLst>
        </p:spPr>
      </p:pic>
    </p:spTree>
    <p:extLst>
      <p:ext uri="{BB962C8B-B14F-4D97-AF65-F5344CB8AC3E}">
        <p14:creationId xmlns:p14="http://schemas.microsoft.com/office/powerpoint/2010/main" val="2511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11241</TotalTime>
  <Words>314</Words>
  <Application>Microsoft Office PowerPoint</Application>
  <PresentationFormat>On-screen Show (4:3)</PresentationFormat>
  <Paragraphs>70</Paragraphs>
  <Slides>16</Slides>
  <Notes>7</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153</cp:revision>
  <cp:lastPrinted>2016-02-19T17:45:04Z</cp:lastPrinted>
  <dcterms:created xsi:type="dcterms:W3CDTF">2015-05-25T12:11:02Z</dcterms:created>
  <dcterms:modified xsi:type="dcterms:W3CDTF">2018-04-12T19:50:58Z</dcterms:modified>
</cp:coreProperties>
</file>