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85" r:id="rId2"/>
    <p:sldId id="386" r:id="rId3"/>
    <p:sldId id="387" r:id="rId4"/>
    <p:sldId id="388" r:id="rId5"/>
    <p:sldId id="377" r:id="rId6"/>
    <p:sldId id="383" r:id="rId7"/>
    <p:sldId id="379" r:id="rId8"/>
    <p:sldId id="380" r:id="rId9"/>
    <p:sldId id="384" r:id="rId10"/>
    <p:sldId id="382" r:id="rId11"/>
    <p:sldId id="370" r:id="rId12"/>
    <p:sldId id="371" r:id="rId13"/>
    <p:sldId id="389" r:id="rId14"/>
    <p:sldId id="390" r:id="rId15"/>
    <p:sldId id="39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FCC99"/>
    <a:srgbClr val="CC0000"/>
    <a:srgbClr val="FFCC00"/>
    <a:srgbClr val="FF8000"/>
    <a:srgbClr val="CC66FF"/>
    <a:srgbClr val="0080FF"/>
    <a:srgbClr val="FF0080"/>
    <a:srgbClr val="FFCC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40" autoAdjust="0"/>
    <p:restoredTop sz="90091" autoAdjust="0"/>
  </p:normalViewPr>
  <p:slideViewPr>
    <p:cSldViewPr snapToGrid="0" snapToObjects="1">
      <p:cViewPr varScale="1">
        <p:scale>
          <a:sx n="87" d="100"/>
          <a:sy n="87" d="100"/>
        </p:scale>
        <p:origin x="-14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A97E830-D817-46DD-AF23-93E95EAE6B1C}"/>
    <pc:docChg chg="modSld">
      <pc:chgData name="" userId="" providerId="" clId="Web-{EA97E830-D817-46DD-AF23-93E95EAE6B1C}" dt="2018-04-12T19:50:06.460" v="9"/>
      <pc:docMkLst>
        <pc:docMk/>
      </pc:docMkLst>
      <pc:sldChg chg="modSp">
        <pc:chgData name="" userId="" providerId="" clId="Web-{EA97E830-D817-46DD-AF23-93E95EAE6B1C}" dt="2018-04-12T19:50:06.460" v="8"/>
        <pc:sldMkLst>
          <pc:docMk/>
          <pc:sldMk cId="363449820" sldId="393"/>
        </pc:sldMkLst>
        <pc:spChg chg="mod">
          <ac:chgData name="" userId="" providerId="" clId="Web-{EA97E830-D817-46DD-AF23-93E95EAE6B1C}" dt="2018-04-12T19:50:06.460" v="8"/>
          <ac:spMkLst>
            <pc:docMk/>
            <pc:sldMk cId="363449820" sldId="39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B1CA5-11B2-8F46-8627-97E1CDC336FD}" type="datetimeFigureOut">
              <a:rPr lang="en-US" smtClean="0"/>
              <a:t>12/04/2018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572D7-1494-A54D-BAD8-656AB6DA9CD6}" type="slidenum">
              <a:rPr lang="en-US" smtClean="0"/>
              <a:t>‹#›</a:t>
            </a:fld>
            <a:endParaRPr lang="en-US"/>
          </a:p>
        </p:txBody>
      </p:sp>
    </p:spTree>
    <p:extLst>
      <p:ext uri="{BB962C8B-B14F-4D97-AF65-F5344CB8AC3E}">
        <p14:creationId xmlns:p14="http://schemas.microsoft.com/office/powerpoint/2010/main" val="14497293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138</a:t>
            </a:r>
          </a:p>
        </p:txBody>
      </p:sp>
      <p:sp>
        <p:nvSpPr>
          <p:cNvPr id="4" name="Slide Number Placeholder 3"/>
          <p:cNvSpPr>
            <a:spLocks noGrp="1"/>
          </p:cNvSpPr>
          <p:nvPr>
            <p:ph type="sldNum" sz="quarter" idx="10"/>
          </p:nvPr>
        </p:nvSpPr>
        <p:spPr/>
        <p:txBody>
          <a:bodyPr/>
          <a:lstStyle/>
          <a:p>
            <a:fld id="{53B572D7-1494-A54D-BAD8-656AB6DA9CD6}" type="slidenum">
              <a:rPr lang="en-US" smtClean="0"/>
              <a:t>6</a:t>
            </a:fld>
            <a:endParaRPr lang="en-US"/>
          </a:p>
        </p:txBody>
      </p:sp>
    </p:spTree>
    <p:extLst>
      <p:ext uri="{BB962C8B-B14F-4D97-AF65-F5344CB8AC3E}">
        <p14:creationId xmlns:p14="http://schemas.microsoft.com/office/powerpoint/2010/main" val="66128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image is free to share and use commercially: </a:t>
            </a:r>
          </a:p>
          <a:p>
            <a:endParaRPr lang="en-GB" dirty="0"/>
          </a:p>
          <a:p>
            <a:r>
              <a:rPr lang="en-GB" dirty="0"/>
              <a:t>https://www.bing.com/images/</a:t>
            </a:r>
            <a:r>
              <a:rPr lang="en-GB" dirty="0" err="1"/>
              <a:t>search?view</a:t>
            </a:r>
            <a:r>
              <a:rPr lang="en-GB" dirty="0"/>
              <a:t>=detailV2&amp;ccid=%2b6D3OC8l&amp;id=AFF4A090F60B8F645040F07371207BA5F9835AEC&amp;thid=OIP.-6D3OC8lFTn0Cq3zNIPNIAHaGN&amp;mediaurl=http%3a%2f%2fwww.betergezond.be%2fwp-content%2fuploads%2f2017%2f05%2fPeppertalk-Big-journeys-begin-with-small-steps..jpg&amp;exph=788&amp;expw=940&amp;q=</a:t>
            </a:r>
            <a:r>
              <a:rPr lang="en-GB" dirty="0" err="1"/>
              <a:t>big+journeys+begin+with+small+steps&amp;simid</a:t>
            </a:r>
            <a:r>
              <a:rPr lang="en-GB" dirty="0"/>
              <a:t>=608049908292846963&amp;selectedIndex=3&amp;qft=+filterui%3alicense-L2_L3_L4&amp;ajaxhist=0</a:t>
            </a:r>
          </a:p>
        </p:txBody>
      </p:sp>
      <p:sp>
        <p:nvSpPr>
          <p:cNvPr id="4" name="Slide Number Placeholder 3"/>
          <p:cNvSpPr>
            <a:spLocks noGrp="1"/>
          </p:cNvSpPr>
          <p:nvPr>
            <p:ph type="sldNum" sz="quarter" idx="10"/>
          </p:nvPr>
        </p:nvSpPr>
        <p:spPr/>
        <p:txBody>
          <a:bodyPr/>
          <a:lstStyle/>
          <a:p>
            <a:fld id="{53B572D7-1494-A54D-BAD8-656AB6DA9CD6}" type="slidenum">
              <a:rPr lang="en-US" smtClean="0"/>
              <a:t>7</a:t>
            </a:fld>
            <a:endParaRPr lang="en-US"/>
          </a:p>
        </p:txBody>
      </p:sp>
    </p:spTree>
    <p:extLst>
      <p:ext uri="{BB962C8B-B14F-4D97-AF65-F5344CB8AC3E}">
        <p14:creationId xmlns:p14="http://schemas.microsoft.com/office/powerpoint/2010/main" val="308830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572D7-1494-A54D-BAD8-656AB6DA9CD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5763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12/04/2018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53388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12/04/2018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21127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12/04/2018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305737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12/04/2018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35255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F4119A-A0D4-7A49-B7A8-6603E97AEDEF}" type="datetimeFigureOut">
              <a:rPr lang="en-US" smtClean="0"/>
              <a:t>12/04/2018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21390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3F4119A-A0D4-7A49-B7A8-6603E97AEDEF}" type="datetimeFigureOut">
              <a:rPr lang="en-US" smtClean="0"/>
              <a:t>12/04/2018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73250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3F4119A-A0D4-7A49-B7A8-6603E97AEDEF}" type="datetimeFigureOut">
              <a:rPr lang="en-US" smtClean="0"/>
              <a:t>12/04/2018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25561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3F4119A-A0D4-7A49-B7A8-6603E97AEDEF}" type="datetimeFigureOut">
              <a:rPr lang="en-US" smtClean="0"/>
              <a:t>12/04/2018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48150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4119A-A0D4-7A49-B7A8-6603E97AEDEF}" type="datetimeFigureOut">
              <a:rPr lang="en-US" smtClean="0"/>
              <a:t>12/04/2018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21638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12/04/2018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70842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12/04/2018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4078214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119A-A0D4-7A49-B7A8-6603E97AEDEF}" type="datetimeFigureOut">
              <a:rPr lang="en-US" smtClean="0"/>
              <a:t>12/04/2018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F04F8-E768-3F47-81EF-57B63F0E056C}" type="slidenum">
              <a:rPr lang="en-US" smtClean="0"/>
              <a:t>‹#›</a:t>
            </a:fld>
            <a:endParaRPr lang="en-US"/>
          </a:p>
        </p:txBody>
      </p:sp>
    </p:spTree>
    <p:extLst>
      <p:ext uri="{BB962C8B-B14F-4D97-AF65-F5344CB8AC3E}">
        <p14:creationId xmlns:p14="http://schemas.microsoft.com/office/powerpoint/2010/main" val="367760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getty.co.uk/" TargetMode="External"/><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0"/>
            <a:ext cx="9144000" cy="686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dirty="0">
                <a:solidFill>
                  <a:srgbClr val="FFCC00"/>
                </a:solidFill>
                <a:latin typeface="Calibri"/>
                <a:cs typeface="Calibri"/>
              </a:rPr>
              <a:t>YOU ARE </a:t>
            </a:r>
            <a:br>
              <a:rPr lang="en-US" sz="8000" b="1" dirty="0">
                <a:solidFill>
                  <a:srgbClr val="FFCC00"/>
                </a:solidFill>
                <a:latin typeface="Calibri"/>
                <a:cs typeface="Calibri"/>
              </a:rPr>
            </a:br>
            <a:r>
              <a:rPr lang="en-US" sz="8000" b="1" dirty="0">
                <a:solidFill>
                  <a:srgbClr val="FFCC00"/>
                </a:solidFill>
                <a:latin typeface="Calibri"/>
                <a:cs typeface="Calibri"/>
              </a:rPr>
              <a:t>AWESOME</a:t>
            </a:r>
            <a:endParaRPr lang="en-US" sz="4400" b="1" dirty="0">
              <a:solidFill>
                <a:srgbClr val="FFCC00"/>
              </a:solidFill>
              <a:latin typeface="Calibri"/>
              <a:cs typeface="Calibri"/>
            </a:endParaRPr>
          </a:p>
        </p:txBody>
      </p:sp>
      <p:sp>
        <p:nvSpPr>
          <p:cNvPr id="8" name="Rectangle 7">
            <a:extLst>
              <a:ext uri="{FF2B5EF4-FFF2-40B4-BE49-F238E27FC236}">
                <a16:creationId xmlns:a16="http://schemas.microsoft.com/office/drawing/2014/main" xmlns="" id="{5974E597-B548-47BF-B50A-F8C77246C722}"/>
              </a:ext>
            </a:extLst>
          </p:cNvPr>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pic>
        <p:nvPicPr>
          <p:cNvPr id="9" name="Picture 8">
            <a:extLst>
              <a:ext uri="{FF2B5EF4-FFF2-40B4-BE49-F238E27FC236}">
                <a16:creationId xmlns:a16="http://schemas.microsoft.com/office/drawing/2014/main" xmlns="" id="{F05819F1-4537-40D8-86E0-40D7737F65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6971" b="25647"/>
          <a:stretch/>
        </p:blipFill>
        <p:spPr>
          <a:xfrm>
            <a:off x="6494548" y="5859427"/>
            <a:ext cx="810288" cy="270096"/>
          </a:xfrm>
          <a:prstGeom prst="rect">
            <a:avLst/>
          </a:prstGeom>
        </p:spPr>
      </p:pic>
      <p:pic>
        <p:nvPicPr>
          <p:cNvPr id="11" name="Picture 10">
            <a:extLst>
              <a:ext uri="{FF2B5EF4-FFF2-40B4-BE49-F238E27FC236}">
                <a16:creationId xmlns:a16="http://schemas.microsoft.com/office/drawing/2014/main" xmlns="" id="{C11C8B1D-200D-49D9-B05D-293C30FDD6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029" t="10277" b="15370"/>
          <a:stretch/>
        </p:blipFill>
        <p:spPr>
          <a:xfrm>
            <a:off x="6494548" y="6133097"/>
            <a:ext cx="475282" cy="270096"/>
          </a:xfrm>
          <a:prstGeom prst="rect">
            <a:avLst/>
          </a:prstGeom>
        </p:spPr>
      </p:pic>
      <p:pic>
        <p:nvPicPr>
          <p:cNvPr id="12" name="Picture 2">
            <a:extLst>
              <a:ext uri="{FF2B5EF4-FFF2-40B4-BE49-F238E27FC236}">
                <a16:creationId xmlns:a16="http://schemas.microsoft.com/office/drawing/2014/main" xmlns="" id="{C1A3104C-3A10-4452-A1BF-7C52BB4F51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5986602" y="5829094"/>
            <a:ext cx="507946" cy="7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86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234781"/>
            <a:ext cx="9144000" cy="95203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a:t>My Marginal Gains Plan</a:t>
            </a:r>
          </a:p>
        </p:txBody>
      </p:sp>
      <p:graphicFrame>
        <p:nvGraphicFramePr>
          <p:cNvPr id="2" name="Table 1">
            <a:extLst>
              <a:ext uri="{FF2B5EF4-FFF2-40B4-BE49-F238E27FC236}">
                <a16:creationId xmlns:a16="http://schemas.microsoft.com/office/drawing/2014/main" xmlns="" id="{4DEF0F9E-E7D4-4D1A-8BEE-9054C589913B}"/>
              </a:ext>
            </a:extLst>
          </p:cNvPr>
          <p:cNvGraphicFramePr>
            <a:graphicFrameLocks noGrp="1"/>
          </p:cNvGraphicFramePr>
          <p:nvPr>
            <p:extLst>
              <p:ext uri="{D42A27DB-BD31-4B8C-83A1-F6EECF244321}">
                <p14:modId xmlns:p14="http://schemas.microsoft.com/office/powerpoint/2010/main" val="1597813374"/>
              </p:ext>
            </p:extLst>
          </p:nvPr>
        </p:nvGraphicFramePr>
        <p:xfrm>
          <a:off x="422357" y="1610192"/>
          <a:ext cx="8299286" cy="3792639"/>
        </p:xfrm>
        <a:graphic>
          <a:graphicData uri="http://schemas.openxmlformats.org/drawingml/2006/table">
            <a:tbl>
              <a:tblPr firstRow="1" firstCol="1" bandRow="1">
                <a:tableStyleId>{5940675A-B579-460E-94D1-54222C63F5DA}</a:tableStyleId>
              </a:tblPr>
              <a:tblGrid>
                <a:gridCol w="4149643">
                  <a:extLst>
                    <a:ext uri="{9D8B030D-6E8A-4147-A177-3AD203B41FA5}">
                      <a16:colId xmlns:a16="http://schemas.microsoft.com/office/drawing/2014/main" xmlns="" val="3864007682"/>
                    </a:ext>
                  </a:extLst>
                </a:gridCol>
                <a:gridCol w="4149643">
                  <a:extLst>
                    <a:ext uri="{9D8B030D-6E8A-4147-A177-3AD203B41FA5}">
                      <a16:colId xmlns:a16="http://schemas.microsoft.com/office/drawing/2014/main" xmlns="" val="1807797183"/>
                    </a:ext>
                  </a:extLst>
                </a:gridCol>
              </a:tblGrid>
              <a:tr h="383131">
                <a:tc gridSpan="2">
                  <a:txBody>
                    <a:bodyPr/>
                    <a:lstStyle/>
                    <a:p>
                      <a:pPr>
                        <a:lnSpc>
                          <a:spcPct val="107000"/>
                        </a:lnSpc>
                        <a:spcAft>
                          <a:spcPts val="0"/>
                        </a:spcAft>
                      </a:pPr>
                      <a:r>
                        <a:rPr lang="en-GB" sz="2500" dirty="0">
                          <a:effectLst/>
                        </a:rPr>
                        <a:t>My goal:</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xmlns="" val="2131093716"/>
                  </a:ext>
                </a:extLst>
              </a:tr>
              <a:tr h="434895">
                <a:tc>
                  <a:txBody>
                    <a:bodyPr/>
                    <a:lstStyle/>
                    <a:p>
                      <a:pPr>
                        <a:lnSpc>
                          <a:spcPct val="107000"/>
                        </a:lnSpc>
                        <a:spcAft>
                          <a:spcPts val="0"/>
                        </a:spcAft>
                      </a:pPr>
                      <a:r>
                        <a:rPr lang="en-GB" sz="25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current picture</a:t>
                      </a:r>
                    </a:p>
                  </a:txBody>
                  <a:tcPr marL="68580" marR="68580" marT="0" marB="0" anchor="ctr"/>
                </a:tc>
                <a:tc>
                  <a:txBody>
                    <a:bodyPr/>
                    <a:lstStyle/>
                    <a:p>
                      <a:pPr>
                        <a:lnSpc>
                          <a:spcPct val="107000"/>
                        </a:lnSpc>
                        <a:spcAft>
                          <a:spcPts val="0"/>
                        </a:spcAft>
                      </a:pPr>
                      <a:r>
                        <a:rPr lang="en-GB" sz="25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What I’ll change</a:t>
                      </a:r>
                    </a:p>
                  </a:txBody>
                  <a:tcPr marL="68580" marR="68580" marT="0" marB="0" anchor="ctr"/>
                </a:tc>
                <a:extLst>
                  <a:ext uri="{0D108BD9-81ED-4DB2-BD59-A6C34878D82A}">
                    <a16:rowId xmlns:a16="http://schemas.microsoft.com/office/drawing/2014/main" xmlns="" val="3842500015"/>
                  </a:ext>
                </a:extLst>
              </a:tr>
              <a:tr h="993775">
                <a:tc>
                  <a:txBody>
                    <a:bodyPr/>
                    <a:lstStyle/>
                    <a:p>
                      <a:pPr>
                        <a:lnSpc>
                          <a:spcPct val="107000"/>
                        </a:lnSpc>
                        <a:spcAft>
                          <a:spcPts val="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29651967"/>
                  </a:ext>
                </a:extLst>
              </a:tr>
              <a:tr h="994315">
                <a:tc>
                  <a:txBody>
                    <a:bodyPr/>
                    <a:lstStyle/>
                    <a:p>
                      <a:pPr>
                        <a:lnSpc>
                          <a:spcPct val="107000"/>
                        </a:lnSpc>
                        <a:spcAft>
                          <a:spcPts val="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95367216"/>
                  </a:ext>
                </a:extLst>
              </a:tr>
              <a:tr h="961985">
                <a:tc>
                  <a:txBody>
                    <a:bodyPr/>
                    <a:lstStyle/>
                    <a:p>
                      <a:pPr>
                        <a:lnSpc>
                          <a:spcPct val="107000"/>
                        </a:lnSpc>
                        <a:spcAft>
                          <a:spcPts val="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04132237"/>
                  </a:ext>
                </a:extLst>
              </a:tr>
            </a:tbl>
          </a:graphicData>
        </a:graphic>
      </p:graphicFrame>
      <p:pic>
        <p:nvPicPr>
          <p:cNvPr id="7" name="Picture 2">
            <a:extLst>
              <a:ext uri="{FF2B5EF4-FFF2-40B4-BE49-F238E27FC236}">
                <a16:creationId xmlns:a16="http://schemas.microsoft.com/office/drawing/2014/main" xmlns="" id="{368117FC-918D-44D6-920A-4D470EC366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4D842871-5733-4EB3-BFAE-1F9CF30A53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05994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6500" y="1694950"/>
            <a:ext cx="7064374" cy="3973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0" y="174625"/>
            <a:ext cx="9144000" cy="125412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5400" b="1" dirty="0"/>
              <a:t>Matthew Syed</a:t>
            </a:r>
          </a:p>
        </p:txBody>
      </p:sp>
      <p:pic>
        <p:nvPicPr>
          <p:cNvPr id="7" name="Picture 6"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pic>
        <p:nvPicPr>
          <p:cNvPr id="2" name="Picture 1"/>
          <p:cNvPicPr>
            <a:picLocks noChangeAspect="1"/>
          </p:cNvPicPr>
          <p:nvPr/>
        </p:nvPicPr>
        <p:blipFill>
          <a:blip r:embed="rId4"/>
          <a:stretch>
            <a:fillRect/>
          </a:stretch>
        </p:blipFill>
        <p:spPr>
          <a:xfrm>
            <a:off x="226596" y="174625"/>
            <a:ext cx="2026719" cy="1432182"/>
          </a:xfrm>
          <a:prstGeom prst="rect">
            <a:avLst/>
          </a:prstGeom>
        </p:spPr>
      </p:pic>
      <p:pic>
        <p:nvPicPr>
          <p:cNvPr id="8" name="Picture 2">
            <a:extLst>
              <a:ext uri="{FF2B5EF4-FFF2-40B4-BE49-F238E27FC236}">
                <a16:creationId xmlns:a16="http://schemas.microsoft.com/office/drawing/2014/main" xmlns="" id="{546A3390-42A9-474B-B81E-F8FE8F1AFE0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1AA22FED-82E1-4470-8CF8-CF67C15BAE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41441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4208" y="2648725"/>
            <a:ext cx="8382000" cy="2800766"/>
          </a:xfrm>
          <a:prstGeom prst="rect">
            <a:avLst/>
          </a:prstGeom>
          <a:noFill/>
        </p:spPr>
        <p:txBody>
          <a:bodyPr wrap="square" rtlCol="0">
            <a:spAutoFit/>
          </a:bodyPr>
          <a:lstStyle/>
          <a:p>
            <a:pPr marL="514350" indent="-514350">
              <a:buAutoNum type="arabicPeriod"/>
            </a:pPr>
            <a:r>
              <a:rPr lang="en-US" sz="3200" dirty="0"/>
              <a:t>Identify someone </a:t>
            </a:r>
            <a:r>
              <a:rPr lang="en-US" sz="3200" b="1" u="sng" dirty="0"/>
              <a:t>outside of sport</a:t>
            </a:r>
            <a:r>
              <a:rPr lang="en-US" sz="3200" dirty="0"/>
              <a:t> who has achieved success in their field. </a:t>
            </a:r>
            <a:br>
              <a:rPr lang="en-US" sz="3200" dirty="0"/>
            </a:br>
            <a:endParaRPr lang="en-US" sz="1200" dirty="0"/>
          </a:p>
          <a:p>
            <a:pPr marL="514350" indent="-514350">
              <a:buAutoNum type="arabicPeriod"/>
            </a:pPr>
            <a:r>
              <a:rPr lang="en-US" sz="3200" dirty="0"/>
              <a:t>Research their journey to success and identify three small things that they changed that improved their performance. </a:t>
            </a:r>
          </a:p>
        </p:txBody>
      </p:sp>
      <p:pic>
        <p:nvPicPr>
          <p:cNvPr id="10" name="Picture 9"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4" name="Rectangle 3">
            <a:extLst>
              <a:ext uri="{FF2B5EF4-FFF2-40B4-BE49-F238E27FC236}">
                <a16:creationId xmlns:a16="http://schemas.microsoft.com/office/drawing/2014/main" xmlns="" id="{FCA15204-9B00-4D0B-8DBF-8049CE317F8E}"/>
              </a:ext>
            </a:extLst>
          </p:cNvPr>
          <p:cNvSpPr/>
          <p:nvPr/>
        </p:nvSpPr>
        <p:spPr>
          <a:xfrm>
            <a:off x="3939105" y="753212"/>
            <a:ext cx="5320335" cy="1323439"/>
          </a:xfrm>
          <a:prstGeom prst="rect">
            <a:avLst/>
          </a:prstGeom>
        </p:spPr>
        <p:txBody>
          <a:bodyPr wrap="square">
            <a:spAutoFit/>
          </a:bodyPr>
          <a:lstStyle/>
          <a:p>
            <a:r>
              <a:rPr lang="en-US" sz="4000" b="1" dirty="0"/>
              <a:t>What next?</a:t>
            </a:r>
            <a:br>
              <a:rPr lang="en-US" sz="4000" b="1" dirty="0"/>
            </a:br>
            <a:r>
              <a:rPr lang="en-US" sz="4000" b="1" dirty="0"/>
              <a:t>Research and explore</a:t>
            </a:r>
            <a:endParaRPr lang="en-GB"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60" y="434350"/>
            <a:ext cx="3283105" cy="2188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2">
            <a:extLst>
              <a:ext uri="{FF2B5EF4-FFF2-40B4-BE49-F238E27FC236}">
                <a16:creationId xmlns:a16="http://schemas.microsoft.com/office/drawing/2014/main" xmlns="" id="{551B05A7-FD0F-4719-ADF7-699E6D1F394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xmlns="" id="{B9A309EE-47AA-483A-AB2B-0639A8E95F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79238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9" name="TextBox 8"/>
          <p:cNvSpPr txBox="1"/>
          <p:nvPr/>
        </p:nvSpPr>
        <p:spPr>
          <a:xfrm>
            <a:off x="226596" y="520789"/>
            <a:ext cx="4016375" cy="2431435"/>
          </a:xfrm>
          <a:prstGeom prst="rect">
            <a:avLst/>
          </a:prstGeom>
          <a:noFill/>
        </p:spPr>
        <p:txBody>
          <a:bodyPr wrap="square" rtlCol="0">
            <a:spAutoFit/>
          </a:bodyPr>
          <a:lstStyle/>
          <a:p>
            <a:r>
              <a:rPr lang="en-US" sz="4000" b="1" dirty="0">
                <a:solidFill>
                  <a:schemeClr val="tx1">
                    <a:lumMod val="50000"/>
                    <a:lumOff val="50000"/>
                  </a:schemeClr>
                </a:solidFill>
                <a:latin typeface="Calibri"/>
                <a:cs typeface="Calibri"/>
              </a:rPr>
              <a:t>NEXT </a:t>
            </a:r>
            <a:br>
              <a:rPr lang="en-US" sz="4000" b="1" dirty="0">
                <a:solidFill>
                  <a:schemeClr val="tx1">
                    <a:lumMod val="50000"/>
                    <a:lumOff val="50000"/>
                  </a:schemeClr>
                </a:solidFill>
                <a:latin typeface="Calibri"/>
                <a:cs typeface="Calibri"/>
              </a:rPr>
            </a:br>
            <a:r>
              <a:rPr lang="en-US" sz="4000" b="1" dirty="0">
                <a:solidFill>
                  <a:schemeClr val="tx1">
                    <a:lumMod val="50000"/>
                    <a:lumOff val="50000"/>
                  </a:schemeClr>
                </a:solidFill>
                <a:latin typeface="Calibri"/>
                <a:cs typeface="Calibri"/>
              </a:rPr>
              <a:t>SESSION</a:t>
            </a:r>
          </a:p>
          <a:p>
            <a:pPr algn="ctr"/>
            <a:r>
              <a:rPr lang="en-US" sz="4800" b="1" dirty="0">
                <a:solidFill>
                  <a:srgbClr val="FFCC00"/>
                </a:solidFill>
                <a:latin typeface="Calibri"/>
                <a:cs typeface="Calibri"/>
              </a:rPr>
              <a:t/>
            </a:r>
            <a:br>
              <a:rPr lang="en-US" sz="4800" b="1" dirty="0">
                <a:solidFill>
                  <a:srgbClr val="FFCC00"/>
                </a:solidFill>
                <a:latin typeface="Calibri"/>
                <a:cs typeface="Calibri"/>
              </a:rPr>
            </a:br>
            <a:endParaRPr lang="en-US" sz="2400" b="1" dirty="0">
              <a:solidFill>
                <a:srgbClr val="FFCC00"/>
              </a:solidFill>
              <a:latin typeface="Calibri"/>
              <a:cs typeface="Calibri"/>
            </a:endParaRPr>
          </a:p>
        </p:txBody>
      </p:sp>
      <p:sp>
        <p:nvSpPr>
          <p:cNvPr id="11" name="Bent Arrow 10"/>
          <p:cNvSpPr/>
          <p:nvPr/>
        </p:nvSpPr>
        <p:spPr>
          <a:xfrm rot="10800000" flipH="1">
            <a:off x="766346" y="2024061"/>
            <a:ext cx="1174750" cy="1095375"/>
          </a:xfrm>
          <a:prstGeom prst="bent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302" y="1"/>
            <a:ext cx="4857575"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xmlns="" id="{5D45F76A-163F-4462-8394-D9C09B8D979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xmlns="" id="{57F241F6-DC17-4B64-AFAB-638A7802DA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710093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0"/>
            <a:ext cx="9144000" cy="686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dirty="0">
                <a:solidFill>
                  <a:srgbClr val="FFCC00"/>
                </a:solidFill>
                <a:latin typeface="Calibri"/>
                <a:cs typeface="Calibri"/>
              </a:rPr>
              <a:t>YOU ARE </a:t>
            </a:r>
            <a:br>
              <a:rPr lang="en-US" sz="8000" b="1" dirty="0">
                <a:solidFill>
                  <a:srgbClr val="FFCC00"/>
                </a:solidFill>
                <a:latin typeface="Calibri"/>
                <a:cs typeface="Calibri"/>
              </a:rPr>
            </a:br>
            <a:r>
              <a:rPr lang="en-US" sz="8000" b="1" dirty="0">
                <a:solidFill>
                  <a:srgbClr val="FFCC00"/>
                </a:solidFill>
                <a:latin typeface="Calibri"/>
                <a:cs typeface="Calibri"/>
              </a:rPr>
              <a:t>AWESOME</a:t>
            </a:r>
            <a:endParaRPr lang="en-US" sz="4400" b="1" dirty="0">
              <a:solidFill>
                <a:srgbClr val="FFCC00"/>
              </a:solidFill>
              <a:latin typeface="Calibri"/>
              <a:cs typeface="Calibri"/>
            </a:endParaRPr>
          </a:p>
        </p:txBody>
      </p:sp>
      <p:sp>
        <p:nvSpPr>
          <p:cNvPr id="8" name="Rectangle 7">
            <a:extLst>
              <a:ext uri="{FF2B5EF4-FFF2-40B4-BE49-F238E27FC236}">
                <a16:creationId xmlns:a16="http://schemas.microsoft.com/office/drawing/2014/main" xmlns="" id="{ABA2B77E-613B-4F00-8B76-D1FE66386B18}"/>
              </a:ext>
            </a:extLst>
          </p:cNvPr>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pic>
        <p:nvPicPr>
          <p:cNvPr id="9" name="Picture 8">
            <a:extLst>
              <a:ext uri="{FF2B5EF4-FFF2-40B4-BE49-F238E27FC236}">
                <a16:creationId xmlns:a16="http://schemas.microsoft.com/office/drawing/2014/main" xmlns="" id="{CEC8A32D-B472-48FE-AB76-F3D35663F6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6971" b="25647"/>
          <a:stretch/>
        </p:blipFill>
        <p:spPr>
          <a:xfrm>
            <a:off x="6494548" y="5859427"/>
            <a:ext cx="810288" cy="270096"/>
          </a:xfrm>
          <a:prstGeom prst="rect">
            <a:avLst/>
          </a:prstGeom>
        </p:spPr>
      </p:pic>
      <p:pic>
        <p:nvPicPr>
          <p:cNvPr id="11" name="Picture 10">
            <a:extLst>
              <a:ext uri="{FF2B5EF4-FFF2-40B4-BE49-F238E27FC236}">
                <a16:creationId xmlns:a16="http://schemas.microsoft.com/office/drawing/2014/main" xmlns="" id="{49C050EE-1BB5-43CA-8BDB-67AD75B8CD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029" t="10277" b="15370"/>
          <a:stretch/>
        </p:blipFill>
        <p:spPr>
          <a:xfrm>
            <a:off x="6494548" y="6133097"/>
            <a:ext cx="475282" cy="270096"/>
          </a:xfrm>
          <a:prstGeom prst="rect">
            <a:avLst/>
          </a:prstGeom>
        </p:spPr>
      </p:pic>
      <p:pic>
        <p:nvPicPr>
          <p:cNvPr id="12" name="Picture 2">
            <a:extLst>
              <a:ext uri="{FF2B5EF4-FFF2-40B4-BE49-F238E27FC236}">
                <a16:creationId xmlns:a16="http://schemas.microsoft.com/office/drawing/2014/main" xmlns="" id="{FBDE0DB5-110F-4369-B62D-0C8BEE15D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5986602" y="5829094"/>
            <a:ext cx="507946" cy="7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34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914" y="2602953"/>
            <a:ext cx="8254313" cy="3046988"/>
          </a:xfrm>
          <a:prstGeom prst="rect">
            <a:avLst/>
          </a:prstGeom>
          <a:noFill/>
          <a:ln>
            <a:solidFill>
              <a:schemeClr val="tx1"/>
            </a:solidFill>
          </a:ln>
        </p:spPr>
        <p:txBody>
          <a:bodyPr wrap="square" rtlCol="0" anchor="t">
            <a:spAutoFit/>
          </a:bodyPr>
          <a:lstStyle/>
          <a:p>
            <a:endParaRPr lang="en-US" sz="1200" dirty="0">
              <a:solidFill>
                <a:prstClr val="black"/>
              </a:solidFill>
            </a:endParaRPr>
          </a:p>
          <a:p>
            <a:r>
              <a:rPr lang="de-DE" sz="1200" dirty="0">
                <a:solidFill>
                  <a:prstClr val="black"/>
                </a:solidFill>
              </a:rPr>
              <a:t>© </a:t>
            </a:r>
            <a:r>
              <a:rPr lang="en-US" sz="1200" dirty="0">
                <a:solidFill>
                  <a:prstClr val="black"/>
                </a:solidFill>
              </a:rPr>
              <a:t>Year 2018 The PiXL Club Ltd and Author Matthew Syed. All rights reserved.</a:t>
            </a:r>
          </a:p>
          <a:p>
            <a:endParaRPr lang="en-US" sz="1200" dirty="0">
              <a:solidFill>
                <a:prstClr val="black"/>
              </a:solidFill>
            </a:endParaRPr>
          </a:p>
          <a:p>
            <a:r>
              <a:rPr lang="en-US" sz="1200" dirty="0">
                <a:solidFill>
                  <a:prstClr val="black"/>
                </a:solidFill>
              </a:rPr>
              <a:t>If this resource has been provided under The PiXL Club Ltd school membership agreement, it is strictly for the use of member schools for as long as they remain members of The PiXL Club. It may not be copied, sold, or transferred to a third party or used by the school after membership ceases. Until such time it may be freely used within the member school.</a:t>
            </a:r>
          </a:p>
          <a:p>
            <a:endParaRPr lang="en-US" sz="1200" dirty="0">
              <a:solidFill>
                <a:prstClr val="black"/>
              </a:solidFill>
            </a:endParaRPr>
          </a:p>
          <a:p>
            <a:r>
              <a:rPr lang="en-US" sz="1200" dirty="0">
                <a:solidFill>
                  <a:prstClr val="black"/>
                </a:solidFill>
              </a:rPr>
              <a:t>The Author Matthew Syed has the right to sell this teaching guide. It may not be copied, sold, or transferred to or by a third party. Matthew Syed takes full responsibility for all commercial activity thereof. </a:t>
            </a:r>
          </a:p>
          <a:p>
            <a:endParaRPr lang="en-US" sz="1200" dirty="0">
              <a:solidFill>
                <a:prstClr val="black"/>
              </a:solidFill>
            </a:endParaRPr>
          </a:p>
          <a:p>
            <a:r>
              <a:rPr lang="en-US" sz="1200" dirty="0">
                <a:solidFill>
                  <a:prstClr val="black"/>
                </a:solidFill>
              </a:rPr>
              <a:t>All opinions and contributions are those of the author. The contents of this resource are not connected with, or endorsed by, any other company, </a:t>
            </a:r>
            <a:r>
              <a:rPr lang="en-US" sz="1200" dirty="0" err="1">
                <a:solidFill>
                  <a:prstClr val="black"/>
                </a:solidFill>
              </a:rPr>
              <a:t>organisation</a:t>
            </a:r>
            <a:r>
              <a:rPr lang="en-US" sz="1200" dirty="0">
                <a:solidFill>
                  <a:prstClr val="black"/>
                </a:solidFill>
              </a:rPr>
              <a:t> or institution.  Any additional images are from </a:t>
            </a:r>
            <a:r>
              <a:rPr lang="en-US" sz="1200" u="sng" dirty="0">
                <a:solidFill>
                  <a:prstClr val="black"/>
                </a:solidFill>
                <a:hlinkClick r:id="rId3"/>
              </a:rPr>
              <a:t>getty.co.uk</a:t>
            </a:r>
            <a:r>
              <a:rPr lang="en-US" sz="1200" dirty="0">
                <a:solidFill>
                  <a:prstClr val="black"/>
                </a:solidFill>
              </a:rPr>
              <a:t> , unless otherwise stated. </a:t>
            </a:r>
            <a:r>
              <a:rPr lang="en-US" sz="1200" dirty="0">
                <a:solidFill>
                  <a:prstClr val="black"/>
                </a:solidFill>
                <a:cs typeface="Calibri"/>
              </a:rPr>
              <a:t>'You Are Awesome' illustrations copyright © Toby Triumph.  </a:t>
            </a:r>
          </a:p>
          <a:p>
            <a:endParaRPr lang="en-US" sz="1200" dirty="0">
              <a:solidFill>
                <a:prstClr val="black"/>
              </a:solidFill>
              <a:cs typeface="Calibri"/>
            </a:endParaRPr>
          </a:p>
          <a:p>
            <a:r>
              <a:rPr lang="en-US" sz="1200" dirty="0" err="1">
                <a:solidFill>
                  <a:prstClr val="black"/>
                </a:solidFill>
              </a:rPr>
              <a:t>Endeavours</a:t>
            </a:r>
            <a:r>
              <a:rPr lang="en-US" sz="1200" dirty="0">
                <a:solidFill>
                  <a:prstClr val="black"/>
                </a:solidFill>
              </a:rPr>
              <a:t> have been made to trace and contact copyright owners. If there are any inadvertent omissions or errors in the acknowledgements or usage, this is unintended and </a:t>
            </a:r>
            <a:r>
              <a:rPr lang="en-US" sz="1200" dirty="0" err="1">
                <a:solidFill>
                  <a:prstClr val="black"/>
                </a:solidFill>
              </a:rPr>
              <a:t>PiXL</a:t>
            </a:r>
            <a:r>
              <a:rPr lang="en-US" sz="1200">
                <a:solidFill>
                  <a:prstClr val="black"/>
                </a:solidFill>
              </a:rPr>
              <a:t> will be remedy these on written notification.</a:t>
            </a:r>
            <a:endParaRPr lang="en-US" sz="1200">
              <a:solidFill>
                <a:prstClr val="black"/>
              </a:solidFill>
              <a:cs typeface="Calibri"/>
            </a:endParaRPr>
          </a:p>
        </p:txBody>
      </p:sp>
      <p:pic>
        <p:nvPicPr>
          <p:cNvPr id="4" name="Picture 2">
            <a:extLst>
              <a:ext uri="{FF2B5EF4-FFF2-40B4-BE49-F238E27FC236}">
                <a16:creationId xmlns:a16="http://schemas.microsoft.com/office/drawing/2014/main" xmlns="" id="{3CE330F2-7637-4D85-961A-2980F03381A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481914" y="5987385"/>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E55FF380-2232-47A9-AD53-DBECA1DC5E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983598" y="6198769"/>
            <a:ext cx="1390548" cy="332530"/>
          </a:xfrm>
          <a:prstGeom prst="rect">
            <a:avLst/>
          </a:prstGeom>
        </p:spPr>
      </p:pic>
      <p:pic>
        <p:nvPicPr>
          <p:cNvPr id="6" name="Picture 5" descr="Pixl logo 2014 final vers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907" y="5862764"/>
            <a:ext cx="1480320" cy="879919"/>
          </a:xfrm>
          <a:prstGeom prst="rect">
            <a:avLst/>
          </a:prstGeom>
        </p:spPr>
      </p:pic>
    </p:spTree>
    <p:extLst>
      <p:ext uri="{BB962C8B-B14F-4D97-AF65-F5344CB8AC3E}">
        <p14:creationId xmlns:p14="http://schemas.microsoft.com/office/powerpoint/2010/main" val="36344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2" name="TextBox 1"/>
          <p:cNvSpPr txBox="1"/>
          <p:nvPr/>
        </p:nvSpPr>
        <p:spPr>
          <a:xfrm>
            <a:off x="0" y="242332"/>
            <a:ext cx="9144000" cy="923330"/>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400" b="1" dirty="0"/>
              <a:t>LAST SESSION</a:t>
            </a:r>
          </a:p>
        </p:txBody>
      </p:sp>
      <p:sp>
        <p:nvSpPr>
          <p:cNvPr id="3" name="TextBox 2"/>
          <p:cNvSpPr txBox="1"/>
          <p:nvPr/>
        </p:nvSpPr>
        <p:spPr>
          <a:xfrm>
            <a:off x="4429125" y="1888678"/>
            <a:ext cx="4079875" cy="2308324"/>
          </a:xfrm>
          <a:prstGeom prst="rect">
            <a:avLst/>
          </a:prstGeom>
          <a:noFill/>
        </p:spPr>
        <p:txBody>
          <a:bodyPr wrap="square" rtlCol="0">
            <a:spAutoFit/>
          </a:bodyPr>
          <a:lstStyle/>
          <a:p>
            <a:pPr algn="ctr"/>
            <a:r>
              <a:rPr lang="en-US" sz="4800" b="1" dirty="0">
                <a:solidFill>
                  <a:schemeClr val="tx1">
                    <a:lumMod val="50000"/>
                    <a:lumOff val="50000"/>
                  </a:schemeClr>
                </a:solidFill>
              </a:rPr>
              <a:t>Genius or what?</a:t>
            </a:r>
            <a:br>
              <a:rPr lang="en-US" sz="4800" b="1" dirty="0">
                <a:solidFill>
                  <a:schemeClr val="tx1">
                    <a:lumMod val="50000"/>
                    <a:lumOff val="50000"/>
                  </a:schemeClr>
                </a:solidFill>
              </a:rPr>
            </a:br>
            <a:endParaRPr lang="en-US" sz="4800" b="1" dirty="0">
              <a:solidFill>
                <a:schemeClr val="tx1">
                  <a:lumMod val="50000"/>
                  <a:lumOff val="50000"/>
                </a:schemeClr>
              </a:solidFill>
            </a:endParaRPr>
          </a:p>
        </p:txBody>
      </p:sp>
      <p:pic>
        <p:nvPicPr>
          <p:cNvPr id="7" name="Picture 6" descr="C:\Users\Louise.Grieve\AppData\Local\Microsoft\Windows\Temporary Internet Files\Content.Outlook\BWQP0MKW\You Are Awesome_interior header pages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68"/>
          <a:stretch/>
        </p:blipFill>
        <p:spPr bwMode="auto">
          <a:xfrm>
            <a:off x="1219195" y="1479206"/>
            <a:ext cx="3209930" cy="42970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xmlns="" id="{72A12244-C577-4920-BF76-64C721AC0F4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63550892-D845-4265-AA9E-BF360BC0B2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15792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TextBox 7"/>
          <p:cNvSpPr txBox="1"/>
          <p:nvPr/>
        </p:nvSpPr>
        <p:spPr>
          <a:xfrm>
            <a:off x="4369971" y="387077"/>
            <a:ext cx="4631154" cy="1508105"/>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TODAY’S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SESSION</a:t>
            </a:r>
            <a:br>
              <a:rPr lang="en-US" sz="3600" b="1" dirty="0">
                <a:solidFill>
                  <a:schemeClr val="tx1">
                    <a:lumMod val="50000"/>
                    <a:lumOff val="50000"/>
                  </a:schemeClr>
                </a:solidFill>
                <a:latin typeface="Calibri"/>
                <a:cs typeface="Calibri"/>
              </a:rPr>
            </a:br>
            <a:endParaRPr lang="en-US" sz="2000" b="1" dirty="0">
              <a:solidFill>
                <a:srgbClr val="FFCC00"/>
              </a:solidFill>
              <a:latin typeface="Calibri"/>
              <a:cs typeface="Calibri"/>
            </a:endParaRPr>
          </a:p>
        </p:txBody>
      </p:sp>
      <p:sp>
        <p:nvSpPr>
          <p:cNvPr id="10" name="Bent Arrow 9"/>
          <p:cNvSpPr/>
          <p:nvPr/>
        </p:nvSpPr>
        <p:spPr>
          <a:xfrm rot="10800000">
            <a:off x="4369971" y="1627186"/>
            <a:ext cx="1174750" cy="1095375"/>
          </a:xfrm>
          <a:prstGeom prst="bent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2" name="TextBox 11"/>
          <p:cNvSpPr txBox="1"/>
          <p:nvPr/>
        </p:nvSpPr>
        <p:spPr>
          <a:xfrm>
            <a:off x="4369971" y="3742762"/>
            <a:ext cx="4631154" cy="1754327"/>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YOU</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WILL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NEED</a:t>
            </a:r>
            <a:endParaRPr lang="en-US" sz="2000" b="1" dirty="0">
              <a:solidFill>
                <a:srgbClr val="FFCC00"/>
              </a:solidFill>
              <a:latin typeface="Calibri"/>
              <a:cs typeface="Calibri"/>
            </a:endParaRPr>
          </a:p>
        </p:txBody>
      </p:sp>
      <p:sp>
        <p:nvSpPr>
          <p:cNvPr id="11" name="U-Turn Arrow 10"/>
          <p:cNvSpPr/>
          <p:nvPr/>
        </p:nvSpPr>
        <p:spPr>
          <a:xfrm rot="10800000" flipH="1">
            <a:off x="4831081" y="5497089"/>
            <a:ext cx="2011044" cy="1054544"/>
          </a:xfrm>
          <a:prstGeom prst="uturn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pic>
        <p:nvPicPr>
          <p:cNvPr id="13" name="Picture 3" descr="C:\Users\Louise.Grieve\AppData\Local\Microsoft\Windows\Temporary Internet Files\Content.Outlook\BWQP0MKW\You Are Awesome_interior header pages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345" y="447193"/>
            <a:ext cx="3596383" cy="50767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FB6F88D4-5111-4AC2-97D4-DFD7B29338A5}"/>
              </a:ext>
            </a:extLst>
          </p:cNvPr>
          <p:cNvPicPr>
            <a:picLocks noChangeAspect="1"/>
          </p:cNvPicPr>
          <p:nvPr/>
        </p:nvPicPr>
        <p:blipFill rotWithShape="1">
          <a:blip r:embed="rId4"/>
          <a:srcRect l="32073" t="10018" r="32011" b="7339"/>
          <a:stretch/>
        </p:blipFill>
        <p:spPr>
          <a:xfrm>
            <a:off x="5812494" y="1627186"/>
            <a:ext cx="3010704" cy="3896727"/>
          </a:xfrm>
          <a:prstGeom prst="rect">
            <a:avLst/>
          </a:prstGeom>
          <a:effectLst>
            <a:outerShdw blurRad="63500" sx="102000" sy="102000" algn="ctr" rotWithShape="0">
              <a:prstClr val="black">
                <a:alpha val="40000"/>
              </a:prstClr>
            </a:outerShdw>
          </a:effectLst>
        </p:spPr>
      </p:pic>
      <p:pic>
        <p:nvPicPr>
          <p:cNvPr id="15" name="Picture 2">
            <a:extLst>
              <a:ext uri="{FF2B5EF4-FFF2-40B4-BE49-F238E27FC236}">
                <a16:creationId xmlns:a16="http://schemas.microsoft.com/office/drawing/2014/main" xmlns="" id="{82DADE8D-7F81-430F-85B2-6F100E332B3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xmlns="" id="{EC83D6EF-F661-4E42-BBA0-F9AE70C97A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57738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7" name="TextBox 6"/>
          <p:cNvSpPr txBox="1"/>
          <p:nvPr/>
        </p:nvSpPr>
        <p:spPr>
          <a:xfrm>
            <a:off x="4683125" y="1330414"/>
            <a:ext cx="4016375" cy="1754327"/>
          </a:xfrm>
          <a:prstGeom prst="rect">
            <a:avLst/>
          </a:prstGeom>
          <a:noFill/>
        </p:spPr>
        <p:txBody>
          <a:bodyPr wrap="square" rtlCol="0">
            <a:spAutoFit/>
          </a:bodyPr>
          <a:lstStyle/>
          <a:p>
            <a:pPr algn="ctr"/>
            <a:r>
              <a:rPr lang="en-US" sz="3600" dirty="0">
                <a:latin typeface="Calibri"/>
                <a:cs typeface="Calibri"/>
              </a:rPr>
              <a:t>Read Chapter 6 of  </a:t>
            </a:r>
            <a:br>
              <a:rPr lang="en-US" sz="3600" dirty="0">
                <a:latin typeface="Calibri"/>
                <a:cs typeface="Calibri"/>
              </a:rPr>
            </a:br>
            <a:r>
              <a:rPr lang="en-US" sz="3600" dirty="0">
                <a:latin typeface="Calibri"/>
                <a:cs typeface="Calibri"/>
              </a:rPr>
              <a:t>‘</a:t>
            </a:r>
            <a:r>
              <a:rPr lang="en-US" sz="3600" b="1" dirty="0">
                <a:latin typeface="Calibri"/>
                <a:cs typeface="Calibri"/>
              </a:rPr>
              <a:t>You Are Awesome</a:t>
            </a:r>
            <a:r>
              <a:rPr lang="en-US" sz="3600" dirty="0">
                <a:latin typeface="Calibri"/>
                <a:cs typeface="Calibri"/>
              </a:rPr>
              <a:t>’.</a:t>
            </a:r>
          </a:p>
          <a:p>
            <a:pPr algn="ctr"/>
            <a:endParaRPr lang="en-US" sz="3600" i="1" dirty="0">
              <a:latin typeface="Calibri"/>
              <a:cs typeface="Calibri"/>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82" t="12201" r="22766" b="9655"/>
          <a:stretch/>
        </p:blipFill>
        <p:spPr bwMode="auto">
          <a:xfrm>
            <a:off x="714375" y="294796"/>
            <a:ext cx="3968750" cy="580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xmlns="" id="{0AA16C50-A5AE-48CB-BA53-A49038D8354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xmlns="" id="{37FEA229-DCA7-4799-8292-95B4DC34E5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72161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693" y="2672157"/>
            <a:ext cx="3585033" cy="2244742"/>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753" y="2468103"/>
            <a:ext cx="4206008" cy="2633561"/>
          </a:xfrm>
          <a:prstGeom prst="rect">
            <a:avLst/>
          </a:prstGeom>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225753"/>
            <a:ext cx="9144000" cy="86258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a:t>Marginal Matthew</a:t>
            </a:r>
          </a:p>
        </p:txBody>
      </p:sp>
      <p:cxnSp>
        <p:nvCxnSpPr>
          <p:cNvPr id="9" name="Straight Arrow Connector 8">
            <a:extLst>
              <a:ext uri="{FF2B5EF4-FFF2-40B4-BE49-F238E27FC236}">
                <a16:creationId xmlns:a16="http://schemas.microsoft.com/office/drawing/2014/main" xmlns="" id="{E400948F-4EDD-4863-A6AA-916BDD12CA66}"/>
              </a:ext>
            </a:extLst>
          </p:cNvPr>
          <p:cNvCxnSpPr/>
          <p:nvPr/>
        </p:nvCxnSpPr>
        <p:spPr>
          <a:xfrm flipV="1">
            <a:off x="4572000" y="2064447"/>
            <a:ext cx="815009" cy="864705"/>
          </a:xfrm>
          <a:prstGeom prst="straightConnector1">
            <a:avLst/>
          </a:prstGeom>
          <a:ln w="28575" cmpd="sng">
            <a:solidFill>
              <a:schemeClr val="tx1">
                <a:lumMod val="50000"/>
                <a:lumOff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xmlns="" id="{A8202CB4-22EF-48F6-9F89-1E8D949F1B1E}"/>
              </a:ext>
            </a:extLst>
          </p:cNvPr>
          <p:cNvCxnSpPr/>
          <p:nvPr/>
        </p:nvCxnSpPr>
        <p:spPr>
          <a:xfrm>
            <a:off x="5700671" y="4265098"/>
            <a:ext cx="914400" cy="0"/>
          </a:xfrm>
          <a:prstGeom prst="straightConnector1">
            <a:avLst/>
          </a:prstGeom>
          <a:ln w="28575" cmpd="sng">
            <a:solidFill>
              <a:srgbClr val="7F7F7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xmlns="" id="{F2B237DD-66A5-4DFB-8293-5BF74498731C}"/>
              </a:ext>
            </a:extLst>
          </p:cNvPr>
          <p:cNvCxnSpPr>
            <a:cxnSpLocks/>
          </p:cNvCxnSpPr>
          <p:nvPr/>
        </p:nvCxnSpPr>
        <p:spPr>
          <a:xfrm>
            <a:off x="4125523" y="4881951"/>
            <a:ext cx="284921" cy="897834"/>
          </a:xfrm>
          <a:prstGeom prst="straightConnector1">
            <a:avLst/>
          </a:prstGeom>
          <a:ln w="28575" cmpd="sng">
            <a:solidFill>
              <a:srgbClr val="7F7F7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xmlns="" id="{F4873F07-C202-45F2-9CA8-822FF52D7B2B}"/>
              </a:ext>
            </a:extLst>
          </p:cNvPr>
          <p:cNvCxnSpPr>
            <a:cxnSpLocks/>
          </p:cNvCxnSpPr>
          <p:nvPr/>
        </p:nvCxnSpPr>
        <p:spPr>
          <a:xfrm flipH="1">
            <a:off x="2191466" y="4781013"/>
            <a:ext cx="515316" cy="788825"/>
          </a:xfrm>
          <a:prstGeom prst="straightConnector1">
            <a:avLst/>
          </a:prstGeom>
          <a:ln w="28575" cmpd="sng">
            <a:solidFill>
              <a:srgbClr val="7F7F7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xmlns="" id="{72F61CD6-DE12-4E01-979D-13C31FED5FF3}"/>
              </a:ext>
            </a:extLst>
          </p:cNvPr>
          <p:cNvCxnSpPr>
            <a:cxnSpLocks/>
          </p:cNvCxnSpPr>
          <p:nvPr/>
        </p:nvCxnSpPr>
        <p:spPr>
          <a:xfrm flipH="1">
            <a:off x="369670" y="4006680"/>
            <a:ext cx="1361660" cy="69574"/>
          </a:xfrm>
          <a:prstGeom prst="straightConnector1">
            <a:avLst/>
          </a:prstGeom>
          <a:ln w="28575" cmpd="sng">
            <a:solidFill>
              <a:srgbClr val="7F7F7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EA5CD5E-2CBC-48CB-9C77-76D51B3006C8}"/>
              </a:ext>
            </a:extLst>
          </p:cNvPr>
          <p:cNvCxnSpPr>
            <a:cxnSpLocks/>
          </p:cNvCxnSpPr>
          <p:nvPr/>
        </p:nvCxnSpPr>
        <p:spPr>
          <a:xfrm flipH="1" flipV="1">
            <a:off x="1494967" y="2225704"/>
            <a:ext cx="735495" cy="695739"/>
          </a:xfrm>
          <a:prstGeom prst="straightConnector1">
            <a:avLst/>
          </a:prstGeom>
          <a:ln w="28575" cmpd="sng">
            <a:solidFill>
              <a:srgbClr val="7F7F7F"/>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xmlns="" id="{AC59BEA4-8246-4F79-A38B-524E1F0E93F5}"/>
              </a:ext>
            </a:extLst>
          </p:cNvPr>
          <p:cNvSpPr txBox="1"/>
          <p:nvPr/>
        </p:nvSpPr>
        <p:spPr>
          <a:xfrm>
            <a:off x="617842" y="1239219"/>
            <a:ext cx="8357195" cy="1384995"/>
          </a:xfrm>
          <a:prstGeom prst="rect">
            <a:avLst/>
          </a:prstGeom>
          <a:noFill/>
        </p:spPr>
        <p:txBody>
          <a:bodyPr wrap="square" rtlCol="0">
            <a:spAutoFit/>
          </a:bodyPr>
          <a:lstStyle/>
          <a:p>
            <a:pPr algn="r"/>
            <a:r>
              <a:rPr lang="en-GB" sz="2800" dirty="0"/>
              <a:t>What did Marginal Matthew </a:t>
            </a:r>
            <a:br>
              <a:rPr lang="en-GB" sz="2800" dirty="0"/>
            </a:br>
            <a:r>
              <a:rPr lang="en-GB" sz="2800" dirty="0"/>
              <a:t>change to help him </a:t>
            </a:r>
            <a:br>
              <a:rPr lang="en-GB" sz="2800" dirty="0"/>
            </a:br>
            <a:r>
              <a:rPr lang="en-GB" sz="2800" dirty="0"/>
              <a:t>achieve his goal?</a:t>
            </a:r>
          </a:p>
        </p:txBody>
      </p:sp>
      <p:pic>
        <p:nvPicPr>
          <p:cNvPr id="13" name="Picture 2">
            <a:extLst>
              <a:ext uri="{FF2B5EF4-FFF2-40B4-BE49-F238E27FC236}">
                <a16:creationId xmlns:a16="http://schemas.microsoft.com/office/drawing/2014/main" xmlns="" id="{17FEAAF3-9299-4F5E-9E1E-45831026B4E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xmlns="" id="{B94C49DA-27AA-4A2E-A175-EDA2E9B943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345102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PIX-COM-Square-Speech-Bubble-PNG-Image-500x4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46" y="63501"/>
            <a:ext cx="8889996" cy="5738410"/>
          </a:xfrm>
          <a:prstGeom prst="rect">
            <a:avLst/>
          </a:prstGeom>
        </p:spPr>
      </p:pic>
      <p:sp>
        <p:nvSpPr>
          <p:cNvPr id="9" name="TextBox 8">
            <a:extLst>
              <a:ext uri="{FF2B5EF4-FFF2-40B4-BE49-F238E27FC236}">
                <a16:creationId xmlns:a16="http://schemas.microsoft.com/office/drawing/2014/main" xmlns="" id="{756E4441-488E-4F34-AC78-EB63D64B3AD3}"/>
              </a:ext>
            </a:extLst>
          </p:cNvPr>
          <p:cNvSpPr txBox="1"/>
          <p:nvPr/>
        </p:nvSpPr>
        <p:spPr>
          <a:xfrm>
            <a:off x="529914" y="4601582"/>
            <a:ext cx="8151265" cy="1154162"/>
          </a:xfrm>
          <a:prstGeom prst="rect">
            <a:avLst/>
          </a:prstGeom>
          <a:noFill/>
        </p:spPr>
        <p:txBody>
          <a:bodyPr wrap="square" rtlCol="0">
            <a:spAutoFit/>
          </a:bodyPr>
          <a:lstStyle/>
          <a:p>
            <a:r>
              <a:rPr lang="en-GB" sz="2300" i="1" dirty="0"/>
              <a:t>Why do you think this approach </a:t>
            </a:r>
            <a:br>
              <a:rPr lang="en-GB" sz="2300" i="1" dirty="0"/>
            </a:br>
            <a:r>
              <a:rPr lang="en-GB" sz="2300" i="1" dirty="0"/>
              <a:t>worked for Matthew? What do you think </a:t>
            </a:r>
            <a:br>
              <a:rPr lang="en-GB" sz="2300" i="1" dirty="0"/>
            </a:br>
            <a:r>
              <a:rPr lang="en-GB" sz="2300" i="1" dirty="0"/>
              <a:t>are the key words/phrases in this explanation? </a:t>
            </a:r>
          </a:p>
        </p:txBody>
      </p:sp>
      <p:pic>
        <p:nvPicPr>
          <p:cNvPr id="8" name="Picture 7" descr="Pixl logo 2014 final versi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2" name="Rectangle 1"/>
          <p:cNvSpPr/>
          <p:nvPr/>
        </p:nvSpPr>
        <p:spPr>
          <a:xfrm>
            <a:off x="1167864" y="494188"/>
            <a:ext cx="7223302" cy="3539431"/>
          </a:xfrm>
          <a:prstGeom prst="rect">
            <a:avLst/>
          </a:prstGeom>
        </p:spPr>
        <p:txBody>
          <a:bodyPr wrap="square">
            <a:spAutoFit/>
          </a:bodyPr>
          <a:lstStyle/>
          <a:p>
            <a:r>
              <a:rPr lang="en-GB" sz="2800" dirty="0">
                <a:solidFill>
                  <a:srgbClr val="FF0080"/>
                </a:solidFill>
                <a:latin typeface="Avenir Next Medium"/>
                <a:cs typeface="Avenir Next Medium"/>
              </a:rPr>
              <a:t>With all the components laid out in front </a:t>
            </a:r>
            <a:br>
              <a:rPr lang="en-GB" sz="2800" dirty="0">
                <a:solidFill>
                  <a:srgbClr val="FF0080"/>
                </a:solidFill>
                <a:latin typeface="Avenir Next Medium"/>
                <a:cs typeface="Avenir Next Medium"/>
              </a:rPr>
            </a:br>
            <a:r>
              <a:rPr lang="en-GB" sz="2800" dirty="0">
                <a:solidFill>
                  <a:srgbClr val="FF0080"/>
                </a:solidFill>
                <a:latin typeface="Avenir Next Medium"/>
                <a:cs typeface="Avenir Next Medium"/>
              </a:rPr>
              <a:t>of me, I was able to look at each one in turn. It made it easier to figure out what was going to help me to achieve the goal of beating my brother. I wrote down what needed to change if I was going to win. </a:t>
            </a:r>
            <a:br>
              <a:rPr lang="en-GB" sz="2800" dirty="0">
                <a:solidFill>
                  <a:srgbClr val="FF0080"/>
                </a:solidFill>
                <a:latin typeface="Avenir Next Medium"/>
                <a:cs typeface="Avenir Next Medium"/>
              </a:rPr>
            </a:br>
            <a:r>
              <a:rPr lang="en-GB" sz="2800" dirty="0">
                <a:solidFill>
                  <a:srgbClr val="FF0080"/>
                </a:solidFill>
                <a:latin typeface="Avenir Next Medium"/>
                <a:cs typeface="Avenir Next Medium"/>
              </a:rPr>
              <a:t>I also made a point of highlighting what worked. </a:t>
            </a:r>
          </a:p>
        </p:txBody>
      </p:sp>
      <p:sp>
        <p:nvSpPr>
          <p:cNvPr id="3" name="TextBox 2"/>
          <p:cNvSpPr txBox="1"/>
          <p:nvPr/>
        </p:nvSpPr>
        <p:spPr>
          <a:xfrm rot="2088416">
            <a:off x="5856279" y="5068949"/>
            <a:ext cx="2539910" cy="369332"/>
          </a:xfrm>
          <a:prstGeom prst="rect">
            <a:avLst/>
          </a:prstGeom>
          <a:noFill/>
        </p:spPr>
        <p:txBody>
          <a:bodyPr wrap="square" rtlCol="0">
            <a:spAutoFit/>
          </a:bodyPr>
          <a:lstStyle/>
          <a:p>
            <a:r>
              <a:rPr lang="en-US" dirty="0">
                <a:solidFill>
                  <a:srgbClr val="FF0080"/>
                </a:solidFill>
                <a:latin typeface="Avenir Next Medium"/>
                <a:cs typeface="Avenir Next Medium"/>
              </a:rPr>
              <a:t>page 128</a:t>
            </a:r>
          </a:p>
        </p:txBody>
      </p:sp>
      <p:pic>
        <p:nvPicPr>
          <p:cNvPr id="10" name="Picture 2">
            <a:extLst>
              <a:ext uri="{FF2B5EF4-FFF2-40B4-BE49-F238E27FC236}">
                <a16:creationId xmlns:a16="http://schemas.microsoft.com/office/drawing/2014/main" xmlns="" id="{FAAC4010-BB74-4B89-944D-B9C1F16E03E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xmlns="" id="{49FE66FF-2C7C-43FE-9BD5-22C34BDC9D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13885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TextBox 7">
            <a:extLst>
              <a:ext uri="{FF2B5EF4-FFF2-40B4-BE49-F238E27FC236}">
                <a16:creationId xmlns:a16="http://schemas.microsoft.com/office/drawing/2014/main" xmlns="" id="{6621CAA5-C99C-42C9-B333-C408210D845D}"/>
              </a:ext>
            </a:extLst>
          </p:cNvPr>
          <p:cNvSpPr txBox="1"/>
          <p:nvPr/>
        </p:nvSpPr>
        <p:spPr>
          <a:xfrm>
            <a:off x="5313775" y="277387"/>
            <a:ext cx="3544475" cy="5016757"/>
          </a:xfrm>
          <a:prstGeom prst="rect">
            <a:avLst/>
          </a:prstGeom>
          <a:solidFill>
            <a:schemeClr val="accent4">
              <a:lumMod val="60000"/>
              <a:lumOff val="4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3200" dirty="0"/>
              <a:t>Have you got experience of this being true?</a:t>
            </a:r>
          </a:p>
          <a:p>
            <a:r>
              <a:rPr lang="en-GB" sz="3200" dirty="0"/>
              <a:t>Is it easier to improve when you’re working </a:t>
            </a:r>
            <a:br>
              <a:rPr lang="en-GB" sz="3200" dirty="0"/>
            </a:br>
            <a:r>
              <a:rPr lang="en-GB" sz="3200" dirty="0"/>
              <a:t>on your own or as part of a team? </a:t>
            </a:r>
            <a:br>
              <a:rPr lang="en-GB" sz="3200" dirty="0"/>
            </a:br>
            <a:r>
              <a:rPr lang="en-GB" sz="3200" dirty="0"/>
              <a:t>Why do you think that? </a:t>
            </a:r>
          </a:p>
        </p:txBody>
      </p:sp>
      <p:pic>
        <p:nvPicPr>
          <p:cNvPr id="7" name="Picture 2">
            <a:extLst>
              <a:ext uri="{FF2B5EF4-FFF2-40B4-BE49-F238E27FC236}">
                <a16:creationId xmlns:a16="http://schemas.microsoft.com/office/drawing/2014/main" xmlns="" id="{90BD2706-C5BD-4487-8BAE-E1F0187758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A38B299C-0ED5-4271-95F4-3A82A95B8F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pic>
        <p:nvPicPr>
          <p:cNvPr id="4" name="Picture 3" descr="A picture containing animal, bird, turtle, reptile&#10;&#10;Description generated with very high confidence">
            <a:extLst>
              <a:ext uri="{FF2B5EF4-FFF2-40B4-BE49-F238E27FC236}">
                <a16:creationId xmlns:a16="http://schemas.microsoft.com/office/drawing/2014/main" xmlns="" id="{52827A3F-B74A-4E03-9A32-A16F2BA3B0C3}"/>
              </a:ext>
            </a:extLst>
          </p:cNvPr>
          <p:cNvPicPr>
            <a:picLocks noChangeAspect="1"/>
          </p:cNvPicPr>
          <p:nvPr/>
        </p:nvPicPr>
        <p:blipFill rotWithShape="1">
          <a:blip r:embed="rId6"/>
          <a:srcRect b="11054"/>
          <a:stretch/>
        </p:blipFill>
        <p:spPr>
          <a:xfrm>
            <a:off x="253426" y="642368"/>
            <a:ext cx="4870572" cy="36316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328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7" name="TextBox 6">
            <a:extLst>
              <a:ext uri="{FF2B5EF4-FFF2-40B4-BE49-F238E27FC236}">
                <a16:creationId xmlns:a16="http://schemas.microsoft.com/office/drawing/2014/main" xmlns="" id="{187B0B99-ED10-417D-9B3C-FAE80CBB2C02}"/>
              </a:ext>
            </a:extLst>
          </p:cNvPr>
          <p:cNvSpPr txBox="1"/>
          <p:nvPr/>
        </p:nvSpPr>
        <p:spPr>
          <a:xfrm>
            <a:off x="529258" y="1427906"/>
            <a:ext cx="8328992" cy="553998"/>
          </a:xfrm>
          <a:prstGeom prst="rect">
            <a:avLst/>
          </a:prstGeom>
          <a:noFill/>
        </p:spPr>
        <p:txBody>
          <a:bodyPr wrap="square" rtlCol="0">
            <a:spAutoFit/>
          </a:bodyPr>
          <a:lstStyle/>
          <a:p>
            <a:pPr algn="ctr"/>
            <a:r>
              <a:rPr lang="en-GB" sz="3000" dirty="0"/>
              <a:t>How quickly can you recite the alphabet backwards?</a:t>
            </a:r>
          </a:p>
        </p:txBody>
      </p:sp>
      <p:sp>
        <p:nvSpPr>
          <p:cNvPr id="8" name="Rectangle 7">
            <a:extLst>
              <a:ext uri="{FF2B5EF4-FFF2-40B4-BE49-F238E27FC236}">
                <a16:creationId xmlns:a16="http://schemas.microsoft.com/office/drawing/2014/main" xmlns="" id="{BC2B43BF-6403-40EA-8BB4-E63BA767EF17}"/>
              </a:ext>
            </a:extLst>
          </p:cNvPr>
          <p:cNvSpPr/>
          <p:nvPr/>
        </p:nvSpPr>
        <p:spPr>
          <a:xfrm>
            <a:off x="19879" y="260539"/>
            <a:ext cx="9144000" cy="86258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4000" b="1" dirty="0"/>
              <a:t>				CHALLENGE TIME</a:t>
            </a:r>
          </a:p>
        </p:txBody>
      </p:sp>
      <p:sp>
        <p:nvSpPr>
          <p:cNvPr id="3" name="Rectangle: Rounded Corners 2">
            <a:extLst>
              <a:ext uri="{FF2B5EF4-FFF2-40B4-BE49-F238E27FC236}">
                <a16:creationId xmlns:a16="http://schemas.microsoft.com/office/drawing/2014/main" xmlns="" id="{CF5BBED4-5521-49B5-A79D-A1BFAD5560D9}"/>
              </a:ext>
            </a:extLst>
          </p:cNvPr>
          <p:cNvSpPr/>
          <p:nvPr/>
        </p:nvSpPr>
        <p:spPr>
          <a:xfrm>
            <a:off x="407503" y="2004608"/>
            <a:ext cx="6649278" cy="2637954"/>
          </a:xfrm>
          <a:prstGeom prst="round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r>
              <a:rPr lang="en-GB" sz="3000" dirty="0">
                <a:solidFill>
                  <a:srgbClr val="000000"/>
                </a:solidFill>
              </a:rPr>
              <a:t>What 3 small changes </a:t>
            </a:r>
            <a:r>
              <a:rPr lang="en-GB" sz="3000">
                <a:solidFill>
                  <a:srgbClr val="000000"/>
                </a:solidFill>
              </a:rPr>
              <a:t>could you make </a:t>
            </a:r>
            <a:r>
              <a:rPr lang="en-GB" sz="3000" dirty="0">
                <a:solidFill>
                  <a:srgbClr val="000000"/>
                </a:solidFill>
              </a:rPr>
              <a:t>to help you improve next time?</a:t>
            </a:r>
          </a:p>
          <a:p>
            <a:r>
              <a:rPr lang="en-GB" sz="3000" dirty="0">
                <a:solidFill>
                  <a:srgbClr val="000000"/>
                </a:solidFill>
              </a:rPr>
              <a:t>1.</a:t>
            </a:r>
          </a:p>
          <a:p>
            <a:r>
              <a:rPr lang="en-GB" sz="3000" dirty="0">
                <a:solidFill>
                  <a:srgbClr val="000000"/>
                </a:solidFill>
              </a:rPr>
              <a:t>2.</a:t>
            </a:r>
          </a:p>
          <a:p>
            <a:r>
              <a:rPr lang="en-GB" sz="3000" dirty="0">
                <a:solidFill>
                  <a:srgbClr val="000000"/>
                </a:solidFill>
              </a:rPr>
              <a:t>3. </a:t>
            </a:r>
          </a:p>
        </p:txBody>
      </p:sp>
      <p:sp>
        <p:nvSpPr>
          <p:cNvPr id="10" name="TextBox 9">
            <a:extLst>
              <a:ext uri="{FF2B5EF4-FFF2-40B4-BE49-F238E27FC236}">
                <a16:creationId xmlns:a16="http://schemas.microsoft.com/office/drawing/2014/main" xmlns="" id="{A506B6B3-57F1-44E8-931A-E969CB40B51D}"/>
              </a:ext>
            </a:extLst>
          </p:cNvPr>
          <p:cNvSpPr txBox="1"/>
          <p:nvPr/>
        </p:nvSpPr>
        <p:spPr>
          <a:xfrm>
            <a:off x="529258" y="4656214"/>
            <a:ext cx="8328992" cy="1015663"/>
          </a:xfrm>
          <a:prstGeom prst="rect">
            <a:avLst/>
          </a:prstGeom>
          <a:noFill/>
        </p:spPr>
        <p:txBody>
          <a:bodyPr wrap="square" rtlCol="0">
            <a:spAutoFit/>
          </a:bodyPr>
          <a:lstStyle/>
          <a:p>
            <a:r>
              <a:rPr lang="en-GB" sz="3000" dirty="0">
                <a:solidFill>
                  <a:srgbClr val="7030A0"/>
                </a:solidFill>
              </a:rPr>
              <a:t>Try again.</a:t>
            </a:r>
            <a:br>
              <a:rPr lang="en-GB" sz="3000" dirty="0">
                <a:solidFill>
                  <a:srgbClr val="7030A0"/>
                </a:solidFill>
              </a:rPr>
            </a:br>
            <a:r>
              <a:rPr lang="en-GB" sz="3000" dirty="0">
                <a:solidFill>
                  <a:srgbClr val="7030A0"/>
                </a:solidFill>
              </a:rPr>
              <a:t>How quickly can you do it now?</a:t>
            </a:r>
          </a:p>
        </p:txBody>
      </p:sp>
      <p:pic>
        <p:nvPicPr>
          <p:cNvPr id="11" name="Picture 10">
            <a:extLst>
              <a:ext uri="{FF2B5EF4-FFF2-40B4-BE49-F238E27FC236}">
                <a16:creationId xmlns:a16="http://schemas.microsoft.com/office/drawing/2014/main" xmlns="" id="{DF5D9E08-71B1-4E9E-A1A1-5D946F5CD1AA}"/>
              </a:ext>
            </a:extLst>
          </p:cNvPr>
          <p:cNvPicPr>
            <a:picLocks noChangeAspect="1"/>
          </p:cNvPicPr>
          <p:nvPr/>
        </p:nvPicPr>
        <p:blipFill>
          <a:blip r:embed="rId3"/>
          <a:stretch>
            <a:fillRect/>
          </a:stretch>
        </p:blipFill>
        <p:spPr>
          <a:xfrm rot="2782687">
            <a:off x="6166357" y="3226182"/>
            <a:ext cx="2842592" cy="1421296"/>
          </a:xfrm>
          <a:prstGeom prst="rect">
            <a:avLst/>
          </a:prstGeom>
          <a:ln>
            <a:noFill/>
          </a:ln>
          <a:effectLst>
            <a:outerShdw blurRad="292100" dist="139700" dir="2700000" algn="tl" rotWithShape="0">
              <a:srgbClr val="333333">
                <a:alpha val="65000"/>
              </a:srgbClr>
            </a:outerShdw>
          </a:effectLst>
        </p:spPr>
      </p:pic>
      <p:pic>
        <p:nvPicPr>
          <p:cNvPr id="12" name="Picture 11"/>
          <p:cNvPicPr/>
          <p:nvPr/>
        </p:nvPicPr>
        <p:blipFill>
          <a:blip r:embed="rId4"/>
          <a:stretch>
            <a:fillRect/>
          </a:stretch>
        </p:blipFill>
        <p:spPr>
          <a:xfrm>
            <a:off x="7505065" y="67736"/>
            <a:ext cx="1353185" cy="1360170"/>
          </a:xfrm>
          <a:prstGeom prst="rect">
            <a:avLst/>
          </a:prstGeom>
        </p:spPr>
      </p:pic>
      <p:pic>
        <p:nvPicPr>
          <p:cNvPr id="13" name="Picture 2">
            <a:extLst>
              <a:ext uri="{FF2B5EF4-FFF2-40B4-BE49-F238E27FC236}">
                <a16:creationId xmlns:a16="http://schemas.microsoft.com/office/drawing/2014/main" xmlns="" id="{DA7FBB37-2A52-4C8B-8626-1A2E1469038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xmlns="" id="{79B0DED5-593B-430F-8CB6-8ACA46864F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194163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xmlns="" id="{53961BA2-87C0-439C-8AF2-83A9C43A103E}"/>
              </a:ext>
            </a:extLst>
          </p:cNvPr>
          <p:cNvSpPr/>
          <p:nvPr/>
        </p:nvSpPr>
        <p:spPr>
          <a:xfrm>
            <a:off x="2611237" y="2725305"/>
            <a:ext cx="3973096" cy="1818861"/>
          </a:xfrm>
          <a:prstGeom prst="rightArrow">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000" b="1" dirty="0"/>
              <a:t>ACTIONS</a:t>
            </a:r>
          </a:p>
        </p:txBody>
      </p:sp>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625568"/>
            <a:ext cx="9144000" cy="95203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3900" b="1" dirty="0"/>
              <a:t> Implementing the theory</a:t>
            </a:r>
          </a:p>
        </p:txBody>
      </p:sp>
      <p:sp>
        <p:nvSpPr>
          <p:cNvPr id="3" name="Rectangle: Rounded Corners 2">
            <a:extLst>
              <a:ext uri="{FF2B5EF4-FFF2-40B4-BE49-F238E27FC236}">
                <a16:creationId xmlns:a16="http://schemas.microsoft.com/office/drawing/2014/main" xmlns="" id="{BCB08C9E-CBFD-48EB-BB0A-A9581CA33B5A}"/>
              </a:ext>
            </a:extLst>
          </p:cNvPr>
          <p:cNvSpPr/>
          <p:nvPr/>
        </p:nvSpPr>
        <p:spPr>
          <a:xfrm>
            <a:off x="164793" y="2561703"/>
            <a:ext cx="2329279" cy="209715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n-GB" sz="3000" b="1" dirty="0"/>
              <a:t>CURRENT POSITION</a:t>
            </a:r>
          </a:p>
        </p:txBody>
      </p:sp>
      <p:sp>
        <p:nvSpPr>
          <p:cNvPr id="10" name="Rectangle: Rounded Corners 9">
            <a:extLst>
              <a:ext uri="{FF2B5EF4-FFF2-40B4-BE49-F238E27FC236}">
                <a16:creationId xmlns:a16="http://schemas.microsoft.com/office/drawing/2014/main" xmlns="" id="{1517F8C7-C2F1-4705-986A-44C578822E75}"/>
              </a:ext>
            </a:extLst>
          </p:cNvPr>
          <p:cNvSpPr/>
          <p:nvPr/>
        </p:nvSpPr>
        <p:spPr>
          <a:xfrm>
            <a:off x="6003908" y="2566572"/>
            <a:ext cx="3057622" cy="2097156"/>
          </a:xfrm>
          <a:prstGeom prst="roundRect">
            <a:avLst/>
          </a:prstGeom>
          <a:solidFill>
            <a:srgbClr val="FFFFFF"/>
          </a:solidFill>
          <a:ln>
            <a:solidFill>
              <a:srgbClr val="FFFFFF"/>
            </a:solidFill>
          </a:ln>
        </p:spPr>
        <p:style>
          <a:lnRef idx="2">
            <a:schemeClr val="accent5"/>
          </a:lnRef>
          <a:fillRef idx="1">
            <a:schemeClr val="lt1"/>
          </a:fillRef>
          <a:effectRef idx="0">
            <a:schemeClr val="accent5"/>
          </a:effectRef>
          <a:fontRef idx="minor">
            <a:schemeClr val="dk1"/>
          </a:fontRef>
        </p:style>
        <p:txBody>
          <a:bodyPr rtlCol="0" anchor="ctr"/>
          <a:lstStyle/>
          <a:p>
            <a:pPr algn="r"/>
            <a:r>
              <a:rPr lang="en-GB" sz="3000" b="1" dirty="0"/>
              <a:t>ASPIRATION</a:t>
            </a:r>
          </a:p>
        </p:txBody>
      </p:sp>
      <p:pic>
        <p:nvPicPr>
          <p:cNvPr id="2" name="Picture 1"/>
          <p:cNvPicPr>
            <a:picLocks noChangeAspect="1"/>
          </p:cNvPicPr>
          <p:nvPr/>
        </p:nvPicPr>
        <p:blipFill>
          <a:blip r:embed="rId3"/>
          <a:stretch>
            <a:fillRect/>
          </a:stretch>
        </p:blipFill>
        <p:spPr>
          <a:xfrm>
            <a:off x="5565705" y="155420"/>
            <a:ext cx="3358521" cy="2151552"/>
          </a:xfrm>
          <a:prstGeom prst="rect">
            <a:avLst/>
          </a:prstGeom>
          <a:ln>
            <a:noFill/>
          </a:ln>
          <a:effectLst>
            <a:outerShdw blurRad="190500" algn="tl" rotWithShape="0">
              <a:srgbClr val="000000">
                <a:alpha val="70000"/>
              </a:srgbClr>
            </a:outerShdw>
          </a:effectLst>
        </p:spPr>
      </p:pic>
      <p:sp>
        <p:nvSpPr>
          <p:cNvPr id="9" name="Right Arrow 8"/>
          <p:cNvSpPr/>
          <p:nvPr/>
        </p:nvSpPr>
        <p:spPr>
          <a:xfrm>
            <a:off x="2102153" y="3171836"/>
            <a:ext cx="1474427" cy="948832"/>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ight Arrow 10"/>
          <p:cNvSpPr/>
          <p:nvPr/>
        </p:nvSpPr>
        <p:spPr>
          <a:xfrm>
            <a:off x="5266694" y="3171836"/>
            <a:ext cx="1474427" cy="948832"/>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2" name="Picture 2">
            <a:extLst>
              <a:ext uri="{FF2B5EF4-FFF2-40B4-BE49-F238E27FC236}">
                <a16:creationId xmlns:a16="http://schemas.microsoft.com/office/drawing/2014/main" xmlns="" id="{81BC0BFD-9EB5-47FA-80FD-EA443F46F8E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xmlns="" id="{03346092-F21A-4511-ADA3-1173595D76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308635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10974</TotalTime>
  <Words>381</Words>
  <Application>Microsoft Macintosh PowerPoint</Application>
  <PresentationFormat>On-screen Show (4:3)</PresentationFormat>
  <Paragraphs>52</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Mingay</dc:creator>
  <cp:lastModifiedBy>Josie Mingay</cp:lastModifiedBy>
  <cp:revision>153</cp:revision>
  <cp:lastPrinted>2016-02-19T17:45:04Z</cp:lastPrinted>
  <dcterms:created xsi:type="dcterms:W3CDTF">2015-05-25T12:11:02Z</dcterms:created>
  <dcterms:modified xsi:type="dcterms:W3CDTF">2018-04-12T21:07:25Z</dcterms:modified>
</cp:coreProperties>
</file>