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94" r:id="rId2"/>
    <p:sldId id="395" r:id="rId3"/>
    <p:sldId id="396" r:id="rId4"/>
    <p:sldId id="397" r:id="rId5"/>
    <p:sldId id="393" r:id="rId6"/>
    <p:sldId id="382" r:id="rId7"/>
    <p:sldId id="378" r:id="rId8"/>
    <p:sldId id="383" r:id="rId9"/>
    <p:sldId id="367" r:id="rId10"/>
    <p:sldId id="384" r:id="rId11"/>
    <p:sldId id="385" r:id="rId12"/>
    <p:sldId id="386" r:id="rId13"/>
    <p:sldId id="387" r:id="rId14"/>
    <p:sldId id="389" r:id="rId15"/>
    <p:sldId id="390" r:id="rId16"/>
    <p:sldId id="391" r:id="rId17"/>
    <p:sldId id="371" r:id="rId18"/>
    <p:sldId id="370" r:id="rId19"/>
    <p:sldId id="398" r:id="rId20"/>
    <p:sldId id="399" r:id="rId21"/>
    <p:sldId id="40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C0000"/>
    <a:srgbClr val="FFCC00"/>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0" autoAdjust="0"/>
    <p:restoredTop sz="90091" autoAdjust="0"/>
  </p:normalViewPr>
  <p:slideViewPr>
    <p:cSldViewPr snapToGrid="0" snapToObjects="1">
      <p:cViewPr varScale="1">
        <p:scale>
          <a:sx n="102" d="100"/>
          <a:sy n="102" d="100"/>
        </p:scale>
        <p:origin x="236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BDE1C60-549E-437A-BB8B-0A010D6C78A1}"/>
    <pc:docChg chg="modSld">
      <pc:chgData name="" userId="" providerId="" clId="Web-{FBDE1C60-549E-437A-BB8B-0A010D6C78A1}" dt="2018-04-12T19:49:13.185" v="9"/>
      <pc:docMkLst>
        <pc:docMk/>
      </pc:docMkLst>
      <pc:sldChg chg="modSp">
        <pc:chgData name="" userId="" providerId="" clId="Web-{FBDE1C60-549E-437A-BB8B-0A010D6C78A1}" dt="2018-04-12T19:49:13.169" v="8"/>
        <pc:sldMkLst>
          <pc:docMk/>
          <pc:sldMk cId="355253438" sldId="402"/>
        </pc:sldMkLst>
        <pc:spChg chg="mod">
          <ac:chgData name="" userId="" providerId="" clId="Web-{FBDE1C60-549E-437A-BB8B-0A010D6C78A1}" dt="2018-04-12T19:49:13.169" v="8"/>
          <ac:spMkLst>
            <pc:docMk/>
            <pc:sldMk cId="355253438" sldId="402"/>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5</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=EFcyo_WMF7o</a:t>
            </a:r>
          </a:p>
        </p:txBody>
      </p:sp>
      <p:sp>
        <p:nvSpPr>
          <p:cNvPr id="4" name="Slide Number Placeholder 3"/>
          <p:cNvSpPr>
            <a:spLocks noGrp="1"/>
          </p:cNvSpPr>
          <p:nvPr>
            <p:ph type="sldNum" sz="quarter" idx="10"/>
          </p:nvPr>
        </p:nvSpPr>
        <p:spPr/>
        <p:txBody>
          <a:bodyPr/>
          <a:lstStyle/>
          <a:p>
            <a:fld id="{53B572D7-1494-A54D-BAD8-656AB6DA9CD6}" type="slidenum">
              <a:rPr lang="en-US" smtClean="0"/>
              <a:t>6</a:t>
            </a:fld>
            <a:endParaRPr lang="en-US"/>
          </a:p>
        </p:txBody>
      </p:sp>
    </p:spTree>
    <p:extLst>
      <p:ext uri="{BB962C8B-B14F-4D97-AF65-F5344CB8AC3E}">
        <p14:creationId xmlns:p14="http://schemas.microsoft.com/office/powerpoint/2010/main" val="232974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a:t>
            </a:r>
            <a:r>
              <a:rPr lang="en-US" dirty="0" err="1"/>
              <a:t>vOddugWjNVs</a:t>
            </a:r>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t>7</a:t>
            </a:fld>
            <a:endParaRPr lang="en-US"/>
          </a:p>
        </p:txBody>
      </p:sp>
    </p:spTree>
    <p:extLst>
      <p:ext uri="{BB962C8B-B14F-4D97-AF65-F5344CB8AC3E}">
        <p14:creationId xmlns:p14="http://schemas.microsoft.com/office/powerpoint/2010/main" val="3825883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739993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4/12/2018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hyperlink" Target="https://www.youtube.com/watch?v=EFcyo_WMF7o" TargetMode="External"/><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youtube.com/watch?v=vOddugWjNVs" TargetMode="Externa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AC1927E2-4BFE-4375-BEAB-C4D3EFD4E0AD}"/>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B0A5013B-EA60-4156-9536-A8E0F200FC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39D50B19-A308-44DA-8A75-559D747AC8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7F2E276A-8590-4AB1-A661-B40815D415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268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26596" y="1644508"/>
            <a:ext cx="8917404" cy="3416320"/>
          </a:xfrm>
          <a:prstGeom prst="rect">
            <a:avLst/>
          </a:prstGeom>
          <a:noFill/>
        </p:spPr>
        <p:txBody>
          <a:bodyPr wrap="square" rtlCol="0">
            <a:spAutoFit/>
          </a:bodyPr>
          <a:lstStyle/>
          <a:p>
            <a:r>
              <a:rPr lang="en-US" sz="5400" b="1" dirty="0">
                <a:solidFill>
                  <a:schemeClr val="accent2"/>
                </a:solidFill>
              </a:rPr>
              <a:t>32</a:t>
            </a:r>
            <a:r>
              <a:rPr lang="en-US" sz="5400" b="1" dirty="0"/>
              <a:t> x </a:t>
            </a:r>
            <a:r>
              <a:rPr lang="en-US" sz="5400" b="1" dirty="0">
                <a:solidFill>
                  <a:schemeClr val="accent2"/>
                </a:solidFill>
              </a:rPr>
              <a:t>1</a:t>
            </a:r>
            <a:r>
              <a:rPr lang="en-US" sz="5400" b="1" dirty="0">
                <a:solidFill>
                  <a:srgbClr val="000000"/>
                </a:solidFill>
              </a:rPr>
              <a:t>4</a:t>
            </a:r>
          </a:p>
          <a:p>
            <a:pPr algn="ctr"/>
            <a:r>
              <a:rPr lang="en-US" sz="5400" b="1" u="sng" dirty="0"/>
              <a:t>STEP 1: </a:t>
            </a:r>
          </a:p>
          <a:p>
            <a:pPr algn="ctr"/>
            <a:r>
              <a:rPr lang="en-US" sz="5400" b="1" dirty="0"/>
              <a:t>32 x 10</a:t>
            </a:r>
          </a:p>
          <a:p>
            <a:pPr algn="ctr"/>
            <a:r>
              <a:rPr lang="en-US" sz="5400" b="1" dirty="0"/>
              <a:t>= 320</a:t>
            </a:r>
          </a:p>
        </p:txBody>
      </p:sp>
      <p:pic>
        <p:nvPicPr>
          <p:cNvPr id="9" name="Picture 8"/>
          <p:cNvPicPr/>
          <p:nvPr/>
        </p:nvPicPr>
        <p:blipFill>
          <a:blip r:embed="rId3"/>
          <a:stretch>
            <a:fillRect/>
          </a:stretch>
        </p:blipFill>
        <p:spPr>
          <a:xfrm>
            <a:off x="7505065" y="245466"/>
            <a:ext cx="1353185" cy="1360170"/>
          </a:xfrm>
          <a:prstGeom prst="rect">
            <a:avLst/>
          </a:prstGeom>
        </p:spPr>
      </p:pic>
      <p:pic>
        <p:nvPicPr>
          <p:cNvPr id="8" name="Picture 2">
            <a:extLst>
              <a:ext uri="{FF2B5EF4-FFF2-40B4-BE49-F238E27FC236}">
                <a16:creationId xmlns:a16="http://schemas.microsoft.com/office/drawing/2014/main" id="{F939B15F-64D4-4B06-87EC-8A603D40EC3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8F57CD4-B917-4E13-B07B-6B54709602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63940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26596" y="1644508"/>
            <a:ext cx="8917404" cy="3416320"/>
          </a:xfrm>
          <a:prstGeom prst="rect">
            <a:avLst/>
          </a:prstGeom>
          <a:noFill/>
        </p:spPr>
        <p:txBody>
          <a:bodyPr wrap="square" rtlCol="0">
            <a:spAutoFit/>
          </a:bodyPr>
          <a:lstStyle/>
          <a:p>
            <a:r>
              <a:rPr lang="en-US" sz="5400" b="1" dirty="0">
                <a:solidFill>
                  <a:schemeClr val="accent2"/>
                </a:solidFill>
              </a:rPr>
              <a:t>3</a:t>
            </a:r>
            <a:r>
              <a:rPr lang="en-US" sz="5400" b="1" dirty="0">
                <a:solidFill>
                  <a:srgbClr val="000000"/>
                </a:solidFill>
              </a:rPr>
              <a:t>2</a:t>
            </a:r>
            <a:r>
              <a:rPr lang="en-US" sz="5400" b="1" dirty="0"/>
              <a:t> x </a:t>
            </a:r>
            <a:r>
              <a:rPr lang="en-US" sz="5400" b="1" dirty="0">
                <a:solidFill>
                  <a:srgbClr val="000000"/>
                </a:solidFill>
              </a:rPr>
              <a:t>1</a:t>
            </a:r>
            <a:r>
              <a:rPr lang="en-US" sz="5400" b="1" dirty="0">
                <a:solidFill>
                  <a:schemeClr val="accent2"/>
                </a:solidFill>
              </a:rPr>
              <a:t>4</a:t>
            </a:r>
          </a:p>
          <a:p>
            <a:pPr algn="ctr"/>
            <a:r>
              <a:rPr lang="en-US" sz="5400" b="1" u="sng" dirty="0"/>
              <a:t>STEP 2: </a:t>
            </a:r>
          </a:p>
          <a:p>
            <a:pPr algn="ctr"/>
            <a:r>
              <a:rPr lang="en-US" sz="5400" b="1" dirty="0"/>
              <a:t>30 x 4</a:t>
            </a:r>
          </a:p>
          <a:p>
            <a:pPr algn="ctr"/>
            <a:r>
              <a:rPr lang="en-US" sz="5400" b="1" dirty="0"/>
              <a:t>= 120</a:t>
            </a:r>
          </a:p>
        </p:txBody>
      </p:sp>
      <p:pic>
        <p:nvPicPr>
          <p:cNvPr id="9" name="Picture 8"/>
          <p:cNvPicPr/>
          <p:nvPr/>
        </p:nvPicPr>
        <p:blipFill>
          <a:blip r:embed="rId3"/>
          <a:stretch>
            <a:fillRect/>
          </a:stretch>
        </p:blipFill>
        <p:spPr>
          <a:xfrm>
            <a:off x="7505065" y="260377"/>
            <a:ext cx="1353185" cy="1360170"/>
          </a:xfrm>
          <a:prstGeom prst="rect">
            <a:avLst/>
          </a:prstGeom>
        </p:spPr>
      </p:pic>
      <p:pic>
        <p:nvPicPr>
          <p:cNvPr id="8" name="Picture 2">
            <a:extLst>
              <a:ext uri="{FF2B5EF4-FFF2-40B4-BE49-F238E27FC236}">
                <a16:creationId xmlns:a16="http://schemas.microsoft.com/office/drawing/2014/main" id="{E6B9A6BD-B0D7-4280-ABEC-A43C197F30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FCDA0B0-0038-4418-84A5-627B23480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924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26596" y="1644508"/>
            <a:ext cx="8917404" cy="4247317"/>
          </a:xfrm>
          <a:prstGeom prst="rect">
            <a:avLst/>
          </a:prstGeom>
          <a:noFill/>
        </p:spPr>
        <p:txBody>
          <a:bodyPr wrap="square" rtlCol="0">
            <a:spAutoFit/>
          </a:bodyPr>
          <a:lstStyle/>
          <a:p>
            <a:r>
              <a:rPr lang="en-US" sz="5400" b="1" dirty="0"/>
              <a:t>32 x 14</a:t>
            </a:r>
          </a:p>
          <a:p>
            <a:pPr algn="ctr"/>
            <a:r>
              <a:rPr lang="en-US" sz="5400" b="1" u="sng" dirty="0"/>
              <a:t>STEP 3: </a:t>
            </a:r>
          </a:p>
          <a:p>
            <a:pPr algn="ctr"/>
            <a:r>
              <a:rPr lang="en-US" sz="5400" b="1" dirty="0"/>
              <a:t>Add together our </a:t>
            </a:r>
            <a:br>
              <a:rPr lang="en-US" sz="5400" b="1" dirty="0"/>
            </a:br>
            <a:r>
              <a:rPr lang="en-US" sz="5400" b="1" dirty="0"/>
              <a:t>totals so far </a:t>
            </a:r>
            <a:br>
              <a:rPr lang="en-US" sz="5400" b="1" dirty="0"/>
            </a:br>
            <a:r>
              <a:rPr lang="en-US" sz="5400" b="1" dirty="0">
                <a:solidFill>
                  <a:schemeClr val="accent2"/>
                </a:solidFill>
              </a:rPr>
              <a:t>(320+120)</a:t>
            </a:r>
          </a:p>
        </p:txBody>
      </p:sp>
      <p:pic>
        <p:nvPicPr>
          <p:cNvPr id="9" name="Picture 8"/>
          <p:cNvPicPr/>
          <p:nvPr/>
        </p:nvPicPr>
        <p:blipFill>
          <a:blip r:embed="rId3"/>
          <a:stretch>
            <a:fillRect/>
          </a:stretch>
        </p:blipFill>
        <p:spPr>
          <a:xfrm>
            <a:off x="7505065" y="212419"/>
            <a:ext cx="1353185" cy="1360170"/>
          </a:xfrm>
          <a:prstGeom prst="rect">
            <a:avLst/>
          </a:prstGeom>
        </p:spPr>
      </p:pic>
      <p:pic>
        <p:nvPicPr>
          <p:cNvPr id="8" name="Picture 2">
            <a:extLst>
              <a:ext uri="{FF2B5EF4-FFF2-40B4-BE49-F238E27FC236}">
                <a16:creationId xmlns:a16="http://schemas.microsoft.com/office/drawing/2014/main" id="{DB582183-7D95-4895-997E-41E1DA02F69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0F0F7E91-92E7-4C91-920F-9EE13702C8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88099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26596" y="1644508"/>
            <a:ext cx="8917404" cy="3416320"/>
          </a:xfrm>
          <a:prstGeom prst="rect">
            <a:avLst/>
          </a:prstGeom>
          <a:noFill/>
        </p:spPr>
        <p:txBody>
          <a:bodyPr wrap="square" rtlCol="0">
            <a:spAutoFit/>
          </a:bodyPr>
          <a:lstStyle/>
          <a:p>
            <a:r>
              <a:rPr lang="en-US" sz="5400" b="1" dirty="0"/>
              <a:t>3</a:t>
            </a:r>
            <a:r>
              <a:rPr lang="en-US" sz="5400" b="1" dirty="0">
                <a:solidFill>
                  <a:schemeClr val="accent2"/>
                </a:solidFill>
              </a:rPr>
              <a:t>2</a:t>
            </a:r>
            <a:r>
              <a:rPr lang="en-US" sz="5400" b="1" dirty="0"/>
              <a:t> x </a:t>
            </a:r>
            <a:r>
              <a:rPr lang="en-US" sz="5400" b="1" dirty="0">
                <a:solidFill>
                  <a:srgbClr val="000000"/>
                </a:solidFill>
              </a:rPr>
              <a:t>1</a:t>
            </a:r>
            <a:r>
              <a:rPr lang="en-US" sz="5400" b="1" dirty="0">
                <a:solidFill>
                  <a:schemeClr val="accent2"/>
                </a:solidFill>
              </a:rPr>
              <a:t>4</a:t>
            </a:r>
          </a:p>
          <a:p>
            <a:pPr algn="ctr"/>
            <a:r>
              <a:rPr lang="en-US" sz="5400" b="1" u="sng" dirty="0"/>
              <a:t>STEP 4: </a:t>
            </a:r>
          </a:p>
          <a:p>
            <a:pPr algn="ctr"/>
            <a:r>
              <a:rPr lang="en-US" sz="5400" b="1" dirty="0"/>
              <a:t>2 x 4</a:t>
            </a:r>
          </a:p>
          <a:p>
            <a:pPr algn="ctr"/>
            <a:r>
              <a:rPr lang="en-US" sz="5400" b="1" dirty="0"/>
              <a:t>= </a:t>
            </a:r>
            <a:r>
              <a:rPr lang="en-US" sz="5400" b="1" dirty="0">
                <a:solidFill>
                  <a:srgbClr val="C0504D"/>
                </a:solidFill>
              </a:rPr>
              <a:t>8</a:t>
            </a:r>
          </a:p>
        </p:txBody>
      </p:sp>
      <p:pic>
        <p:nvPicPr>
          <p:cNvPr id="9" name="Picture 8"/>
          <p:cNvPicPr/>
          <p:nvPr/>
        </p:nvPicPr>
        <p:blipFill>
          <a:blip r:embed="rId3"/>
          <a:stretch>
            <a:fillRect/>
          </a:stretch>
        </p:blipFill>
        <p:spPr>
          <a:xfrm>
            <a:off x="7505065" y="284338"/>
            <a:ext cx="1353185" cy="1360170"/>
          </a:xfrm>
          <a:prstGeom prst="rect">
            <a:avLst/>
          </a:prstGeom>
        </p:spPr>
      </p:pic>
      <p:pic>
        <p:nvPicPr>
          <p:cNvPr id="8" name="Picture 2">
            <a:extLst>
              <a:ext uri="{FF2B5EF4-FFF2-40B4-BE49-F238E27FC236}">
                <a16:creationId xmlns:a16="http://schemas.microsoft.com/office/drawing/2014/main" id="{246431C7-028E-47F8-9750-3635CE7C895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6A227D7-C762-4805-8A00-A488E03BB0C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2036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226596" y="1644508"/>
            <a:ext cx="8917404" cy="3416320"/>
          </a:xfrm>
          <a:prstGeom prst="rect">
            <a:avLst/>
          </a:prstGeom>
          <a:noFill/>
        </p:spPr>
        <p:txBody>
          <a:bodyPr wrap="square" rtlCol="0">
            <a:spAutoFit/>
          </a:bodyPr>
          <a:lstStyle/>
          <a:p>
            <a:r>
              <a:rPr lang="en-US" sz="5400" b="1" dirty="0"/>
              <a:t>32 x 14</a:t>
            </a:r>
          </a:p>
          <a:p>
            <a:pPr algn="ctr"/>
            <a:r>
              <a:rPr lang="en-US" sz="5400" b="1" u="sng" dirty="0"/>
              <a:t>STEP 5: </a:t>
            </a:r>
          </a:p>
          <a:p>
            <a:pPr algn="ctr"/>
            <a:r>
              <a:rPr lang="en-US" sz="5400" b="1" dirty="0"/>
              <a:t>Add 440 + 8</a:t>
            </a:r>
          </a:p>
          <a:p>
            <a:pPr algn="ctr"/>
            <a:r>
              <a:rPr lang="en-US" sz="5400" b="1" dirty="0"/>
              <a:t>= </a:t>
            </a:r>
            <a:r>
              <a:rPr lang="en-US" sz="5400" b="1" dirty="0">
                <a:solidFill>
                  <a:srgbClr val="C0504D"/>
                </a:solidFill>
              </a:rPr>
              <a:t>448</a:t>
            </a:r>
          </a:p>
        </p:txBody>
      </p:sp>
      <p:pic>
        <p:nvPicPr>
          <p:cNvPr id="8" name="Picture 7"/>
          <p:cNvPicPr/>
          <p:nvPr/>
        </p:nvPicPr>
        <p:blipFill>
          <a:blip r:embed="rId3"/>
          <a:stretch>
            <a:fillRect/>
          </a:stretch>
        </p:blipFill>
        <p:spPr>
          <a:xfrm>
            <a:off x="7505065" y="245466"/>
            <a:ext cx="1353185" cy="1360170"/>
          </a:xfrm>
          <a:prstGeom prst="rect">
            <a:avLst/>
          </a:prstGeom>
        </p:spPr>
      </p:pic>
      <p:pic>
        <p:nvPicPr>
          <p:cNvPr id="9" name="Picture 2">
            <a:extLst>
              <a:ext uri="{FF2B5EF4-FFF2-40B4-BE49-F238E27FC236}">
                <a16:creationId xmlns:a16="http://schemas.microsoft.com/office/drawing/2014/main" id="{35263517-0600-4777-B4F4-ACE9BAF4AA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A5A95142-2CD5-47A0-BD65-68698E04B0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1647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49919" b="35345"/>
          <a:stretch/>
        </p:blipFill>
        <p:spPr>
          <a:xfrm>
            <a:off x="482926" y="273392"/>
            <a:ext cx="1256103" cy="1277539"/>
          </a:xfrm>
          <a:prstGeom prst="rect">
            <a:avLst/>
          </a:prstGeom>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5286375" y="906160"/>
            <a:ext cx="3571875" cy="3970318"/>
          </a:xfrm>
          <a:prstGeom prst="rect">
            <a:avLst/>
          </a:prstGeom>
          <a:noFill/>
        </p:spPr>
        <p:txBody>
          <a:bodyPr wrap="square" rtlCol="0">
            <a:spAutoFit/>
          </a:bodyPr>
          <a:lstStyle/>
          <a:p>
            <a:r>
              <a:rPr lang="en-US" sz="3600" dirty="0">
                <a:latin typeface="Calibri"/>
                <a:cs typeface="Calibri"/>
              </a:rPr>
              <a:t>Do you </a:t>
            </a:r>
            <a:br>
              <a:rPr lang="en-US" sz="3600" dirty="0">
                <a:latin typeface="Calibri"/>
                <a:cs typeface="Calibri"/>
              </a:rPr>
            </a:br>
            <a:r>
              <a:rPr lang="en-US" sz="3600" dirty="0">
                <a:latin typeface="Calibri"/>
                <a:cs typeface="Calibri"/>
              </a:rPr>
              <a:t>agree </a:t>
            </a:r>
            <a:br>
              <a:rPr lang="en-US" sz="3600" dirty="0">
                <a:latin typeface="Calibri"/>
                <a:cs typeface="Calibri"/>
              </a:rPr>
            </a:br>
            <a:r>
              <a:rPr lang="en-US" sz="3600" dirty="0">
                <a:latin typeface="Calibri"/>
                <a:cs typeface="Calibri"/>
              </a:rPr>
              <a:t>with this comment?</a:t>
            </a:r>
          </a:p>
          <a:p>
            <a:endParaRPr lang="en-US" sz="3600" dirty="0">
              <a:latin typeface="Calibri"/>
              <a:cs typeface="Calibri"/>
            </a:endParaRPr>
          </a:p>
          <a:p>
            <a:r>
              <a:rPr lang="en-US" sz="3600" dirty="0">
                <a:latin typeface="Calibri"/>
                <a:cs typeface="Calibri"/>
              </a:rPr>
              <a:t>Why </a:t>
            </a:r>
            <a:r>
              <a:rPr lang="en-US" sz="3600" i="1" dirty="0">
                <a:latin typeface="Calibri"/>
                <a:cs typeface="Calibri"/>
              </a:rPr>
              <a:t>or </a:t>
            </a:r>
            <a:br>
              <a:rPr lang="en-US" sz="3600" dirty="0">
                <a:latin typeface="Calibri"/>
                <a:cs typeface="Calibri"/>
              </a:rPr>
            </a:br>
            <a:r>
              <a:rPr lang="en-US" sz="3600" dirty="0">
                <a:latin typeface="Calibri"/>
                <a:cs typeface="Calibri"/>
              </a:rPr>
              <a:t>why not?</a:t>
            </a:r>
          </a:p>
        </p:txBody>
      </p:sp>
      <p:pic>
        <p:nvPicPr>
          <p:cNvPr id="8" name="Picture 7"/>
          <p:cNvPicPr>
            <a:picLocks noChangeAspect="1"/>
          </p:cNvPicPr>
          <p:nvPr/>
        </p:nvPicPr>
        <p:blipFill>
          <a:blip r:embed="rId4"/>
          <a:stretch>
            <a:fillRect/>
          </a:stretch>
        </p:blipFill>
        <p:spPr>
          <a:xfrm>
            <a:off x="7026057" y="445785"/>
            <a:ext cx="1863943" cy="1856090"/>
          </a:xfrm>
          <a:prstGeom prst="rect">
            <a:avLst/>
          </a:prstGeom>
          <a:noFill/>
        </p:spPr>
      </p:pic>
      <p:pic>
        <p:nvPicPr>
          <p:cNvPr id="9" name="Picture 2">
            <a:extLst>
              <a:ext uri="{FF2B5EF4-FFF2-40B4-BE49-F238E27FC236}">
                <a16:creationId xmlns:a16="http://schemas.microsoft.com/office/drawing/2014/main" id="{0D186356-A029-42D1-BB83-BB65939F801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F487584-E9EB-42B2-B540-ACE536A1A8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9201" b="35345"/>
          <a:stretch/>
        </p:blipFill>
        <p:spPr>
          <a:xfrm>
            <a:off x="3237567" y="3963614"/>
            <a:ext cx="1302707" cy="1306196"/>
          </a:xfrm>
          <a:prstGeom prst="rect">
            <a:avLst/>
          </a:prstGeom>
        </p:spPr>
      </p:pic>
      <p:sp>
        <p:nvSpPr>
          <p:cNvPr id="3" name="TextBox 2"/>
          <p:cNvSpPr txBox="1"/>
          <p:nvPr/>
        </p:nvSpPr>
        <p:spPr>
          <a:xfrm>
            <a:off x="761323" y="1271547"/>
            <a:ext cx="3763076" cy="2862322"/>
          </a:xfrm>
          <a:prstGeom prst="rect">
            <a:avLst/>
          </a:prstGeom>
          <a:noFill/>
        </p:spPr>
        <p:txBody>
          <a:bodyPr wrap="square" rtlCol="0">
            <a:spAutoFit/>
          </a:bodyPr>
          <a:lstStyle/>
          <a:p>
            <a:r>
              <a:rPr lang="en-US" sz="3000" b="1" dirty="0"/>
              <a:t>“It is not always people who start out the smartest who end up the smartest.”</a:t>
            </a:r>
          </a:p>
          <a:p>
            <a:endParaRPr lang="en-US" sz="3000" b="1" dirty="0"/>
          </a:p>
          <a:p>
            <a:r>
              <a:rPr lang="en-US" sz="3000" b="1" dirty="0"/>
              <a:t>Carol </a:t>
            </a:r>
            <a:r>
              <a:rPr lang="en-US" sz="3000" b="1" dirty="0" err="1"/>
              <a:t>Dweck</a:t>
            </a:r>
            <a:r>
              <a:rPr lang="en-US" sz="3000" b="1" dirty="0"/>
              <a:t>, Mindset</a:t>
            </a:r>
          </a:p>
        </p:txBody>
      </p:sp>
    </p:spTree>
    <p:extLst>
      <p:ext uri="{BB962C8B-B14F-4D97-AF65-F5344CB8AC3E}">
        <p14:creationId xmlns:p14="http://schemas.microsoft.com/office/powerpoint/2010/main" val="234980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80057" y="509285"/>
            <a:ext cx="1863943" cy="1856090"/>
          </a:xfrm>
          <a:prstGeom prst="rect">
            <a:avLst/>
          </a:prstGeom>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5838055" y="744176"/>
            <a:ext cx="3079750" cy="4524316"/>
          </a:xfrm>
          <a:prstGeom prst="rect">
            <a:avLst/>
          </a:prstGeom>
          <a:noFill/>
        </p:spPr>
        <p:txBody>
          <a:bodyPr wrap="square" rtlCol="0">
            <a:spAutoFit/>
          </a:bodyPr>
          <a:lstStyle/>
          <a:p>
            <a:r>
              <a:rPr lang="en-US" sz="3600" dirty="0">
                <a:latin typeface="Calibri"/>
                <a:cs typeface="Calibri"/>
              </a:rPr>
              <a:t>Do you </a:t>
            </a:r>
            <a:br>
              <a:rPr lang="en-US" sz="3600" dirty="0">
                <a:latin typeface="Calibri"/>
                <a:cs typeface="Calibri"/>
              </a:rPr>
            </a:br>
            <a:r>
              <a:rPr lang="en-US" sz="3600" dirty="0">
                <a:latin typeface="Calibri"/>
                <a:cs typeface="Calibri"/>
              </a:rPr>
              <a:t>agree </a:t>
            </a:r>
            <a:br>
              <a:rPr lang="en-US" sz="3600" dirty="0">
                <a:latin typeface="Calibri"/>
                <a:cs typeface="Calibri"/>
              </a:rPr>
            </a:br>
            <a:r>
              <a:rPr lang="en-US" sz="3600" dirty="0">
                <a:latin typeface="Calibri"/>
                <a:cs typeface="Calibri"/>
              </a:rPr>
              <a:t>with this comment?</a:t>
            </a:r>
          </a:p>
          <a:p>
            <a:r>
              <a:rPr lang="en-US" sz="3600" dirty="0">
                <a:latin typeface="Calibri"/>
                <a:cs typeface="Calibri"/>
              </a:rPr>
              <a:t>…</a:t>
            </a:r>
          </a:p>
          <a:p>
            <a:r>
              <a:rPr lang="en-US" sz="3600" dirty="0">
                <a:latin typeface="Calibri"/>
                <a:cs typeface="Calibri"/>
              </a:rPr>
              <a:t>Why </a:t>
            </a:r>
            <a:br>
              <a:rPr lang="en-US" sz="3600" dirty="0">
                <a:latin typeface="Calibri"/>
                <a:cs typeface="Calibri"/>
              </a:rPr>
            </a:br>
            <a:r>
              <a:rPr lang="en-US" sz="3600" i="1" dirty="0">
                <a:latin typeface="Calibri"/>
                <a:cs typeface="Calibri"/>
              </a:rPr>
              <a:t>or </a:t>
            </a:r>
            <a:br>
              <a:rPr lang="en-US" sz="3600" dirty="0">
                <a:latin typeface="Calibri"/>
                <a:cs typeface="Calibri"/>
              </a:rPr>
            </a:br>
            <a:r>
              <a:rPr lang="en-US" sz="3600" dirty="0">
                <a:latin typeface="Calibri"/>
                <a:cs typeface="Calibri"/>
              </a:rPr>
              <a:t>why not?</a:t>
            </a:r>
          </a:p>
        </p:txBody>
      </p:sp>
      <p:pic>
        <p:nvPicPr>
          <p:cNvPr id="8" name="Picture 2">
            <a:extLst>
              <a:ext uri="{FF2B5EF4-FFF2-40B4-BE49-F238E27FC236}">
                <a16:creationId xmlns:a16="http://schemas.microsoft.com/office/drawing/2014/main" id="{9A092689-B597-426E-9384-61914ED6CD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61C53BF-DF4A-4057-8637-4E6CD35587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2569" r="7525"/>
          <a:stretch/>
        </p:blipFill>
        <p:spPr>
          <a:xfrm>
            <a:off x="482926" y="323897"/>
            <a:ext cx="5104287" cy="549248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823335" y="1780022"/>
            <a:ext cx="2195813" cy="3416320"/>
          </a:xfrm>
          <a:prstGeom prst="rect">
            <a:avLst/>
          </a:prstGeom>
          <a:noFill/>
        </p:spPr>
        <p:txBody>
          <a:bodyPr wrap="square" rtlCol="0">
            <a:spAutoFit/>
          </a:bodyPr>
          <a:lstStyle/>
          <a:p>
            <a:r>
              <a:rPr lang="en-US" sz="2000" dirty="0"/>
              <a:t>“Life is like a canvas. It begins blank, and every day is like another brush stroke. Make life your masterpiece.”</a:t>
            </a:r>
          </a:p>
          <a:p>
            <a:endParaRPr lang="en-US" sz="2000" dirty="0"/>
          </a:p>
          <a:p>
            <a:r>
              <a:rPr lang="en-US" sz="2000" dirty="0"/>
              <a:t>- Life</a:t>
            </a:r>
          </a:p>
          <a:p>
            <a:endParaRPr lang="en-US" dirty="0"/>
          </a:p>
          <a:p>
            <a:pPr algn="r"/>
            <a:r>
              <a:rPr lang="en-US" sz="1200" dirty="0" err="1"/>
              <a:t>boardofwisdom.com</a:t>
            </a:r>
            <a:r>
              <a:rPr lang="en-US" dirty="0"/>
              <a:t> </a:t>
            </a:r>
          </a:p>
        </p:txBody>
      </p:sp>
    </p:spTree>
    <p:extLst>
      <p:ext uri="{BB962C8B-B14F-4D97-AF65-F5344CB8AC3E}">
        <p14:creationId xmlns:p14="http://schemas.microsoft.com/office/powerpoint/2010/main" val="4266963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40911" y="589954"/>
            <a:ext cx="4286250" cy="923330"/>
          </a:xfrm>
          <a:prstGeom prst="rect">
            <a:avLst/>
          </a:prstGeom>
          <a:noFill/>
        </p:spPr>
        <p:txBody>
          <a:bodyPr wrap="square" rtlCol="0">
            <a:spAutoFit/>
          </a:bodyPr>
          <a:lstStyle/>
          <a:p>
            <a:pPr algn="ctr"/>
            <a:r>
              <a:rPr lang="en-US" sz="5400" b="1" dirty="0"/>
              <a:t>What next?</a:t>
            </a:r>
          </a:p>
        </p:txBody>
      </p:sp>
      <p:sp>
        <p:nvSpPr>
          <p:cNvPr id="8" name="TextBox 7"/>
          <p:cNvSpPr txBox="1"/>
          <p:nvPr/>
        </p:nvSpPr>
        <p:spPr>
          <a:xfrm>
            <a:off x="269875" y="2608974"/>
            <a:ext cx="8620125" cy="3323987"/>
          </a:xfrm>
          <a:prstGeom prst="rect">
            <a:avLst/>
          </a:prstGeom>
          <a:noFill/>
        </p:spPr>
        <p:txBody>
          <a:bodyPr wrap="square" rtlCol="0">
            <a:spAutoFit/>
          </a:bodyPr>
          <a:lstStyle/>
          <a:p>
            <a:pPr marL="514350" indent="-514350">
              <a:buAutoNum type="arabicPeriod"/>
            </a:pPr>
            <a:r>
              <a:rPr lang="en-US" sz="2900" b="1" dirty="0"/>
              <a:t>Think</a:t>
            </a:r>
            <a:r>
              <a:rPr lang="en-US" sz="2900" dirty="0"/>
              <a:t>: Think of somebody who is excellent at what they do </a:t>
            </a:r>
            <a:r>
              <a:rPr lang="en-US" sz="2900" i="1" dirty="0"/>
              <a:t>(a sportsperson, a singer, an author, </a:t>
            </a:r>
            <a:br>
              <a:rPr lang="en-US" sz="2900" i="1" dirty="0"/>
            </a:br>
            <a:r>
              <a:rPr lang="en-US" sz="2900" i="1" dirty="0"/>
              <a:t>a dancer, a musician, a chef, a magician).</a:t>
            </a:r>
          </a:p>
          <a:p>
            <a:pPr marL="514350" indent="-514350">
              <a:buAutoNum type="arabicPeriod"/>
            </a:pPr>
            <a:r>
              <a:rPr lang="en-US" sz="2900" b="1" dirty="0"/>
              <a:t>Explore: </a:t>
            </a:r>
            <a:r>
              <a:rPr lang="en-US" sz="2900" dirty="0"/>
              <a:t>Research their childhood and their experience. What led them to be so good at </a:t>
            </a:r>
            <a:br>
              <a:rPr lang="en-US" sz="2900" dirty="0"/>
            </a:br>
            <a:r>
              <a:rPr lang="en-US" sz="2900" dirty="0"/>
              <a:t>what they do? How often do they </a:t>
            </a:r>
            <a:r>
              <a:rPr lang="en-US" sz="2900" dirty="0" err="1"/>
              <a:t>practise</a:t>
            </a:r>
            <a:r>
              <a:rPr lang="en-US" sz="2900" dirty="0"/>
              <a:t>? </a:t>
            </a:r>
            <a:br>
              <a:rPr lang="en-US" sz="2900" dirty="0"/>
            </a:br>
            <a:r>
              <a:rPr lang="en-US" sz="2900" dirty="0"/>
              <a:t>What training did they have? Who helped them?</a:t>
            </a:r>
          </a:p>
        </p:txBody>
      </p:sp>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22" y="268738"/>
            <a:ext cx="3283105" cy="2188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a:extLst>
              <a:ext uri="{FF2B5EF4-FFF2-40B4-BE49-F238E27FC236}">
                <a16:creationId xmlns:a16="http://schemas.microsoft.com/office/drawing/2014/main" id="{599E3777-D215-433A-B9C1-B3970287B0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4FE01807-D3BB-4C47-A4BE-3EB63D0FE9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6AB2B7D8-838E-4832-B393-328AE149CD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E4E2287-9D47-44AC-9024-6576A6D332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414413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3" descr="C:\Users\Louise.Grieve\AppData\Local\Microsoft\Windows\Temporary Internet Files\Content.Outlook\BWQP0MKW\You Are Awesome_interior header page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373" y="0"/>
            <a:ext cx="4858254"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D0766FA7-3241-4DE4-972C-0BAF7EC148D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F6380657-A04A-4CCE-8FF7-CA9F98CAAF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670007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2" name="TextBox 1"/>
          <p:cNvSpPr txBox="1"/>
          <p:nvPr/>
        </p:nvSpPr>
        <p:spPr>
          <a:xfrm>
            <a:off x="0" y="242332"/>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5400" b="1" dirty="0"/>
              <a:t>LAST SESSION</a:t>
            </a:r>
          </a:p>
        </p:txBody>
      </p:sp>
      <p:sp>
        <p:nvSpPr>
          <p:cNvPr id="3" name="TextBox 2"/>
          <p:cNvSpPr txBox="1"/>
          <p:nvPr/>
        </p:nvSpPr>
        <p:spPr>
          <a:xfrm>
            <a:off x="4429125" y="1888678"/>
            <a:ext cx="4079875" cy="3785652"/>
          </a:xfrm>
          <a:prstGeom prst="rect">
            <a:avLst/>
          </a:prstGeom>
          <a:noFill/>
        </p:spPr>
        <p:txBody>
          <a:bodyPr wrap="square" rtlCol="0">
            <a:spAutoFit/>
          </a:bodyPr>
          <a:lstStyle/>
          <a:p>
            <a:pPr algn="ctr"/>
            <a:r>
              <a:rPr lang="en-US" sz="4800" b="1" dirty="0">
                <a:solidFill>
                  <a:schemeClr val="tx1">
                    <a:lumMod val="50000"/>
                    <a:lumOff val="50000"/>
                  </a:schemeClr>
                </a:solidFill>
              </a:rPr>
              <a:t>Practice</a:t>
            </a:r>
            <a:br>
              <a:rPr lang="en-US" sz="4800" b="1" dirty="0">
                <a:solidFill>
                  <a:schemeClr val="tx1">
                    <a:lumMod val="50000"/>
                    <a:lumOff val="50000"/>
                  </a:schemeClr>
                </a:solidFill>
              </a:rPr>
            </a:br>
            <a:r>
              <a:rPr lang="en-US" sz="4800" b="1" dirty="0">
                <a:solidFill>
                  <a:schemeClr val="tx1">
                    <a:lumMod val="50000"/>
                    <a:lumOff val="50000"/>
                  </a:schemeClr>
                </a:solidFill>
              </a:rPr>
              <a:t>makes</a:t>
            </a:r>
            <a:br>
              <a:rPr lang="en-US" sz="4800" b="1" dirty="0">
                <a:solidFill>
                  <a:schemeClr val="tx1">
                    <a:lumMod val="50000"/>
                    <a:lumOff val="50000"/>
                  </a:schemeClr>
                </a:solidFill>
              </a:rPr>
            </a:br>
            <a:r>
              <a:rPr lang="en-US" sz="4800" b="1" strike="sngStrike" dirty="0">
                <a:solidFill>
                  <a:schemeClr val="tx1">
                    <a:lumMod val="50000"/>
                    <a:lumOff val="50000"/>
                  </a:schemeClr>
                </a:solidFill>
              </a:rPr>
              <a:t>perfect</a:t>
            </a:r>
            <a:br>
              <a:rPr lang="en-US" sz="4800" b="1" dirty="0">
                <a:solidFill>
                  <a:schemeClr val="tx1">
                    <a:lumMod val="50000"/>
                    <a:lumOff val="50000"/>
                  </a:schemeClr>
                </a:solidFill>
              </a:rPr>
            </a:br>
            <a:r>
              <a:rPr lang="en-US" sz="4800" b="1" dirty="0">
                <a:solidFill>
                  <a:schemeClr val="tx1">
                    <a:lumMod val="50000"/>
                    <a:lumOff val="50000"/>
                  </a:schemeClr>
                </a:solidFill>
              </a:rPr>
              <a:t>awesome </a:t>
            </a:r>
            <a:br>
              <a:rPr lang="en-US" sz="4800" b="1" dirty="0">
                <a:solidFill>
                  <a:schemeClr val="tx1">
                    <a:lumMod val="50000"/>
                    <a:lumOff val="50000"/>
                  </a:schemeClr>
                </a:solidFill>
              </a:rPr>
            </a:br>
            <a:endParaRPr lang="en-US" sz="4800" b="1" dirty="0">
              <a:solidFill>
                <a:schemeClr val="tx1">
                  <a:lumMod val="50000"/>
                  <a:lumOff val="50000"/>
                </a:schemeClr>
              </a:solidFill>
            </a:endParaRPr>
          </a:p>
        </p:txBody>
      </p:sp>
      <p:pic>
        <p:nvPicPr>
          <p:cNvPr id="7" name="Picture 2" descr="C:\Users\Louise.Grieve\AppData\Local\Microsoft\Windows\Temporary Internet Files\Content.Outlook\BWQP0MKW\You Are Awesome_interior header pages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998" y="896632"/>
            <a:ext cx="3801451" cy="536619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id="{E2F787B5-9DE1-4148-AB93-949CDD3884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1DD6181E-EB10-41E3-BDFF-9F42C08A37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31839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8DF552D4-3340-47D3-93D9-1B2336FF9811}"/>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5CF3F2C7-5555-4E91-8814-FACAD7B1E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6AF62BD2-8B94-4D3F-B67E-9AD0EC2D8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27935ED1-042F-478E-987D-1CFAA433C4F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34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a:t>
            </a:r>
            <a:r>
              <a:rPr lang="en-US" sz="1200" dirty="0" err="1">
                <a:solidFill>
                  <a:prstClr val="black"/>
                </a:solidFill>
              </a:rPr>
              <a:t>organisation</a:t>
            </a:r>
            <a:r>
              <a:rPr lang="en-US" sz="1200" dirty="0">
                <a:solidFill>
                  <a:prstClr val="black"/>
                </a:solidFill>
              </a:rPr>
              <a:t> or institution.  Any additional images are from </a:t>
            </a:r>
            <a:r>
              <a:rPr lang="en-US" sz="1200" u="sng" dirty="0">
                <a:solidFill>
                  <a:prstClr val="black"/>
                </a:solidFill>
                <a:hlinkClick r:id="rId3"/>
              </a:rPr>
              <a:t>getty.co.uk</a:t>
            </a:r>
            <a:r>
              <a:rPr lang="en-US" sz="1200" dirty="0">
                <a:solidFill>
                  <a:prstClr val="black"/>
                </a:solidFill>
              </a:rPr>
              <a:t> , unless otherwise stated. </a:t>
            </a:r>
            <a:r>
              <a:rPr lang="en-US" sz="1200" dirty="0">
                <a:solidFill>
                  <a:prstClr val="black"/>
                </a:solidFill>
                <a:cs typeface="Calibri"/>
              </a:rPr>
              <a:t>'You Are Awesome' illustrations copyright © Toby Triumph.  </a:t>
            </a:r>
          </a:p>
          <a:p>
            <a:endParaRPr lang="en-US" sz="1200" dirty="0">
              <a:solidFill>
                <a:prstClr val="black"/>
              </a:solidFill>
              <a:cs typeface="Calibri"/>
            </a:endParaRPr>
          </a:p>
          <a:p>
            <a:r>
              <a:rPr lang="en-US" sz="1200" dirty="0" err="1">
                <a:solidFill>
                  <a:prstClr val="black"/>
                </a:solidFill>
              </a:rPr>
              <a:t>Endeavours</a:t>
            </a:r>
            <a:r>
              <a:rPr lang="en-US" sz="1200" dirty="0">
                <a:solidFill>
                  <a:prstClr val="black"/>
                </a:solidFill>
              </a:rPr>
              <a:t> have been made to trace and contact copyright owners. If there are any inadvertent omissions or errors in the acknowledgements or usage, this is unintended and </a:t>
            </a:r>
            <a:r>
              <a:rPr lang="en-US" sz="1200" dirty="0" err="1">
                <a:solidFill>
                  <a:prstClr val="black"/>
                </a:solidFill>
              </a:rPr>
              <a:t>PiXL</a:t>
            </a:r>
            <a:r>
              <a:rPr lang="en-US" sz="1200" dirty="0">
                <a:solidFill>
                  <a:prstClr val="black"/>
                </a:solidFill>
              </a:rPr>
              <a:t> will be remedy these on written notification.</a:t>
            </a:r>
            <a:endParaRPr lang="en-US" sz="1200" dirty="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35525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36997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369971"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856481" y="5497089"/>
            <a:ext cx="1985644"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12" descr="C:\Users\Louise.Grieve\AppData\Local\Microsoft\Windows\Temporary Internet Files\Content.Outlook\BWQP0MKW\You Are Awesome_interior header pages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736" y="388936"/>
            <a:ext cx="3725763" cy="52593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9" name="Picture 18">
            <a:extLst>
              <a:ext uri="{FF2B5EF4-FFF2-40B4-BE49-F238E27FC236}">
                <a16:creationId xmlns:a16="http://schemas.microsoft.com/office/drawing/2014/main" id="{38D6330B-DF33-4D1A-ACD9-071A47DD3FDB}"/>
              </a:ext>
            </a:extLst>
          </p:cNvPr>
          <p:cNvPicPr>
            <a:picLocks noChangeAspect="1"/>
          </p:cNvPicPr>
          <p:nvPr/>
        </p:nvPicPr>
        <p:blipFill rotWithShape="1">
          <a:blip r:embed="rId4"/>
          <a:srcRect l="31962" t="9300" r="31834" b="8032"/>
          <a:stretch/>
        </p:blipFill>
        <p:spPr>
          <a:xfrm>
            <a:off x="5786168" y="1627186"/>
            <a:ext cx="3013060" cy="3869903"/>
          </a:xfrm>
          <a:prstGeom prst="rect">
            <a:avLst/>
          </a:prstGeom>
          <a:effectLst>
            <a:outerShdw blurRad="63500" sx="102000" sy="102000" algn="ctr" rotWithShape="0">
              <a:prstClr val="black">
                <a:alpha val="40000"/>
              </a:prstClr>
            </a:outerShdw>
          </a:effectLst>
        </p:spPr>
      </p:pic>
      <p:pic>
        <p:nvPicPr>
          <p:cNvPr id="20" name="Picture 2">
            <a:extLst>
              <a:ext uri="{FF2B5EF4-FFF2-40B4-BE49-F238E27FC236}">
                <a16:creationId xmlns:a16="http://schemas.microsoft.com/office/drawing/2014/main" id="{933F6EB2-7467-4B5B-8B7C-847B84E8989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0">
            <a:extLst>
              <a:ext uri="{FF2B5EF4-FFF2-40B4-BE49-F238E27FC236}">
                <a16:creationId xmlns:a16="http://schemas.microsoft.com/office/drawing/2014/main" id="{366F8F8B-4291-4FF6-A1CF-A778C4290E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3397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5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D21F5DA8-08B6-4ED4-962D-87052AA38F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F374AC1E-C7C6-4E9F-A76A-E0515A2DCC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389923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125" y="63500"/>
            <a:ext cx="9382125" cy="6794500"/>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635000" y="616051"/>
            <a:ext cx="8159750" cy="4262705"/>
          </a:xfrm>
          <a:prstGeom prst="rect">
            <a:avLst/>
          </a:prstGeom>
        </p:spPr>
        <p:txBody>
          <a:bodyPr wrap="square">
            <a:spAutoFit/>
          </a:bodyPr>
          <a:lstStyle/>
          <a:p>
            <a:r>
              <a:rPr lang="en-GB" sz="2200" dirty="0">
                <a:solidFill>
                  <a:srgbClr val="FF0080"/>
                </a:solidFill>
                <a:latin typeface="Avenir Next Medium"/>
                <a:cs typeface="Avenir Next Medium"/>
              </a:rPr>
              <a:t>    Nobody hits a perfect note on the first attempt at singing, </a:t>
            </a:r>
            <a:br>
              <a:rPr lang="en-GB" sz="2200" dirty="0">
                <a:solidFill>
                  <a:srgbClr val="FF0080"/>
                </a:solidFill>
                <a:latin typeface="Avenir Next Medium"/>
                <a:cs typeface="Avenir Next Medium"/>
              </a:rPr>
            </a:br>
            <a:r>
              <a:rPr lang="en-GB" sz="2200" dirty="0">
                <a:solidFill>
                  <a:srgbClr val="FF0080"/>
                </a:solidFill>
                <a:latin typeface="Avenir Next Medium"/>
                <a:cs typeface="Avenir Next Medium"/>
              </a:rPr>
              <a:t> or finds they can effortlessly weave a football straightaway. </a:t>
            </a:r>
            <a:br>
              <a:rPr lang="en-GB" sz="2200" dirty="0">
                <a:solidFill>
                  <a:srgbClr val="FF0080"/>
                </a:solidFill>
                <a:latin typeface="Avenir Next Medium"/>
                <a:cs typeface="Avenir Next Medium"/>
              </a:rPr>
            </a:br>
            <a:r>
              <a:rPr lang="en-GB" sz="2200" dirty="0">
                <a:solidFill>
                  <a:srgbClr val="FF0080"/>
                </a:solidFill>
                <a:latin typeface="Avenir Next Medium"/>
                <a:cs typeface="Avenir Next Medium"/>
              </a:rPr>
              <a:t>It’s a question of learning from experience and recognising that any learning experience involves making plenty of mistakes.</a:t>
            </a:r>
          </a:p>
          <a:p>
            <a:endParaRPr lang="en-GB" sz="700" dirty="0">
              <a:solidFill>
                <a:srgbClr val="FF0080"/>
              </a:solidFill>
              <a:latin typeface="Avenir Next Medium"/>
              <a:cs typeface="Avenir Next Medium"/>
            </a:endParaRPr>
          </a:p>
          <a:p>
            <a:r>
              <a:rPr lang="en-GB" sz="2200" dirty="0">
                <a:solidFill>
                  <a:srgbClr val="FF0080"/>
                </a:solidFill>
                <a:latin typeface="Avenir Next Medium"/>
                <a:cs typeface="Avenir Next Medium"/>
              </a:rPr>
              <a:t>When we witness someone performing at a high level, it doesn’t make for very good viewing if the pianist we paid to see can’t remember the notes, or the racing driver repeatedly stalls the car. As a result, when it comes to success we don’t often see the whole story, from the hours that have    </a:t>
            </a:r>
          </a:p>
          <a:p>
            <a:r>
              <a:rPr lang="en-GB" sz="2200" dirty="0">
                <a:solidFill>
                  <a:srgbClr val="FF0080"/>
                </a:solidFill>
                <a:latin typeface="Avenir Next Medium"/>
                <a:cs typeface="Avenir Next Medium"/>
              </a:rPr>
              <a:t>   gone into that amazing performance to the times they </a:t>
            </a:r>
            <a:br>
              <a:rPr lang="en-GB" sz="2200" dirty="0">
                <a:solidFill>
                  <a:srgbClr val="FF0080"/>
                </a:solidFill>
                <a:latin typeface="Avenir Next Medium"/>
                <a:cs typeface="Avenir Next Medium"/>
              </a:rPr>
            </a:br>
            <a:r>
              <a:rPr lang="en-GB" sz="2200" dirty="0">
                <a:solidFill>
                  <a:srgbClr val="FF0080"/>
                </a:solidFill>
                <a:latin typeface="Avenir Next Medium"/>
                <a:cs typeface="Avenir Next Medium"/>
              </a:rPr>
              <a:t>	have landed face-first or hit the wrong notes. </a:t>
            </a:r>
          </a:p>
        </p:txBody>
      </p:sp>
      <p:sp>
        <p:nvSpPr>
          <p:cNvPr id="3" name="TextBox 2"/>
          <p:cNvSpPr txBox="1"/>
          <p:nvPr/>
        </p:nvSpPr>
        <p:spPr>
          <a:xfrm rot="2212363">
            <a:off x="5911770" y="5939677"/>
            <a:ext cx="2539910" cy="369332"/>
          </a:xfrm>
          <a:prstGeom prst="rect">
            <a:avLst/>
          </a:prstGeom>
          <a:noFill/>
        </p:spPr>
        <p:txBody>
          <a:bodyPr wrap="square" rtlCol="0">
            <a:spAutoFit/>
          </a:bodyPr>
          <a:lstStyle/>
          <a:p>
            <a:r>
              <a:rPr lang="en-US" dirty="0">
                <a:solidFill>
                  <a:srgbClr val="FF0080"/>
                </a:solidFill>
                <a:latin typeface="Avenir Next Medium"/>
                <a:cs typeface="Avenir Next Medium"/>
              </a:rPr>
              <a:t>page 96</a:t>
            </a:r>
          </a:p>
        </p:txBody>
      </p:sp>
      <p:pic>
        <p:nvPicPr>
          <p:cNvPr id="9" name="Picture 2">
            <a:extLst>
              <a:ext uri="{FF2B5EF4-FFF2-40B4-BE49-F238E27FC236}">
                <a16:creationId xmlns:a16="http://schemas.microsoft.com/office/drawing/2014/main" id="{9C9F5651-8DCA-4282-9709-C83B368C064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602E83E6-3DF9-46DD-9636-C6C5568906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173691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1" name="TextBox 10"/>
          <p:cNvSpPr txBox="1"/>
          <p:nvPr/>
        </p:nvSpPr>
        <p:spPr>
          <a:xfrm>
            <a:off x="1324250" y="4820390"/>
            <a:ext cx="3120570" cy="523220"/>
          </a:xfrm>
          <a:prstGeom prst="rect">
            <a:avLst/>
          </a:prstGeom>
          <a:solidFill>
            <a:schemeClr val="tx2">
              <a:lumMod val="60000"/>
              <a:lumOff val="40000"/>
              <a:alpha val="30000"/>
            </a:schemeClr>
          </a:solidFill>
        </p:spPr>
        <p:txBody>
          <a:bodyPr wrap="square" rtlCol="0">
            <a:spAutoFit/>
          </a:bodyPr>
          <a:lstStyle/>
          <a:p>
            <a:pPr algn="r"/>
            <a:r>
              <a:rPr lang="en-US" sz="2800" b="1" dirty="0">
                <a:solidFill>
                  <a:schemeClr val="bg1"/>
                </a:solidFill>
              </a:rPr>
              <a:t>Listen to Mozart</a:t>
            </a:r>
          </a:p>
        </p:txBody>
      </p:sp>
      <p:pic>
        <p:nvPicPr>
          <p:cNvPr id="10" name="Picture 9">
            <a:hlinkClick r:id="rId4"/>
          </p:cNvPr>
          <p:cNvPicPr>
            <a:picLocks noChangeAspect="1"/>
          </p:cNvPicPr>
          <p:nvPr/>
        </p:nvPicPr>
        <p:blipFill>
          <a:blip r:embed="rId5"/>
          <a:stretch>
            <a:fillRect/>
          </a:stretch>
        </p:blipFill>
        <p:spPr>
          <a:xfrm>
            <a:off x="210721" y="4300607"/>
            <a:ext cx="1463304" cy="146330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rot="16200000">
            <a:off x="5000045" y="897834"/>
            <a:ext cx="1526749" cy="646331"/>
          </a:xfrm>
          <a:prstGeom prst="rect">
            <a:avLst/>
          </a:prstGeom>
          <a:noFill/>
        </p:spPr>
        <p:txBody>
          <a:bodyPr wrap="square" rtlCol="0">
            <a:spAutoFit/>
          </a:bodyPr>
          <a:lstStyle/>
          <a:p>
            <a:pPr algn="r"/>
            <a:r>
              <a:rPr lang="en-US" b="1" dirty="0">
                <a:solidFill>
                  <a:srgbClr val="FFFFFF"/>
                </a:solidFill>
              </a:rPr>
              <a:t>began piano</a:t>
            </a:r>
            <a:br>
              <a:rPr lang="en-US" b="1" dirty="0">
                <a:solidFill>
                  <a:srgbClr val="FFFFFF"/>
                </a:solidFill>
              </a:rPr>
            </a:br>
            <a:r>
              <a:rPr lang="en-US" b="1" dirty="0">
                <a:solidFill>
                  <a:srgbClr val="FFFFFF"/>
                </a:solidFill>
              </a:rPr>
              <a:t>at age of 3</a:t>
            </a:r>
          </a:p>
        </p:txBody>
      </p:sp>
      <p:sp>
        <p:nvSpPr>
          <p:cNvPr id="13" name="TextBox 12"/>
          <p:cNvSpPr txBox="1"/>
          <p:nvPr/>
        </p:nvSpPr>
        <p:spPr>
          <a:xfrm rot="16200000">
            <a:off x="5047670" y="2685358"/>
            <a:ext cx="1526749" cy="646331"/>
          </a:xfrm>
          <a:prstGeom prst="rect">
            <a:avLst/>
          </a:prstGeom>
          <a:noFill/>
        </p:spPr>
        <p:txBody>
          <a:bodyPr wrap="square" rtlCol="0">
            <a:spAutoFit/>
          </a:bodyPr>
          <a:lstStyle/>
          <a:p>
            <a:pPr algn="ctr"/>
            <a:r>
              <a:rPr lang="en-US" b="1" dirty="0">
                <a:solidFill>
                  <a:srgbClr val="FFFFFF"/>
                </a:solidFill>
              </a:rPr>
              <a:t>had a very pushy father</a:t>
            </a:r>
          </a:p>
        </p:txBody>
      </p:sp>
      <p:sp>
        <p:nvSpPr>
          <p:cNvPr id="15" name="TextBox 14"/>
          <p:cNvSpPr txBox="1"/>
          <p:nvPr/>
        </p:nvSpPr>
        <p:spPr>
          <a:xfrm>
            <a:off x="3048000" y="5534561"/>
            <a:ext cx="3365500" cy="1323439"/>
          </a:xfrm>
          <a:prstGeom prst="rect">
            <a:avLst/>
          </a:prstGeom>
          <a:noFill/>
        </p:spPr>
        <p:txBody>
          <a:bodyPr wrap="square" rtlCol="0">
            <a:spAutoFit/>
          </a:bodyPr>
          <a:lstStyle/>
          <a:p>
            <a:pPr algn="ctr"/>
            <a:r>
              <a:rPr lang="en-US" sz="4000" b="1" dirty="0"/>
              <a:t>Factors of Success</a:t>
            </a:r>
          </a:p>
        </p:txBody>
      </p:sp>
      <p:pic>
        <p:nvPicPr>
          <p:cNvPr id="16" name="Picture 2">
            <a:extLst>
              <a:ext uri="{FF2B5EF4-FFF2-40B4-BE49-F238E27FC236}">
                <a16:creationId xmlns:a16="http://schemas.microsoft.com/office/drawing/2014/main" id="{2BB22D2F-9D70-40E3-9AD6-C7866083E9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88882072-12B2-4C98-9FD0-B8D283F69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5693" y="344331"/>
            <a:ext cx="5419641" cy="3840127"/>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318" y="344331"/>
            <a:ext cx="2701682" cy="3840127"/>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782859" y="1683515"/>
            <a:ext cx="4854095" cy="2400657"/>
          </a:xfrm>
          <a:prstGeom prst="rect">
            <a:avLst/>
          </a:prstGeom>
          <a:solidFill>
            <a:schemeClr val="tx1">
              <a:lumMod val="85000"/>
              <a:lumOff val="15000"/>
            </a:schemeClr>
          </a:solidFill>
        </p:spPr>
        <p:txBody>
          <a:bodyPr wrap="square" rtlCol="0">
            <a:spAutoFit/>
          </a:bodyPr>
          <a:lstStyle/>
          <a:p>
            <a:pPr algn="r" fontAlgn="base"/>
            <a:r>
              <a:rPr lang="en-US" sz="3000" b="1" dirty="0">
                <a:solidFill>
                  <a:schemeClr val="bg2"/>
                </a:solidFill>
              </a:rPr>
              <a:t>“I too had to work hard, so as not to have to work hard any longer.”</a:t>
            </a:r>
          </a:p>
          <a:p>
            <a:pPr algn="r" fontAlgn="base"/>
            <a:endParaRPr lang="en-US" sz="3000" b="1" dirty="0">
              <a:solidFill>
                <a:schemeClr val="bg2"/>
              </a:solidFill>
            </a:endParaRPr>
          </a:p>
          <a:p>
            <a:pPr algn="r" fontAlgn="base"/>
            <a:r>
              <a:rPr lang="en-US" sz="3000" b="1" dirty="0">
                <a:solidFill>
                  <a:schemeClr val="bg2"/>
                </a:solidFill>
              </a:rPr>
              <a:t>Wolfgang Amadeus Mozart</a:t>
            </a:r>
          </a:p>
        </p:txBody>
      </p:sp>
    </p:spTree>
    <p:extLst>
      <p:ext uri="{BB962C8B-B14F-4D97-AF65-F5344CB8AC3E}">
        <p14:creationId xmlns:p14="http://schemas.microsoft.com/office/powerpoint/2010/main" val="33101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941"/>
            <a:ext cx="9144001" cy="5523620"/>
          </a:xfrm>
          <a:prstGeom prst="rect">
            <a:avLst/>
          </a:prstGeom>
          <a:ln>
            <a:noFill/>
          </a:ln>
          <a:effectLst>
            <a:outerShdw blurRad="292100" dist="139700" dir="2700000" algn="tl" rotWithShape="0">
              <a:srgbClr val="333333">
                <a:alpha val="65000"/>
              </a:srgbClr>
            </a:outerShdw>
          </a:effectLst>
        </p:spPr>
      </p:pic>
      <p:pic>
        <p:nvPicPr>
          <p:cNvPr id="6" name="Picture 5"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1" name="TextBox 10"/>
          <p:cNvSpPr txBox="1"/>
          <p:nvPr/>
        </p:nvSpPr>
        <p:spPr>
          <a:xfrm>
            <a:off x="7551979" y="215900"/>
            <a:ext cx="1592021" cy="1938992"/>
          </a:xfrm>
          <a:prstGeom prst="rect">
            <a:avLst/>
          </a:prstGeom>
          <a:solidFill>
            <a:schemeClr val="bg1">
              <a:lumMod val="85000"/>
              <a:alpha val="20000"/>
            </a:schemeClr>
          </a:solidFill>
        </p:spPr>
        <p:txBody>
          <a:bodyPr wrap="square" rtlCol="0">
            <a:spAutoFit/>
          </a:bodyPr>
          <a:lstStyle/>
          <a:p>
            <a:pPr algn="r"/>
            <a:r>
              <a:rPr lang="en-US" sz="3000" b="1" dirty="0">
                <a:solidFill>
                  <a:srgbClr val="FF0000"/>
                </a:solidFill>
              </a:rPr>
              <a:t>Watch </a:t>
            </a:r>
            <a:br>
              <a:rPr lang="en-US" sz="3000" b="1" dirty="0">
                <a:solidFill>
                  <a:srgbClr val="FF0000"/>
                </a:solidFill>
              </a:rPr>
            </a:br>
            <a:r>
              <a:rPr lang="en-US" sz="3000" b="1" dirty="0">
                <a:solidFill>
                  <a:srgbClr val="FF0000"/>
                </a:solidFill>
              </a:rPr>
              <a:t>Serena </a:t>
            </a:r>
            <a:br>
              <a:rPr lang="en-US" sz="3000" b="1" dirty="0">
                <a:solidFill>
                  <a:srgbClr val="FF0000"/>
                </a:solidFill>
              </a:rPr>
            </a:br>
            <a:r>
              <a:rPr lang="en-US" sz="3000" b="1" dirty="0">
                <a:solidFill>
                  <a:srgbClr val="FF0000"/>
                </a:solidFill>
              </a:rPr>
              <a:t>Williams </a:t>
            </a:r>
            <a:br>
              <a:rPr lang="en-US" sz="3000" b="1" dirty="0">
                <a:solidFill>
                  <a:srgbClr val="FF0000"/>
                </a:solidFill>
              </a:rPr>
            </a:br>
            <a:r>
              <a:rPr lang="en-US" sz="3000" b="1" dirty="0">
                <a:solidFill>
                  <a:srgbClr val="FF0000"/>
                </a:solidFill>
              </a:rPr>
              <a:t>play</a:t>
            </a:r>
          </a:p>
        </p:txBody>
      </p:sp>
      <p:pic>
        <p:nvPicPr>
          <p:cNvPr id="3" name="Picture 2">
            <a:hlinkClick r:id="rId5"/>
          </p:cNvPr>
          <p:cNvPicPr>
            <a:picLocks noChangeAspect="1"/>
          </p:cNvPicPr>
          <p:nvPr/>
        </p:nvPicPr>
        <p:blipFill rotWithShape="1">
          <a:blip r:embed="rId6"/>
          <a:srcRect l="12004" r="9796"/>
          <a:stretch/>
        </p:blipFill>
        <p:spPr>
          <a:xfrm>
            <a:off x="7014065" y="1640371"/>
            <a:ext cx="1393327" cy="1259071"/>
          </a:xfrm>
          <a:prstGeom prst="rect">
            <a:avLst/>
          </a:prstGeom>
        </p:spPr>
      </p:pic>
      <p:sp>
        <p:nvSpPr>
          <p:cNvPr id="16" name="TextBox 15"/>
          <p:cNvSpPr txBox="1"/>
          <p:nvPr/>
        </p:nvSpPr>
        <p:spPr>
          <a:xfrm rot="20554412">
            <a:off x="597891" y="775810"/>
            <a:ext cx="3168442" cy="1015663"/>
          </a:xfrm>
          <a:prstGeom prst="rect">
            <a:avLst/>
          </a:prstGeom>
          <a:noFill/>
        </p:spPr>
        <p:txBody>
          <a:bodyPr wrap="square" rtlCol="0">
            <a:spAutoFit/>
          </a:bodyPr>
          <a:lstStyle/>
          <a:p>
            <a:r>
              <a:rPr lang="en-US" sz="3000" b="1" dirty="0">
                <a:solidFill>
                  <a:schemeClr val="bg1"/>
                </a:solidFill>
              </a:rPr>
              <a:t>committed father – started at 3</a:t>
            </a:r>
          </a:p>
        </p:txBody>
      </p:sp>
      <p:sp>
        <p:nvSpPr>
          <p:cNvPr id="17" name="TextBox 16"/>
          <p:cNvSpPr txBox="1"/>
          <p:nvPr/>
        </p:nvSpPr>
        <p:spPr>
          <a:xfrm rot="918221">
            <a:off x="4882387" y="996349"/>
            <a:ext cx="1886277" cy="1015663"/>
          </a:xfrm>
          <a:prstGeom prst="rect">
            <a:avLst/>
          </a:prstGeom>
          <a:noFill/>
        </p:spPr>
        <p:txBody>
          <a:bodyPr wrap="square" rtlCol="0">
            <a:spAutoFit/>
          </a:bodyPr>
          <a:lstStyle/>
          <a:p>
            <a:pPr algn="ctr"/>
            <a:r>
              <a:rPr lang="en-US" sz="3000" b="1" dirty="0">
                <a:solidFill>
                  <a:schemeClr val="bg1"/>
                </a:solidFill>
              </a:rPr>
              <a:t>hours and hours</a:t>
            </a:r>
          </a:p>
        </p:txBody>
      </p:sp>
      <p:sp>
        <p:nvSpPr>
          <p:cNvPr id="18" name="TextBox 17"/>
          <p:cNvSpPr txBox="1"/>
          <p:nvPr/>
        </p:nvSpPr>
        <p:spPr>
          <a:xfrm rot="20739539">
            <a:off x="2493037" y="1705414"/>
            <a:ext cx="2447756" cy="1015663"/>
          </a:xfrm>
          <a:prstGeom prst="rect">
            <a:avLst/>
          </a:prstGeom>
          <a:noFill/>
        </p:spPr>
        <p:txBody>
          <a:bodyPr wrap="square" rtlCol="0">
            <a:spAutoFit/>
          </a:bodyPr>
          <a:lstStyle/>
          <a:p>
            <a:pPr algn="ctr"/>
            <a:r>
              <a:rPr lang="en-US" sz="3000" b="1" dirty="0">
                <a:solidFill>
                  <a:schemeClr val="bg1"/>
                </a:solidFill>
              </a:rPr>
              <a:t>stamina on poor courts</a:t>
            </a:r>
          </a:p>
        </p:txBody>
      </p:sp>
      <p:sp>
        <p:nvSpPr>
          <p:cNvPr id="14" name="TextBox 13"/>
          <p:cNvSpPr txBox="1"/>
          <p:nvPr/>
        </p:nvSpPr>
        <p:spPr>
          <a:xfrm>
            <a:off x="3048000" y="5534561"/>
            <a:ext cx="3365500" cy="1323439"/>
          </a:xfrm>
          <a:prstGeom prst="rect">
            <a:avLst/>
          </a:prstGeom>
          <a:noFill/>
        </p:spPr>
        <p:txBody>
          <a:bodyPr wrap="square" rtlCol="0">
            <a:spAutoFit/>
          </a:bodyPr>
          <a:lstStyle/>
          <a:p>
            <a:pPr algn="ctr"/>
            <a:r>
              <a:rPr lang="en-US" sz="4000" b="1" dirty="0"/>
              <a:t>Factors of Success</a:t>
            </a:r>
          </a:p>
        </p:txBody>
      </p:sp>
      <p:pic>
        <p:nvPicPr>
          <p:cNvPr id="19" name="Picture 2">
            <a:extLst>
              <a:ext uri="{FF2B5EF4-FFF2-40B4-BE49-F238E27FC236}">
                <a16:creationId xmlns:a16="http://schemas.microsoft.com/office/drawing/2014/main" id="{7F787E06-0DB9-48E4-8F31-B38B595C4EF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8D3A59C8-3EFC-481C-96BF-77C233AA2D9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8277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854" t="31128" r="26002" b="53775"/>
          <a:stretch/>
        </p:blipFill>
        <p:spPr>
          <a:xfrm>
            <a:off x="0" y="526094"/>
            <a:ext cx="4725551" cy="5237816"/>
          </a:xfrm>
          <a:prstGeom prst="rect">
            <a:avLst/>
          </a:prstGeom>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9" name="Picture 2">
            <a:extLst>
              <a:ext uri="{FF2B5EF4-FFF2-40B4-BE49-F238E27FC236}">
                <a16:creationId xmlns:a16="http://schemas.microsoft.com/office/drawing/2014/main" id="{98A2FA33-7C6D-491D-8751-67B416F7D29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E953E16-64DF-46B4-BC98-24645F18D9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
        <p:nvSpPr>
          <p:cNvPr id="2" name="TextBox 1"/>
          <p:cNvSpPr txBox="1"/>
          <p:nvPr/>
        </p:nvSpPr>
        <p:spPr>
          <a:xfrm>
            <a:off x="4529578" y="1993874"/>
            <a:ext cx="4191157" cy="2246769"/>
          </a:xfrm>
          <a:prstGeom prst="rect">
            <a:avLst/>
          </a:prstGeom>
          <a:solidFill>
            <a:schemeClr val="tx2">
              <a:lumMod val="20000"/>
              <a:lumOff val="80000"/>
            </a:schemeClr>
          </a:solidFill>
          <a:ln>
            <a:solidFill>
              <a:schemeClr val="accent1"/>
            </a:solidFill>
          </a:ln>
        </p:spPr>
        <p:txBody>
          <a:bodyPr wrap="square" rtlCol="0">
            <a:spAutoFit/>
          </a:bodyPr>
          <a:lstStyle/>
          <a:p>
            <a:pPr algn="ctr"/>
            <a:r>
              <a:rPr lang="en-US" sz="2800" dirty="0"/>
              <a:t>7,686,369,774,870</a:t>
            </a:r>
          </a:p>
          <a:p>
            <a:pPr algn="ctr"/>
            <a:r>
              <a:rPr lang="en-US" sz="2800" dirty="0"/>
              <a:t> X 2,465,099,745,779</a:t>
            </a:r>
          </a:p>
          <a:p>
            <a:pPr algn="ctr"/>
            <a:endParaRPr lang="en-US" sz="2800" dirty="0"/>
          </a:p>
          <a:p>
            <a:pPr algn="ctr"/>
            <a:r>
              <a:rPr lang="en-US" sz="2800" b="1" dirty="0"/>
              <a:t>= 18,947,668,177,995,426, 773, 730</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9998" t="19516" r="28669" b="25105"/>
          <a:stretch/>
        </p:blipFill>
        <p:spPr>
          <a:xfrm>
            <a:off x="2081094" y="1410635"/>
            <a:ext cx="870619" cy="1166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4911427" y="415534"/>
            <a:ext cx="4322704" cy="1477328"/>
          </a:xfrm>
          <a:prstGeom prst="rect">
            <a:avLst/>
          </a:prstGeom>
          <a:noFill/>
        </p:spPr>
        <p:txBody>
          <a:bodyPr wrap="square" rtlCol="0">
            <a:spAutoFit/>
          </a:bodyPr>
          <a:lstStyle/>
          <a:p>
            <a:r>
              <a:rPr lang="en-US" sz="3000" b="1" dirty="0"/>
              <a:t>Human Calculator </a:t>
            </a:r>
            <a:r>
              <a:rPr lang="mr-IN" sz="3000" b="1" dirty="0"/>
              <a:t>–</a:t>
            </a:r>
            <a:r>
              <a:rPr lang="en-GB" sz="3000" b="1" dirty="0"/>
              <a:t> </a:t>
            </a:r>
            <a:r>
              <a:rPr lang="en-GB" sz="3000" dirty="0"/>
              <a:t>Indian </a:t>
            </a:r>
            <a:r>
              <a:rPr lang="en-US" sz="3000" dirty="0"/>
              <a:t>mathematician </a:t>
            </a:r>
          </a:p>
          <a:p>
            <a:r>
              <a:rPr lang="en-US" sz="3000" dirty="0" err="1"/>
              <a:t>Shakuntala</a:t>
            </a:r>
            <a:r>
              <a:rPr lang="en-US" sz="3000" dirty="0"/>
              <a:t> Devi</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1538" y="4597451"/>
            <a:ext cx="860720" cy="129108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5855064" y="4541709"/>
            <a:ext cx="2616317" cy="1015663"/>
          </a:xfrm>
          <a:prstGeom prst="rect">
            <a:avLst/>
          </a:prstGeom>
          <a:noFill/>
        </p:spPr>
        <p:txBody>
          <a:bodyPr wrap="square" rtlCol="0">
            <a:spAutoFit/>
          </a:bodyPr>
          <a:lstStyle/>
          <a:p>
            <a:r>
              <a:rPr lang="en-US" sz="3000" dirty="0"/>
              <a:t>Time taken? </a:t>
            </a:r>
          </a:p>
          <a:p>
            <a:r>
              <a:rPr lang="en-US" sz="3000" dirty="0"/>
              <a:t>28 seconds! </a:t>
            </a:r>
          </a:p>
        </p:txBody>
      </p:sp>
    </p:spTree>
    <p:extLst>
      <p:ext uri="{BB962C8B-B14F-4D97-AF65-F5344CB8AC3E}">
        <p14:creationId xmlns:p14="http://schemas.microsoft.com/office/powerpoint/2010/main" val="148478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78797"/>
            <a:ext cx="9144000" cy="923330"/>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5400" b="1" dirty="0"/>
              <a:t>      CHALLENGE TIME</a:t>
            </a:r>
          </a:p>
        </p:txBody>
      </p:sp>
      <p:pic>
        <p:nvPicPr>
          <p:cNvPr id="13" name="Picture 12"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3" name="TextBox 2"/>
          <p:cNvSpPr txBox="1"/>
          <p:nvPr/>
        </p:nvSpPr>
        <p:spPr>
          <a:xfrm>
            <a:off x="460375" y="2468676"/>
            <a:ext cx="8128000" cy="1862048"/>
          </a:xfrm>
          <a:prstGeom prst="rect">
            <a:avLst/>
          </a:prstGeom>
          <a:noFill/>
        </p:spPr>
        <p:txBody>
          <a:bodyPr wrap="square" rtlCol="0">
            <a:spAutoFit/>
          </a:bodyPr>
          <a:lstStyle/>
          <a:p>
            <a:pPr algn="ctr"/>
            <a:r>
              <a:rPr lang="en-US" sz="11500" b="1" dirty="0"/>
              <a:t>32 x 14</a:t>
            </a:r>
          </a:p>
        </p:txBody>
      </p:sp>
      <p:pic>
        <p:nvPicPr>
          <p:cNvPr id="9" name="Picture 8"/>
          <p:cNvPicPr/>
          <p:nvPr/>
        </p:nvPicPr>
        <p:blipFill>
          <a:blip r:embed="rId3"/>
          <a:stretch>
            <a:fillRect/>
          </a:stretch>
        </p:blipFill>
        <p:spPr>
          <a:xfrm>
            <a:off x="7505065" y="260377"/>
            <a:ext cx="1353185" cy="1360170"/>
          </a:xfrm>
          <a:prstGeom prst="rect">
            <a:avLst/>
          </a:prstGeom>
        </p:spPr>
      </p:pic>
      <p:pic>
        <p:nvPicPr>
          <p:cNvPr id="8" name="Picture 2">
            <a:extLst>
              <a:ext uri="{FF2B5EF4-FFF2-40B4-BE49-F238E27FC236}">
                <a16:creationId xmlns:a16="http://schemas.microsoft.com/office/drawing/2014/main" id="{F9D3C73E-B0E2-4DB0-AC62-2ACDB437A15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24A1328C-C698-4F38-B41E-56FDE12DE2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227223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10784</TotalTime>
  <Words>271</Words>
  <Application>Microsoft Office PowerPoint</Application>
  <PresentationFormat>On-screen Show (4:3)</PresentationFormat>
  <Paragraphs>95</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133</cp:revision>
  <cp:lastPrinted>2016-02-19T17:45:04Z</cp:lastPrinted>
  <dcterms:created xsi:type="dcterms:W3CDTF">2015-05-25T12:11:02Z</dcterms:created>
  <dcterms:modified xsi:type="dcterms:W3CDTF">2018-04-12T19:49:16Z</dcterms:modified>
</cp:coreProperties>
</file>