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92" r:id="rId2"/>
    <p:sldId id="389" r:id="rId3"/>
    <p:sldId id="393" r:id="rId4"/>
    <p:sldId id="394" r:id="rId5"/>
    <p:sldId id="390" r:id="rId6"/>
    <p:sldId id="391" r:id="rId7"/>
    <p:sldId id="381" r:id="rId8"/>
    <p:sldId id="386" r:id="rId9"/>
    <p:sldId id="387" r:id="rId10"/>
    <p:sldId id="362" r:id="rId11"/>
    <p:sldId id="388" r:id="rId12"/>
    <p:sldId id="376" r:id="rId13"/>
    <p:sldId id="371" r:id="rId14"/>
    <p:sldId id="395" r:id="rId15"/>
    <p:sldId id="396" r:id="rId16"/>
    <p:sldId id="398"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CC66FF"/>
    <a:srgbClr val="0080FF"/>
    <a:srgbClr val="FF0080"/>
    <a:srgbClr val="FFCC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40" autoAdjust="0"/>
    <p:restoredTop sz="99029" autoAdjust="0"/>
  </p:normalViewPr>
  <p:slideViewPr>
    <p:cSldViewPr snapToGrid="0" snapToObjects="1">
      <p:cViewPr varScale="1">
        <p:scale>
          <a:sx n="114" d="100"/>
          <a:sy n="114" d="100"/>
        </p:scale>
        <p:origin x="200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9DA50D68-F071-490D-85DA-3321218D3165}"/>
    <pc:docChg chg="modSld">
      <pc:chgData name="" userId="" providerId="" clId="Web-{9DA50D68-F071-490D-85DA-3321218D3165}" dt="2018-04-12T19:47:34.118" v="7"/>
      <pc:docMkLst>
        <pc:docMk/>
      </pc:docMkLst>
      <pc:sldChg chg="modSp">
        <pc:chgData name="" userId="" providerId="" clId="Web-{9DA50D68-F071-490D-85DA-3321218D3165}" dt="2018-04-12T19:47:34.102" v="6"/>
        <pc:sldMkLst>
          <pc:docMk/>
          <pc:sldMk cId="1037698207" sldId="398"/>
        </pc:sldMkLst>
        <pc:spChg chg="mod">
          <ac:chgData name="" userId="" providerId="" clId="Web-{9DA50D68-F071-490D-85DA-3321218D3165}" dt="2018-04-12T19:47:34.102" v="6"/>
          <ac:spMkLst>
            <pc:docMk/>
            <pc:sldMk cId="1037698207" sldId="39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9B1CA5-11B2-8F46-8627-97E1CDC336FD}" type="datetimeFigureOut">
              <a:rPr lang="en-US" smtClean="0"/>
              <a:t>4/12/2018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72D7-1494-A54D-BAD8-656AB6DA9CD6}" type="slidenum">
              <a:rPr lang="en-US" smtClean="0"/>
              <a:t>‹#›</a:t>
            </a:fld>
            <a:endParaRPr lang="en-US"/>
          </a:p>
        </p:txBody>
      </p:sp>
    </p:spTree>
    <p:extLst>
      <p:ext uri="{BB962C8B-B14F-4D97-AF65-F5344CB8AC3E}">
        <p14:creationId xmlns:p14="http://schemas.microsoft.com/office/powerpoint/2010/main" val="14497293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2</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138</a:t>
            </a:r>
          </a:p>
        </p:txBody>
      </p:sp>
      <p:sp>
        <p:nvSpPr>
          <p:cNvPr id="4" name="Slide Number Placeholder 3"/>
          <p:cNvSpPr>
            <a:spLocks noGrp="1"/>
          </p:cNvSpPr>
          <p:nvPr>
            <p:ph type="sldNum" sz="quarter" idx="10"/>
          </p:nvPr>
        </p:nvSpPr>
        <p:spPr/>
        <p:txBody>
          <a:bodyPr/>
          <a:lstStyle/>
          <a:p>
            <a:fld id="{53B572D7-1494-A54D-BAD8-656AB6DA9CD6}" type="slidenum">
              <a:rPr lang="en-US" smtClean="0"/>
              <a:t>5</a:t>
            </a:fld>
            <a:endParaRPr lang="en-US"/>
          </a:p>
        </p:txBody>
      </p:sp>
    </p:spTree>
    <p:extLst>
      <p:ext uri="{BB962C8B-B14F-4D97-AF65-F5344CB8AC3E}">
        <p14:creationId xmlns:p14="http://schemas.microsoft.com/office/powerpoint/2010/main" val="66128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10</a:t>
            </a:fld>
            <a:endParaRPr lang="en-US"/>
          </a:p>
        </p:txBody>
      </p:sp>
    </p:spTree>
    <p:extLst>
      <p:ext uri="{BB962C8B-B14F-4D97-AF65-F5344CB8AC3E}">
        <p14:creationId xmlns:p14="http://schemas.microsoft.com/office/powerpoint/2010/main" val="372705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5CF50C-0A7D-D445-838E-D1DF05BA652A}" type="slidenum">
              <a:rPr lang="en-US" smtClean="0"/>
              <a:t>11</a:t>
            </a:fld>
            <a:endParaRPr lang="en-US"/>
          </a:p>
        </p:txBody>
      </p:sp>
    </p:spTree>
    <p:extLst>
      <p:ext uri="{BB962C8B-B14F-4D97-AF65-F5344CB8AC3E}">
        <p14:creationId xmlns:p14="http://schemas.microsoft.com/office/powerpoint/2010/main" val="109525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572D7-1494-A54D-BAD8-656AB6DA9CD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87906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5338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112712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057378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3525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3F4119A-A0D4-7A49-B7A8-6603E97AEDEF}" type="datetimeFigureOut">
              <a:rPr lang="en-US" smtClean="0"/>
              <a:t>4/12/2018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3909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325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3F4119A-A0D4-7A49-B7A8-6603E97AEDEF}" type="datetimeFigureOut">
              <a:rPr lang="en-US" smtClean="0"/>
              <a:t>4/12/2018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25561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3F4119A-A0D4-7A49-B7A8-6603E97AEDEF}" type="datetimeFigureOut">
              <a:rPr lang="en-US" smtClean="0"/>
              <a:t>4/12/2018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48150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119A-A0D4-7A49-B7A8-6603E97AEDEF}" type="datetimeFigureOut">
              <a:rPr lang="en-US" smtClean="0"/>
              <a:t>4/12/2018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21638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170842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3F4119A-A0D4-7A49-B7A8-6603E97AEDEF}" type="datetimeFigureOut">
              <a:rPr lang="en-US" smtClean="0"/>
              <a:t>4/12/2018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F04F8-E768-3F47-81EF-57B63F0E056C}" type="slidenum">
              <a:rPr lang="en-US" smtClean="0"/>
              <a:t>‹#›</a:t>
            </a:fld>
            <a:endParaRPr lang="en-US"/>
          </a:p>
        </p:txBody>
      </p:sp>
    </p:spTree>
    <p:extLst>
      <p:ext uri="{BB962C8B-B14F-4D97-AF65-F5344CB8AC3E}">
        <p14:creationId xmlns:p14="http://schemas.microsoft.com/office/powerpoint/2010/main" val="40782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119A-A0D4-7A49-B7A8-6603E97AEDEF}" type="datetimeFigureOut">
              <a:rPr lang="en-US" smtClean="0"/>
              <a:t>4/12/2018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F04F8-E768-3F47-81EF-57B63F0E056C}" type="slidenum">
              <a:rPr lang="en-US" smtClean="0"/>
              <a:t>‹#›</a:t>
            </a:fld>
            <a:endParaRPr lang="en-US"/>
          </a:p>
        </p:txBody>
      </p:sp>
    </p:spTree>
    <p:extLst>
      <p:ext uri="{BB962C8B-B14F-4D97-AF65-F5344CB8AC3E}">
        <p14:creationId xmlns:p14="http://schemas.microsoft.com/office/powerpoint/2010/main" val="3677603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6.jpg"/><Relationship Id="rId7"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getty.co.uk/"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14" name="Rectangle 13">
            <a:extLst>
              <a:ext uri="{FF2B5EF4-FFF2-40B4-BE49-F238E27FC236}">
                <a16:creationId xmlns:a16="http://schemas.microsoft.com/office/drawing/2014/main" id="{35EE67AE-A511-46C4-8F61-C498FBD42BF6}"/>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15" name="Picture 14">
            <a:extLst>
              <a:ext uri="{FF2B5EF4-FFF2-40B4-BE49-F238E27FC236}">
                <a16:creationId xmlns:a16="http://schemas.microsoft.com/office/drawing/2014/main" id="{4C483109-B955-4B61-80CD-DA0D94F6AC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6" name="Picture 15">
            <a:extLst>
              <a:ext uri="{FF2B5EF4-FFF2-40B4-BE49-F238E27FC236}">
                <a16:creationId xmlns:a16="http://schemas.microsoft.com/office/drawing/2014/main" id="{CEFBD19F-2565-4627-A928-18C7F96CD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7" name="Picture 2">
            <a:extLst>
              <a:ext uri="{FF2B5EF4-FFF2-40B4-BE49-F238E27FC236}">
                <a16:creationId xmlns:a16="http://schemas.microsoft.com/office/drawing/2014/main" id="{864B5655-6E59-4103-8B90-5CCB00159B4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000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545" t="10911" r="10015" b="7730"/>
          <a:stretch/>
        </p:blipFill>
        <p:spPr>
          <a:xfrm rot="21167119">
            <a:off x="391845" y="1589737"/>
            <a:ext cx="3886383" cy="2613114"/>
          </a:xfrm>
          <a:prstGeom prst="rect">
            <a:avLst/>
          </a:prstGeom>
          <a:effectLst>
            <a:softEdge rad="101600"/>
          </a:effectLst>
        </p:spPr>
      </p:pic>
      <p:pic>
        <p:nvPicPr>
          <p:cNvPr id="2" name="Picture 1" descr="Pixl logo 2014 final 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4" name="Rectangle 3">
            <a:extLst>
              <a:ext uri="{FF2B5EF4-FFF2-40B4-BE49-F238E27FC236}">
                <a16:creationId xmlns:a16="http://schemas.microsoft.com/office/drawing/2014/main" id="{9D77E881-A0A4-45D1-B923-DAAF81F4B93F}"/>
              </a:ext>
            </a:extLst>
          </p:cNvPr>
          <p:cNvSpPr/>
          <p:nvPr/>
        </p:nvSpPr>
        <p:spPr>
          <a:xfrm>
            <a:off x="0" y="267320"/>
            <a:ext cx="9144000" cy="87298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4000" b="1" dirty="0"/>
              <a:t>Making friends with feedback</a:t>
            </a:r>
          </a:p>
        </p:txBody>
      </p:sp>
      <p:sp>
        <p:nvSpPr>
          <p:cNvPr id="13" name="TextBox 12">
            <a:extLst>
              <a:ext uri="{FF2B5EF4-FFF2-40B4-BE49-F238E27FC236}">
                <a16:creationId xmlns:a16="http://schemas.microsoft.com/office/drawing/2014/main" id="{832ADA97-4EE2-4AD8-8064-3F5946045B08}"/>
              </a:ext>
            </a:extLst>
          </p:cNvPr>
          <p:cNvSpPr txBox="1"/>
          <p:nvPr/>
        </p:nvSpPr>
        <p:spPr>
          <a:xfrm>
            <a:off x="4993752" y="1491033"/>
            <a:ext cx="3737499" cy="1169551"/>
          </a:xfrm>
          <a:prstGeom prst="rect">
            <a:avLst/>
          </a:prstGeom>
          <a:noFill/>
        </p:spPr>
        <p:txBody>
          <a:bodyPr wrap="square" rtlCol="0">
            <a:spAutoFit/>
          </a:bodyPr>
          <a:lstStyle/>
          <a:p>
            <a:r>
              <a:rPr lang="en-GB" sz="3500" b="1" dirty="0">
                <a:solidFill>
                  <a:srgbClr val="00B050"/>
                </a:solidFill>
              </a:rPr>
              <a:t>What makes good feedback?</a:t>
            </a:r>
          </a:p>
        </p:txBody>
      </p:sp>
      <p:sp>
        <p:nvSpPr>
          <p:cNvPr id="14" name="TextBox 13">
            <a:extLst>
              <a:ext uri="{FF2B5EF4-FFF2-40B4-BE49-F238E27FC236}">
                <a16:creationId xmlns:a16="http://schemas.microsoft.com/office/drawing/2014/main" id="{B1493F8F-43B5-43FA-8C64-EC6FE5DD53B5}"/>
              </a:ext>
            </a:extLst>
          </p:cNvPr>
          <p:cNvSpPr txBox="1"/>
          <p:nvPr/>
        </p:nvSpPr>
        <p:spPr>
          <a:xfrm>
            <a:off x="333128" y="4512329"/>
            <a:ext cx="6441367" cy="1169551"/>
          </a:xfrm>
          <a:prstGeom prst="rect">
            <a:avLst/>
          </a:prstGeom>
          <a:noFill/>
        </p:spPr>
        <p:txBody>
          <a:bodyPr wrap="square" rtlCol="0">
            <a:spAutoFit/>
          </a:bodyPr>
          <a:lstStyle/>
          <a:p>
            <a:r>
              <a:rPr lang="en-GB" sz="3500" b="1" dirty="0">
                <a:solidFill>
                  <a:srgbClr val="7030A0"/>
                </a:solidFill>
              </a:rPr>
              <a:t>How can you manage your emotional response to feedback? </a:t>
            </a:r>
          </a:p>
        </p:txBody>
      </p:sp>
      <p:pic>
        <p:nvPicPr>
          <p:cNvPr id="9" name="Picture 2">
            <a:extLst>
              <a:ext uri="{FF2B5EF4-FFF2-40B4-BE49-F238E27FC236}">
                <a16:creationId xmlns:a16="http://schemas.microsoft.com/office/drawing/2014/main" id="{2FBD9DB7-DCBF-4D06-B320-8473A773DE7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07851AB-B274-4C0B-8DCE-D41986F797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2598" b="14810"/>
          <a:stretch/>
        </p:blipFill>
        <p:spPr>
          <a:xfrm rot="21151220">
            <a:off x="989538" y="2051223"/>
            <a:ext cx="2690994" cy="1690141"/>
          </a:xfrm>
          <a:prstGeom prst="rect">
            <a:avLst/>
          </a:prstGeom>
          <a:effectLst>
            <a:outerShdw blurRad="190500" dist="50800" dir="5400000" algn="ctr" rotWithShape="0">
              <a:srgbClr val="000000">
                <a:alpha val="43137"/>
              </a:srgbClr>
            </a:outerShdw>
          </a:effectLst>
        </p:spPr>
      </p:pic>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t="26275" b="29440"/>
          <a:stretch/>
        </p:blipFill>
        <p:spPr>
          <a:xfrm rot="321376">
            <a:off x="5235617" y="3053172"/>
            <a:ext cx="3432185" cy="1519927"/>
          </a:xfrm>
          <a:prstGeom prst="rect">
            <a:avLst/>
          </a:prstGeom>
          <a:effectLst>
            <a:outerShdw blurRad="190500" dist="50800" dir="5400000" algn="ctr" rotWithShape="0">
              <a:srgbClr val="000000">
                <a:alpha val="43137"/>
              </a:srgbClr>
            </a:outerShdw>
            <a:reflection blurRad="152400" stA="45000" endPos="65000" dist="50800" dir="5400000" sy="-100000" algn="bl" rotWithShape="0"/>
          </a:effectLst>
        </p:spPr>
      </p:pic>
    </p:spTree>
    <p:extLst>
      <p:ext uri="{BB962C8B-B14F-4D97-AF65-F5344CB8AC3E}">
        <p14:creationId xmlns:p14="http://schemas.microsoft.com/office/powerpoint/2010/main" val="1823003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4" name="Rectangle 3">
            <a:extLst>
              <a:ext uri="{FF2B5EF4-FFF2-40B4-BE49-F238E27FC236}">
                <a16:creationId xmlns:a16="http://schemas.microsoft.com/office/drawing/2014/main" id="{9D77E881-A0A4-45D1-B923-DAAF81F4B93F}"/>
              </a:ext>
            </a:extLst>
          </p:cNvPr>
          <p:cNvSpPr/>
          <p:nvPr/>
        </p:nvSpPr>
        <p:spPr>
          <a:xfrm>
            <a:off x="0" y="204186"/>
            <a:ext cx="9144000" cy="967666"/>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4000" b="1" dirty="0"/>
              <a:t>Responding to feedback</a:t>
            </a:r>
          </a:p>
        </p:txBody>
      </p:sp>
      <p:graphicFrame>
        <p:nvGraphicFramePr>
          <p:cNvPr id="5" name="Table 4">
            <a:extLst>
              <a:ext uri="{FF2B5EF4-FFF2-40B4-BE49-F238E27FC236}">
                <a16:creationId xmlns:a16="http://schemas.microsoft.com/office/drawing/2014/main" id="{432836BF-B065-4B4D-BAC2-9BBF73008155}"/>
              </a:ext>
            </a:extLst>
          </p:cNvPr>
          <p:cNvGraphicFramePr>
            <a:graphicFrameLocks noGrp="1"/>
          </p:cNvGraphicFramePr>
          <p:nvPr>
            <p:extLst>
              <p:ext uri="{D42A27DB-BD31-4B8C-83A1-F6EECF244321}">
                <p14:modId xmlns:p14="http://schemas.microsoft.com/office/powerpoint/2010/main" val="1473975179"/>
              </p:ext>
            </p:extLst>
          </p:nvPr>
        </p:nvGraphicFramePr>
        <p:xfrm>
          <a:off x="364278" y="2306647"/>
          <a:ext cx="8525876" cy="3243968"/>
        </p:xfrm>
        <a:graphic>
          <a:graphicData uri="http://schemas.openxmlformats.org/drawingml/2006/table">
            <a:tbl>
              <a:tblPr/>
              <a:tblGrid>
                <a:gridCol w="4262938">
                  <a:extLst>
                    <a:ext uri="{9D8B030D-6E8A-4147-A177-3AD203B41FA5}">
                      <a16:colId xmlns:a16="http://schemas.microsoft.com/office/drawing/2014/main" val="1032346615"/>
                    </a:ext>
                  </a:extLst>
                </a:gridCol>
                <a:gridCol w="4262938">
                  <a:extLst>
                    <a:ext uri="{9D8B030D-6E8A-4147-A177-3AD203B41FA5}">
                      <a16:colId xmlns:a16="http://schemas.microsoft.com/office/drawing/2014/main" val="2132370072"/>
                    </a:ext>
                  </a:extLst>
                </a:gridCol>
              </a:tblGrid>
              <a:tr h="1000001">
                <a:tc>
                  <a:txBody>
                    <a:bodyPr/>
                    <a:lstStyle/>
                    <a:p>
                      <a:r>
                        <a:rPr lang="en-GB" sz="2500" b="0" dirty="0">
                          <a:solidFill>
                            <a:srgbClr val="000000"/>
                          </a:solidFill>
                        </a:rPr>
                        <a:t>What</a:t>
                      </a:r>
                      <a:r>
                        <a:rPr lang="en-GB" sz="2500" b="0" dirty="0">
                          <a:solidFill>
                            <a:srgbClr val="7030A0"/>
                          </a:solidFill>
                        </a:rPr>
                        <a:t> </a:t>
                      </a:r>
                      <a:r>
                        <a:rPr lang="en-GB" sz="2500" b="1" dirty="0">
                          <a:solidFill>
                            <a:srgbClr val="7030A0"/>
                          </a:solidFill>
                        </a:rPr>
                        <a:t>Kid Average </a:t>
                      </a:r>
                      <a:r>
                        <a:rPr lang="en-GB" sz="2500" b="0" dirty="0">
                          <a:solidFill>
                            <a:srgbClr val="000000"/>
                          </a:solidFill>
                        </a:rPr>
                        <a:t>might say when they were told how they could improve</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500" b="0" dirty="0">
                          <a:solidFill>
                            <a:srgbClr val="000000"/>
                          </a:solidFill>
                        </a:rPr>
                        <a:t>What</a:t>
                      </a:r>
                      <a:r>
                        <a:rPr lang="en-GB" sz="2500" b="1" dirty="0">
                          <a:solidFill>
                            <a:srgbClr val="00B050"/>
                          </a:solidFill>
                        </a:rPr>
                        <a:t> Kid Awesome </a:t>
                      </a:r>
                      <a:r>
                        <a:rPr lang="en-GB" sz="2500" b="0" dirty="0">
                          <a:solidFill>
                            <a:srgbClr val="000000"/>
                          </a:solidFill>
                        </a:rPr>
                        <a:t>might say when they were told how they could improve</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711755"/>
                  </a:ext>
                </a:extLst>
              </a:tr>
              <a:tr h="2009528">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1123724"/>
                  </a:ext>
                </a:extLst>
              </a:tr>
            </a:tbl>
          </a:graphicData>
        </a:graphic>
      </p:graphicFrame>
      <p:sp>
        <p:nvSpPr>
          <p:cNvPr id="7" name="TextBox 6">
            <a:extLst>
              <a:ext uri="{FF2B5EF4-FFF2-40B4-BE49-F238E27FC236}">
                <a16:creationId xmlns:a16="http://schemas.microsoft.com/office/drawing/2014/main" id="{AB79A3C4-E9B9-494A-B5D1-44B42827229F}"/>
              </a:ext>
            </a:extLst>
          </p:cNvPr>
          <p:cNvSpPr txBox="1"/>
          <p:nvPr/>
        </p:nvSpPr>
        <p:spPr>
          <a:xfrm>
            <a:off x="278432" y="1184810"/>
            <a:ext cx="8695462" cy="1015663"/>
          </a:xfrm>
          <a:prstGeom prst="rect">
            <a:avLst/>
          </a:prstGeom>
          <a:noFill/>
        </p:spPr>
        <p:txBody>
          <a:bodyPr wrap="square" rtlCol="0">
            <a:spAutoFit/>
          </a:bodyPr>
          <a:lstStyle/>
          <a:p>
            <a:pPr algn="ctr"/>
            <a:r>
              <a:rPr lang="en-GB" sz="3000" dirty="0"/>
              <a:t>How can a growth mindset approach help you </a:t>
            </a:r>
            <a:br>
              <a:rPr lang="en-GB" sz="3000" dirty="0"/>
            </a:br>
            <a:r>
              <a:rPr lang="en-GB" sz="3000" dirty="0"/>
              <a:t>to make the most of feedback? </a:t>
            </a:r>
          </a:p>
        </p:txBody>
      </p:sp>
      <p:pic>
        <p:nvPicPr>
          <p:cNvPr id="8" name="Picture 2">
            <a:extLst>
              <a:ext uri="{FF2B5EF4-FFF2-40B4-BE49-F238E27FC236}">
                <a16:creationId xmlns:a16="http://schemas.microsoft.com/office/drawing/2014/main" id="{197C976C-516D-4EF9-8D81-0B8F43F42E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47D63A4-7F95-4ED0-997A-9C54285179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982465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6500" y="1694950"/>
            <a:ext cx="7064374" cy="3973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0" y="174625"/>
            <a:ext cx="9144000" cy="1254125"/>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5400" b="1" dirty="0"/>
              <a:t>Matthew Syed</a:t>
            </a:r>
          </a:p>
        </p:txBody>
      </p:sp>
      <p:pic>
        <p:nvPicPr>
          <p:cNvPr id="7" name="Picture 6"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2" name="Picture 1"/>
          <p:cNvPicPr>
            <a:picLocks noChangeAspect="1"/>
          </p:cNvPicPr>
          <p:nvPr/>
        </p:nvPicPr>
        <p:blipFill>
          <a:blip r:embed="rId4"/>
          <a:stretch>
            <a:fillRect/>
          </a:stretch>
        </p:blipFill>
        <p:spPr>
          <a:xfrm>
            <a:off x="226596" y="174625"/>
            <a:ext cx="2026719" cy="1432182"/>
          </a:xfrm>
          <a:prstGeom prst="rect">
            <a:avLst/>
          </a:prstGeom>
        </p:spPr>
      </p:pic>
      <p:pic>
        <p:nvPicPr>
          <p:cNvPr id="8" name="Picture 2">
            <a:extLst>
              <a:ext uri="{FF2B5EF4-FFF2-40B4-BE49-F238E27FC236}">
                <a16:creationId xmlns:a16="http://schemas.microsoft.com/office/drawing/2014/main" id="{1CF9B212-CCC7-4A8C-9558-B702CE00C14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F072704-3FDC-458D-82AC-7498A852AC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6695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13667" y="441247"/>
            <a:ext cx="5630333" cy="1323439"/>
          </a:xfrm>
          <a:prstGeom prst="rect">
            <a:avLst/>
          </a:prstGeom>
          <a:noFill/>
        </p:spPr>
        <p:txBody>
          <a:bodyPr wrap="square" rtlCol="0">
            <a:spAutoFit/>
          </a:bodyPr>
          <a:lstStyle/>
          <a:p>
            <a:r>
              <a:rPr lang="en-US" sz="4000" b="1" dirty="0"/>
              <a:t>What next?</a:t>
            </a:r>
            <a:br>
              <a:rPr lang="en-US" sz="4000" b="1" dirty="0"/>
            </a:br>
            <a:r>
              <a:rPr lang="en-US" sz="4000" b="1" dirty="0"/>
              <a:t>Seeking out feedback</a:t>
            </a:r>
          </a:p>
        </p:txBody>
      </p:sp>
      <p:pic>
        <p:nvPicPr>
          <p:cNvPr id="10" name="Picture 9"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6" name="TextBox 5">
            <a:extLst>
              <a:ext uri="{FF2B5EF4-FFF2-40B4-BE49-F238E27FC236}">
                <a16:creationId xmlns:a16="http://schemas.microsoft.com/office/drawing/2014/main" id="{F8EA5073-1C3E-4D1F-91A9-56A0EA229CAE}"/>
              </a:ext>
            </a:extLst>
          </p:cNvPr>
          <p:cNvSpPr txBox="1"/>
          <p:nvPr/>
        </p:nvSpPr>
        <p:spPr>
          <a:xfrm>
            <a:off x="363984" y="2484703"/>
            <a:ext cx="8553420" cy="2862322"/>
          </a:xfrm>
          <a:prstGeom prst="rect">
            <a:avLst/>
          </a:prstGeom>
          <a:noFill/>
        </p:spPr>
        <p:txBody>
          <a:bodyPr wrap="square" rtlCol="0">
            <a:spAutoFit/>
          </a:bodyPr>
          <a:lstStyle/>
          <a:p>
            <a:pPr marL="514350" indent="-514350">
              <a:buAutoNum type="arabicPeriod"/>
            </a:pPr>
            <a:r>
              <a:rPr lang="en-GB" sz="3000" dirty="0"/>
              <a:t>Identify something that you want to improve </a:t>
            </a:r>
            <a:br>
              <a:rPr lang="en-GB" sz="3000" dirty="0"/>
            </a:br>
            <a:r>
              <a:rPr lang="en-GB" sz="3000" dirty="0"/>
              <a:t>at this week. </a:t>
            </a:r>
          </a:p>
          <a:p>
            <a:pPr marL="514350" indent="-514350">
              <a:buAutoNum type="arabicPeriod"/>
            </a:pPr>
            <a:r>
              <a:rPr lang="en-GB" sz="3000" dirty="0"/>
              <a:t>Write down how you will seek high-quality feedback that will help you to improve. </a:t>
            </a:r>
          </a:p>
          <a:p>
            <a:pPr marL="514350" indent="-514350">
              <a:buAutoNum type="arabicPeriod"/>
            </a:pPr>
            <a:r>
              <a:rPr lang="en-GB" sz="3000" dirty="0"/>
              <a:t>Once you have acted on it, reflect on the impact of this feedback on your journey towards your goal.</a:t>
            </a:r>
          </a:p>
        </p:txBody>
      </p:sp>
      <p:pic>
        <p:nvPicPr>
          <p:cNvPr id="11" name="Picture 10"/>
          <p:cNvPicPr/>
          <p:nvPr/>
        </p:nvPicPr>
        <p:blipFill>
          <a:blip r:embed="rId3">
            <a:extLst>
              <a:ext uri="{28A0092B-C50C-407E-A947-70E740481C1C}">
                <a14:useLocalDpi xmlns:a14="http://schemas.microsoft.com/office/drawing/2010/main" val="0"/>
              </a:ext>
            </a:extLst>
          </a:blip>
          <a:stretch>
            <a:fillRect/>
          </a:stretch>
        </p:blipFill>
        <p:spPr>
          <a:xfrm>
            <a:off x="604720" y="441247"/>
            <a:ext cx="2753723" cy="182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a:extLst>
              <a:ext uri="{FF2B5EF4-FFF2-40B4-BE49-F238E27FC236}">
                <a16:creationId xmlns:a16="http://schemas.microsoft.com/office/drawing/2014/main" id="{0A10AFA7-A4C1-443D-9E15-D88D79FAAAE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D91705E4-515A-4F31-9E09-A37F8286ED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792383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226596" y="520789"/>
            <a:ext cx="4016375" cy="2431435"/>
          </a:xfrm>
          <a:prstGeom prst="rect">
            <a:avLst/>
          </a:prstGeom>
          <a:noFill/>
        </p:spPr>
        <p:txBody>
          <a:bodyPr wrap="square" rtlCol="0">
            <a:spAutoFit/>
          </a:bodyPr>
          <a:lstStyle/>
          <a:p>
            <a:r>
              <a:rPr lang="en-US" sz="4000" b="1" dirty="0">
                <a:solidFill>
                  <a:schemeClr val="tx1">
                    <a:lumMod val="50000"/>
                    <a:lumOff val="50000"/>
                  </a:schemeClr>
                </a:solidFill>
                <a:latin typeface="Calibri"/>
                <a:cs typeface="Calibri"/>
              </a:rPr>
              <a:t>NEXT </a:t>
            </a:r>
            <a:br>
              <a:rPr lang="en-US" sz="4000" b="1" dirty="0">
                <a:solidFill>
                  <a:schemeClr val="tx1">
                    <a:lumMod val="50000"/>
                    <a:lumOff val="50000"/>
                  </a:schemeClr>
                </a:solidFill>
                <a:latin typeface="Calibri"/>
                <a:cs typeface="Calibri"/>
              </a:rPr>
            </a:br>
            <a:r>
              <a:rPr lang="en-US" sz="4000" b="1" dirty="0">
                <a:solidFill>
                  <a:schemeClr val="tx1">
                    <a:lumMod val="50000"/>
                    <a:lumOff val="50000"/>
                  </a:schemeClr>
                </a:solidFill>
                <a:latin typeface="Calibri"/>
                <a:cs typeface="Calibri"/>
              </a:rPr>
              <a:t>SESSION</a:t>
            </a:r>
          </a:p>
          <a:p>
            <a:pPr algn="ctr"/>
            <a:br>
              <a:rPr lang="en-US" sz="4800" b="1" dirty="0">
                <a:solidFill>
                  <a:srgbClr val="FFCC00"/>
                </a:solidFill>
                <a:latin typeface="Calibri"/>
                <a:cs typeface="Calibri"/>
              </a:rPr>
            </a:br>
            <a:endParaRPr lang="en-US" sz="2400" b="1" dirty="0">
              <a:solidFill>
                <a:srgbClr val="FFCC00"/>
              </a:solidFill>
              <a:latin typeface="Calibri"/>
              <a:cs typeface="Calibri"/>
            </a:endParaRPr>
          </a:p>
        </p:txBody>
      </p:sp>
      <p:sp>
        <p:nvSpPr>
          <p:cNvPr id="11" name="Bent Arrow 10"/>
          <p:cNvSpPr/>
          <p:nvPr/>
        </p:nvSpPr>
        <p:spPr>
          <a:xfrm rot="10800000" flipH="1">
            <a:off x="766346" y="2024061"/>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8" name="Picture 7" descr="C:\Users\Louise.Grieve\AppData\Local\Microsoft\Windows\Temporary Internet Files\Content.Outlook\BWQP0MKW\You Are Awesome_interior header pages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874" y="0"/>
            <a:ext cx="4710397"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10" name="Picture 2">
            <a:extLst>
              <a:ext uri="{FF2B5EF4-FFF2-40B4-BE49-F238E27FC236}">
                <a16:creationId xmlns:a16="http://schemas.microsoft.com/office/drawing/2014/main" id="{7358C8AD-DA24-4A2F-AF47-2C95D82DA6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1353D237-6532-4B76-9B41-7DC0DD47A4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3919995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0"/>
            <a:ext cx="9144000" cy="68611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930" y="5796945"/>
            <a:ext cx="1480320" cy="879919"/>
          </a:xfrm>
          <a:prstGeom prst="rect">
            <a:avLst/>
          </a:prstGeom>
          <a:ln>
            <a:noFill/>
          </a:ln>
          <a:effectLst>
            <a:outerShdw blurRad="190500" algn="tl" rotWithShape="0">
              <a:srgbClr val="000000">
                <a:alpha val="70000"/>
              </a:srgbClr>
            </a:outerShdw>
          </a:effectLst>
        </p:spPr>
      </p:pic>
      <p:sp>
        <p:nvSpPr>
          <p:cNvPr id="7" name="TextBox 6"/>
          <p:cNvSpPr txBox="1"/>
          <p:nvPr/>
        </p:nvSpPr>
        <p:spPr>
          <a:xfrm>
            <a:off x="1730375" y="1968500"/>
            <a:ext cx="5647555" cy="2554545"/>
          </a:xfrm>
          <a:prstGeom prst="rect">
            <a:avLst/>
          </a:prstGeom>
          <a:noFill/>
        </p:spPr>
        <p:txBody>
          <a:bodyPr wrap="square" rtlCol="0">
            <a:spAutoFit/>
          </a:bodyPr>
          <a:lstStyle/>
          <a:p>
            <a:pPr algn="ctr"/>
            <a:r>
              <a:rPr lang="en-US" sz="8000" b="1" dirty="0">
                <a:solidFill>
                  <a:srgbClr val="FFCC00"/>
                </a:solidFill>
                <a:latin typeface="Calibri"/>
                <a:cs typeface="Calibri"/>
              </a:rPr>
              <a:t>YOU ARE </a:t>
            </a:r>
            <a:br>
              <a:rPr lang="en-US" sz="8000" b="1" dirty="0">
                <a:solidFill>
                  <a:srgbClr val="FFCC00"/>
                </a:solidFill>
                <a:latin typeface="Calibri"/>
                <a:cs typeface="Calibri"/>
              </a:rPr>
            </a:br>
            <a:r>
              <a:rPr lang="en-US" sz="8000" b="1" dirty="0">
                <a:solidFill>
                  <a:srgbClr val="FFCC00"/>
                </a:solidFill>
                <a:latin typeface="Calibri"/>
                <a:cs typeface="Calibri"/>
              </a:rPr>
              <a:t>AWESOME</a:t>
            </a:r>
            <a:endParaRPr lang="en-US" sz="4400" b="1" dirty="0">
              <a:solidFill>
                <a:srgbClr val="FFCC00"/>
              </a:solidFill>
              <a:latin typeface="Calibri"/>
              <a:cs typeface="Calibri"/>
            </a:endParaRPr>
          </a:p>
        </p:txBody>
      </p:sp>
      <p:sp>
        <p:nvSpPr>
          <p:cNvPr id="8" name="Rectangle 7">
            <a:extLst>
              <a:ext uri="{FF2B5EF4-FFF2-40B4-BE49-F238E27FC236}">
                <a16:creationId xmlns:a16="http://schemas.microsoft.com/office/drawing/2014/main" id="{7991EDE6-2A8E-4B3E-90D9-E924722EA171}"/>
              </a:ext>
            </a:extLst>
          </p:cNvPr>
          <p:cNvSpPr/>
          <p:nvPr/>
        </p:nvSpPr>
        <p:spPr>
          <a:xfrm>
            <a:off x="5885895" y="5796945"/>
            <a:ext cx="1539659" cy="879919"/>
          </a:xfrm>
          <a:prstGeom prst="rect">
            <a:avLst/>
          </a:prstGeom>
          <a:solidFill>
            <a:schemeClr val="bg1"/>
          </a:solidFill>
          <a:ln>
            <a:noFill/>
          </a:ln>
          <a:effectLst>
            <a:innerShdw blurRad="114300">
              <a:prstClr val="black"/>
            </a:inn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a:p>
        </p:txBody>
      </p:sp>
      <p:pic>
        <p:nvPicPr>
          <p:cNvPr id="9" name="Picture 8">
            <a:extLst>
              <a:ext uri="{FF2B5EF4-FFF2-40B4-BE49-F238E27FC236}">
                <a16:creationId xmlns:a16="http://schemas.microsoft.com/office/drawing/2014/main" id="{8079A2A6-A4E6-482A-8004-76389565B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36971" b="25647"/>
          <a:stretch/>
        </p:blipFill>
        <p:spPr>
          <a:xfrm>
            <a:off x="6494548" y="5859427"/>
            <a:ext cx="810288" cy="270096"/>
          </a:xfrm>
          <a:prstGeom prst="rect">
            <a:avLst/>
          </a:prstGeom>
        </p:spPr>
      </p:pic>
      <p:pic>
        <p:nvPicPr>
          <p:cNvPr id="11" name="Picture 10">
            <a:extLst>
              <a:ext uri="{FF2B5EF4-FFF2-40B4-BE49-F238E27FC236}">
                <a16:creationId xmlns:a16="http://schemas.microsoft.com/office/drawing/2014/main" id="{8DABED6F-3797-4B96-A6C0-8AFA58B2DE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029" t="10277" b="15370"/>
          <a:stretch/>
        </p:blipFill>
        <p:spPr>
          <a:xfrm>
            <a:off x="6494548" y="6133097"/>
            <a:ext cx="475282" cy="270096"/>
          </a:xfrm>
          <a:prstGeom prst="rect">
            <a:avLst/>
          </a:prstGeom>
        </p:spPr>
      </p:pic>
      <p:pic>
        <p:nvPicPr>
          <p:cNvPr id="12" name="Picture 2">
            <a:extLst>
              <a:ext uri="{FF2B5EF4-FFF2-40B4-BE49-F238E27FC236}">
                <a16:creationId xmlns:a16="http://schemas.microsoft.com/office/drawing/2014/main" id="{50375FBE-2971-4921-A4D0-50806D99B5F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5986602" y="5829094"/>
            <a:ext cx="507946" cy="7647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471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1914" y="2602953"/>
            <a:ext cx="8254313" cy="3046988"/>
          </a:xfrm>
          <a:prstGeom prst="rect">
            <a:avLst/>
          </a:prstGeom>
          <a:noFill/>
          <a:ln>
            <a:solidFill>
              <a:schemeClr val="tx1"/>
            </a:solidFill>
          </a:ln>
        </p:spPr>
        <p:txBody>
          <a:bodyPr wrap="square" rtlCol="0" anchor="t">
            <a:spAutoFit/>
          </a:bodyPr>
          <a:lstStyle/>
          <a:p>
            <a:endParaRPr lang="en-US" sz="1200" dirty="0">
              <a:solidFill>
                <a:prstClr val="black"/>
              </a:solidFill>
            </a:endParaRPr>
          </a:p>
          <a:p>
            <a:r>
              <a:rPr lang="de-DE" sz="1200" dirty="0">
                <a:solidFill>
                  <a:prstClr val="black"/>
                </a:solidFill>
              </a:rPr>
              <a:t>© </a:t>
            </a:r>
            <a:r>
              <a:rPr lang="en-US" sz="1200" dirty="0">
                <a:solidFill>
                  <a:prstClr val="black"/>
                </a:solidFill>
              </a:rPr>
              <a:t>Year 2018 The PiXL Club Ltd and Author Matthew Syed. All rights reserved.</a:t>
            </a:r>
          </a:p>
          <a:p>
            <a:endParaRPr lang="en-US" sz="1200" dirty="0">
              <a:solidFill>
                <a:prstClr val="black"/>
              </a:solidFill>
            </a:endParaRPr>
          </a:p>
          <a:p>
            <a:r>
              <a:rPr lang="en-US" sz="1200" dirty="0">
                <a:solidFill>
                  <a:prstClr val="black"/>
                </a:solidFill>
              </a:rPr>
              <a:t>If this resource has been provided under The PiXL Club Ltd school membership agreement, it is strictly for the use of member schools for as long as they remain members of The PiXL Club. It may not be copied, sold, or transferred to a third party or used by the school after membership ceases. Until such time it may be freely used within the member school.</a:t>
            </a:r>
          </a:p>
          <a:p>
            <a:endParaRPr lang="en-US" sz="1200" dirty="0">
              <a:solidFill>
                <a:prstClr val="black"/>
              </a:solidFill>
            </a:endParaRPr>
          </a:p>
          <a:p>
            <a:r>
              <a:rPr lang="en-US" sz="1200" dirty="0">
                <a:solidFill>
                  <a:prstClr val="black"/>
                </a:solidFill>
              </a:rPr>
              <a:t>The Author Matthew Syed has the right to sell this teaching guide. It may not be copied, sold, or transferred to or by a third party. Matthew Syed takes full responsibility for all commercial activity thereof. </a:t>
            </a:r>
          </a:p>
          <a:p>
            <a:endParaRPr lang="en-US" sz="1200" dirty="0">
              <a:solidFill>
                <a:prstClr val="black"/>
              </a:solidFill>
            </a:endParaRPr>
          </a:p>
          <a:p>
            <a:r>
              <a:rPr lang="en-US" sz="1200" dirty="0">
                <a:solidFill>
                  <a:prstClr val="black"/>
                </a:solidFill>
              </a:rPr>
              <a:t>All opinions and contributions are those of the author. The contents of this resource are not connected with, or endorsed by, any other company, </a:t>
            </a:r>
            <a:r>
              <a:rPr lang="en-US" sz="1200" dirty="0" err="1">
                <a:solidFill>
                  <a:prstClr val="black"/>
                </a:solidFill>
              </a:rPr>
              <a:t>organisation</a:t>
            </a:r>
            <a:r>
              <a:rPr lang="en-US" sz="1200" dirty="0">
                <a:solidFill>
                  <a:prstClr val="black"/>
                </a:solidFill>
              </a:rPr>
              <a:t> or institution.  Any additional images are from </a:t>
            </a:r>
            <a:r>
              <a:rPr lang="en-US" sz="1200" u="sng" dirty="0">
                <a:solidFill>
                  <a:prstClr val="black"/>
                </a:solidFill>
                <a:hlinkClick r:id="rId3"/>
              </a:rPr>
              <a:t>getty.co.uk</a:t>
            </a:r>
            <a:r>
              <a:rPr lang="en-US" sz="1200" dirty="0">
                <a:solidFill>
                  <a:prstClr val="black"/>
                </a:solidFill>
              </a:rPr>
              <a:t> , unless otherwise stated. </a:t>
            </a:r>
            <a:r>
              <a:rPr lang="en-US" sz="1200" dirty="0">
                <a:solidFill>
                  <a:prstClr val="black"/>
                </a:solidFill>
                <a:cs typeface="Calibri"/>
              </a:rPr>
              <a:t>'You Are Awesome' illustrations copyright © Toby Triumph.  </a:t>
            </a:r>
          </a:p>
          <a:p>
            <a:endParaRPr lang="en-US" sz="1200" dirty="0">
              <a:solidFill>
                <a:prstClr val="black"/>
              </a:solidFill>
              <a:cs typeface="Calibri"/>
            </a:endParaRPr>
          </a:p>
          <a:p>
            <a:r>
              <a:rPr lang="en-US" sz="1200" dirty="0">
                <a:solidFill>
                  <a:prstClr val="black"/>
                </a:solidFill>
              </a:rPr>
              <a:t>Endeavours have been made to trace and contact copyright owners. If there are any inadvertent omissions or errors in the acknowledgements or usage, this is unintended and PiXL will be remedy these on written notification.</a:t>
            </a:r>
            <a:endParaRPr lang="en-US" sz="1200" dirty="0">
              <a:solidFill>
                <a:prstClr val="black"/>
              </a:solidFill>
              <a:cs typeface="Calibri"/>
            </a:endParaRPr>
          </a:p>
        </p:txBody>
      </p:sp>
      <p:pic>
        <p:nvPicPr>
          <p:cNvPr id="4" name="Picture 2">
            <a:extLst>
              <a:ext uri="{FF2B5EF4-FFF2-40B4-BE49-F238E27FC236}">
                <a16:creationId xmlns:a16="http://schemas.microsoft.com/office/drawing/2014/main" id="{3CE330F2-7637-4D85-961A-2980F03381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481914" y="5987385"/>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E55FF380-2232-47A9-AD53-DBECA1DC5E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983598" y="6198769"/>
            <a:ext cx="1390548" cy="332530"/>
          </a:xfrm>
          <a:prstGeom prst="rect">
            <a:avLst/>
          </a:prstGeom>
        </p:spPr>
      </p:pic>
      <p:pic>
        <p:nvPicPr>
          <p:cNvPr id="6" name="Picture 5" descr="Pixl logo 2014 final versio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907" y="5862764"/>
            <a:ext cx="1480320" cy="879919"/>
          </a:xfrm>
          <a:prstGeom prst="rect">
            <a:avLst/>
          </a:prstGeom>
        </p:spPr>
      </p:pic>
    </p:spTree>
    <p:extLst>
      <p:ext uri="{BB962C8B-B14F-4D97-AF65-F5344CB8AC3E}">
        <p14:creationId xmlns:p14="http://schemas.microsoft.com/office/powerpoint/2010/main" val="1037698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 logo 2014 final ver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6" name="TextBox 5"/>
          <p:cNvSpPr txBox="1"/>
          <p:nvPr/>
        </p:nvSpPr>
        <p:spPr>
          <a:xfrm>
            <a:off x="1139794" y="628088"/>
            <a:ext cx="7385081" cy="954107"/>
          </a:xfrm>
          <a:prstGeom prst="rect">
            <a:avLst/>
          </a:prstGeom>
          <a:noFill/>
        </p:spPr>
        <p:txBody>
          <a:bodyPr wrap="square" rtlCol="0">
            <a:spAutoFit/>
          </a:bodyPr>
          <a:lstStyle/>
          <a:p>
            <a:r>
              <a:rPr lang="en-US" sz="2800" b="1" dirty="0">
                <a:latin typeface="Calibri"/>
                <a:cs typeface="Calibri"/>
              </a:rPr>
              <a:t>How did you respond to the following </a:t>
            </a:r>
            <a:br>
              <a:rPr lang="en-US" sz="2800" b="1" dirty="0">
                <a:latin typeface="Calibri"/>
                <a:cs typeface="Calibri"/>
              </a:rPr>
            </a:br>
            <a:r>
              <a:rPr lang="en-US" sz="2800" b="1" dirty="0">
                <a:latin typeface="Calibri"/>
                <a:cs typeface="Calibri"/>
              </a:rPr>
              <a:t>statements in your self-assessment?</a:t>
            </a:r>
          </a:p>
        </p:txBody>
      </p:sp>
      <p:sp>
        <p:nvSpPr>
          <p:cNvPr id="5" name="TextBox 4">
            <a:extLst>
              <a:ext uri="{FF2B5EF4-FFF2-40B4-BE49-F238E27FC236}">
                <a16:creationId xmlns:a16="http://schemas.microsoft.com/office/drawing/2014/main" id="{A594A940-C446-44B1-8608-976DDA917DEB}"/>
              </a:ext>
            </a:extLst>
          </p:cNvPr>
          <p:cNvSpPr txBox="1"/>
          <p:nvPr/>
        </p:nvSpPr>
        <p:spPr>
          <a:xfrm>
            <a:off x="1139795" y="1767598"/>
            <a:ext cx="7123587" cy="2246769"/>
          </a:xfrm>
          <a:prstGeom prst="rect">
            <a:avLst/>
          </a:prstGeom>
          <a:ln w="12700" cmpd="sng">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i="1" dirty="0"/>
              <a:t>2. You cannot change your level of intelligence very much by learning. </a:t>
            </a:r>
          </a:p>
          <a:p>
            <a:endParaRPr lang="en-GB" sz="2800" i="1" dirty="0"/>
          </a:p>
          <a:p>
            <a:r>
              <a:rPr lang="en-GB" sz="2800" i="1" dirty="0"/>
              <a:t>11. The harder you work at something, </a:t>
            </a:r>
            <a:br>
              <a:rPr lang="en-GB" sz="2800" i="1" dirty="0"/>
            </a:br>
            <a:r>
              <a:rPr lang="en-GB" sz="2800" i="1" dirty="0"/>
              <a:t>the better you will get. </a:t>
            </a:r>
          </a:p>
        </p:txBody>
      </p:sp>
      <p:sp>
        <p:nvSpPr>
          <p:cNvPr id="8" name="TextBox 7">
            <a:extLst>
              <a:ext uri="{FF2B5EF4-FFF2-40B4-BE49-F238E27FC236}">
                <a16:creationId xmlns:a16="http://schemas.microsoft.com/office/drawing/2014/main" id="{12725959-D85E-45E5-A0ED-430BD433D0C0}"/>
              </a:ext>
            </a:extLst>
          </p:cNvPr>
          <p:cNvSpPr txBox="1"/>
          <p:nvPr/>
        </p:nvSpPr>
        <p:spPr>
          <a:xfrm>
            <a:off x="1139794" y="4258152"/>
            <a:ext cx="7469188" cy="1077218"/>
          </a:xfrm>
          <a:prstGeom prst="rect">
            <a:avLst/>
          </a:prstGeom>
          <a:noFill/>
        </p:spPr>
        <p:txBody>
          <a:bodyPr wrap="square" rtlCol="0">
            <a:spAutoFit/>
          </a:bodyPr>
          <a:lstStyle/>
          <a:p>
            <a:r>
              <a:rPr lang="en-US" sz="3200" b="1" dirty="0">
                <a:solidFill>
                  <a:srgbClr val="3366FF"/>
                </a:solidFill>
                <a:latin typeface="Calibri"/>
                <a:cs typeface="Calibri"/>
              </a:rPr>
              <a:t>How could these statements either motivate or demotivate you?</a:t>
            </a:r>
          </a:p>
        </p:txBody>
      </p:sp>
      <p:pic>
        <p:nvPicPr>
          <p:cNvPr id="7" name="Picture 2">
            <a:extLst>
              <a:ext uri="{FF2B5EF4-FFF2-40B4-BE49-F238E27FC236}">
                <a16:creationId xmlns:a16="http://schemas.microsoft.com/office/drawing/2014/main" id="{5E248E9D-219E-4541-9CBD-2CE105B6822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E5EBBB9A-583E-4F39-B7E9-6BA56AE101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776220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TextBox 7"/>
          <p:cNvSpPr txBox="1"/>
          <p:nvPr/>
        </p:nvSpPr>
        <p:spPr>
          <a:xfrm>
            <a:off x="4414361" y="387077"/>
            <a:ext cx="4631154" cy="1508105"/>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TODAY’S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SESSION</a:t>
            </a:r>
            <a:br>
              <a:rPr lang="en-US" sz="3600" b="1" dirty="0">
                <a:solidFill>
                  <a:schemeClr val="tx1">
                    <a:lumMod val="50000"/>
                    <a:lumOff val="50000"/>
                  </a:schemeClr>
                </a:solidFill>
                <a:latin typeface="Calibri"/>
                <a:cs typeface="Calibri"/>
              </a:rPr>
            </a:br>
            <a:endParaRPr lang="en-US" sz="2000" b="1" dirty="0">
              <a:solidFill>
                <a:srgbClr val="FFCC00"/>
              </a:solidFill>
              <a:latin typeface="Calibri"/>
              <a:cs typeface="Calibri"/>
            </a:endParaRPr>
          </a:p>
        </p:txBody>
      </p:sp>
      <p:sp>
        <p:nvSpPr>
          <p:cNvPr id="10" name="Bent Arrow 9"/>
          <p:cNvSpPr/>
          <p:nvPr/>
        </p:nvSpPr>
        <p:spPr>
          <a:xfrm rot="10800000">
            <a:off x="4369971" y="1627186"/>
            <a:ext cx="1174750" cy="1095375"/>
          </a:xfrm>
          <a:prstGeom prst="bent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2" name="TextBox 11"/>
          <p:cNvSpPr txBox="1"/>
          <p:nvPr/>
        </p:nvSpPr>
        <p:spPr>
          <a:xfrm>
            <a:off x="4466364" y="3742762"/>
            <a:ext cx="4631154" cy="1754327"/>
          </a:xfrm>
          <a:prstGeom prst="rect">
            <a:avLst/>
          </a:prstGeom>
          <a:noFill/>
        </p:spPr>
        <p:txBody>
          <a:bodyPr wrap="square" rtlCol="0">
            <a:spAutoFit/>
          </a:bodyPr>
          <a:lstStyle/>
          <a:p>
            <a:r>
              <a:rPr lang="en-US" sz="3600" b="1" dirty="0">
                <a:solidFill>
                  <a:schemeClr val="tx1">
                    <a:lumMod val="50000"/>
                    <a:lumOff val="50000"/>
                  </a:schemeClr>
                </a:solidFill>
                <a:latin typeface="Calibri"/>
                <a:cs typeface="Calibri"/>
              </a:rPr>
              <a:t>YOU</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WILL </a:t>
            </a:r>
            <a:br>
              <a:rPr lang="en-US" sz="3600" b="1" dirty="0">
                <a:solidFill>
                  <a:schemeClr val="tx1">
                    <a:lumMod val="50000"/>
                    <a:lumOff val="50000"/>
                  </a:schemeClr>
                </a:solidFill>
                <a:latin typeface="Calibri"/>
                <a:cs typeface="Calibri"/>
              </a:rPr>
            </a:br>
            <a:r>
              <a:rPr lang="en-US" sz="3600" b="1" dirty="0">
                <a:solidFill>
                  <a:schemeClr val="tx1">
                    <a:lumMod val="50000"/>
                    <a:lumOff val="50000"/>
                  </a:schemeClr>
                </a:solidFill>
                <a:latin typeface="Calibri"/>
                <a:cs typeface="Calibri"/>
              </a:rPr>
              <a:t>NEED</a:t>
            </a:r>
            <a:endParaRPr lang="en-US" sz="2000" b="1" dirty="0">
              <a:solidFill>
                <a:srgbClr val="FFCC00"/>
              </a:solidFill>
              <a:latin typeface="Calibri"/>
              <a:cs typeface="Calibri"/>
            </a:endParaRPr>
          </a:p>
        </p:txBody>
      </p:sp>
      <p:sp>
        <p:nvSpPr>
          <p:cNvPr id="11" name="U-Turn Arrow 10"/>
          <p:cNvSpPr/>
          <p:nvPr/>
        </p:nvSpPr>
        <p:spPr>
          <a:xfrm rot="10800000" flipH="1">
            <a:off x="4956049" y="5497089"/>
            <a:ext cx="1886076" cy="1054544"/>
          </a:xfrm>
          <a:prstGeom prst="uturnArrow">
            <a:avLst/>
          </a:prstGeom>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pic>
        <p:nvPicPr>
          <p:cNvPr id="13" name="Picture 2" descr="C:\Users\Louise.Grieve\AppData\Local\Microsoft\Windows\Temporary Internet Files\Content.Outlook\BWQP0MKW\You Are Awesome_interior header pages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686" y="0"/>
            <a:ext cx="4441345" cy="626948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238CC8F3-505F-4688-907F-42B302E99FA5}"/>
              </a:ext>
            </a:extLst>
          </p:cNvPr>
          <p:cNvPicPr>
            <a:picLocks noChangeAspect="1"/>
          </p:cNvPicPr>
          <p:nvPr/>
        </p:nvPicPr>
        <p:blipFill rotWithShape="1">
          <a:blip r:embed="rId4"/>
          <a:srcRect l="31867" t="9170" r="32267" b="8103"/>
          <a:stretch/>
        </p:blipFill>
        <p:spPr>
          <a:xfrm>
            <a:off x="5809855" y="1627186"/>
            <a:ext cx="3016868" cy="3914078"/>
          </a:xfrm>
          <a:prstGeom prst="rect">
            <a:avLst/>
          </a:prstGeom>
          <a:effectLst>
            <a:outerShdw blurRad="63500" sx="102000" sy="102000" algn="ctr" rotWithShape="0">
              <a:prstClr val="black">
                <a:alpha val="40000"/>
              </a:prstClr>
            </a:outerShdw>
          </a:effectLst>
        </p:spPr>
      </p:pic>
      <p:pic>
        <p:nvPicPr>
          <p:cNvPr id="15" name="Picture 2">
            <a:extLst>
              <a:ext uri="{FF2B5EF4-FFF2-40B4-BE49-F238E27FC236}">
                <a16:creationId xmlns:a16="http://schemas.microsoft.com/office/drawing/2014/main" id="{6D70FA33-2A0E-4EBB-8628-FF43C50FD1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E61836AE-8C82-4D81-B038-6674BBF1AD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0464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7" name="TextBox 6"/>
          <p:cNvSpPr txBox="1"/>
          <p:nvPr/>
        </p:nvSpPr>
        <p:spPr>
          <a:xfrm>
            <a:off x="4683125" y="1330414"/>
            <a:ext cx="4016375" cy="1754327"/>
          </a:xfrm>
          <a:prstGeom prst="rect">
            <a:avLst/>
          </a:prstGeom>
          <a:noFill/>
        </p:spPr>
        <p:txBody>
          <a:bodyPr wrap="square" rtlCol="0">
            <a:spAutoFit/>
          </a:bodyPr>
          <a:lstStyle/>
          <a:p>
            <a:pPr algn="ctr"/>
            <a:r>
              <a:rPr lang="en-US" sz="3600" dirty="0">
                <a:latin typeface="Calibri"/>
                <a:cs typeface="Calibri"/>
              </a:rPr>
              <a:t>Read Chapter 4 of  </a:t>
            </a:r>
            <a:br>
              <a:rPr lang="en-US" sz="3600" dirty="0">
                <a:latin typeface="Calibri"/>
                <a:cs typeface="Calibri"/>
              </a:rPr>
            </a:br>
            <a:r>
              <a:rPr lang="en-US" sz="3600" dirty="0">
                <a:latin typeface="Calibri"/>
                <a:cs typeface="Calibri"/>
              </a:rPr>
              <a:t>‘</a:t>
            </a:r>
            <a:r>
              <a:rPr lang="en-US" sz="3600" b="1" dirty="0">
                <a:latin typeface="Calibri"/>
                <a:cs typeface="Calibri"/>
              </a:rPr>
              <a:t>You Are Awesome</a:t>
            </a:r>
            <a:r>
              <a:rPr lang="en-US" sz="3600" dirty="0">
                <a:latin typeface="Calibri"/>
                <a:cs typeface="Calibri"/>
              </a:rPr>
              <a:t>’.</a:t>
            </a:r>
          </a:p>
          <a:p>
            <a:pPr algn="ctr"/>
            <a:endParaRPr lang="en-US" sz="3600" i="1" dirty="0">
              <a:latin typeface="Calibri"/>
              <a:cs typeface="Calibri"/>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782" t="12201" r="22766" b="9655"/>
          <a:stretch/>
        </p:blipFill>
        <p:spPr bwMode="auto">
          <a:xfrm>
            <a:off x="714375" y="294796"/>
            <a:ext cx="3968750" cy="58021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74E50DCA-3357-4F47-83F9-EE2B841B85C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F2DC511C-DF97-4512-8634-F402086FC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102377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NGPIX-COM-Square-Speech-Bubble-PNG-Image-500x4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6" y="63500"/>
            <a:ext cx="8889996" cy="5923077"/>
          </a:xfrm>
          <a:prstGeom prst="rect">
            <a:avLst/>
          </a:prstGeom>
        </p:spPr>
      </p:pic>
      <p:pic>
        <p:nvPicPr>
          <p:cNvPr id="8" name="Picture 7" descr="Pixl logo 2014 final versio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7930" y="5763910"/>
            <a:ext cx="1480320" cy="879919"/>
          </a:xfrm>
          <a:prstGeom prst="rect">
            <a:avLst/>
          </a:prstGeom>
        </p:spPr>
      </p:pic>
      <p:sp>
        <p:nvSpPr>
          <p:cNvPr id="2" name="Rectangle 1"/>
          <p:cNvSpPr/>
          <p:nvPr/>
        </p:nvSpPr>
        <p:spPr>
          <a:xfrm>
            <a:off x="1275221" y="597476"/>
            <a:ext cx="6823983" cy="3554819"/>
          </a:xfrm>
          <a:prstGeom prst="rect">
            <a:avLst/>
          </a:prstGeom>
        </p:spPr>
        <p:txBody>
          <a:bodyPr wrap="square">
            <a:spAutoFit/>
          </a:bodyPr>
          <a:lstStyle/>
          <a:p>
            <a:r>
              <a:rPr lang="en-GB" sz="2500" dirty="0">
                <a:solidFill>
                  <a:srgbClr val="FF0080"/>
                </a:solidFill>
                <a:latin typeface="Avenir Next Medium"/>
                <a:cs typeface="Avenir Next Medium"/>
              </a:rPr>
              <a:t>The practice that really works, that builds those strong and lasting neural connections is practice that challenges you. </a:t>
            </a:r>
            <a:r>
              <a:rPr lang="en-GB" sz="2500" b="1" dirty="0">
                <a:solidFill>
                  <a:srgbClr val="FF0080"/>
                </a:solidFill>
                <a:latin typeface="Avenir Next Medium"/>
                <a:cs typeface="Avenir Next Medium"/>
              </a:rPr>
              <a:t>The Hard Stuff. </a:t>
            </a:r>
            <a:r>
              <a:rPr lang="en-GB" sz="2500" dirty="0">
                <a:solidFill>
                  <a:srgbClr val="FF0080"/>
                </a:solidFill>
                <a:latin typeface="Avenir Next Medium"/>
                <a:cs typeface="Avenir Next Medium"/>
              </a:rPr>
              <a:t>The stuff that might make your eyes water, your muscles ache or your brain hurt. The screw-your-face-up, grit-your-teeth kind of practice that makes you feel good about yourself afterwards because you know you’ve achieved something. </a:t>
            </a:r>
          </a:p>
        </p:txBody>
      </p:sp>
      <p:sp>
        <p:nvSpPr>
          <p:cNvPr id="3" name="TextBox 2"/>
          <p:cNvSpPr txBox="1"/>
          <p:nvPr/>
        </p:nvSpPr>
        <p:spPr>
          <a:xfrm rot="2088416">
            <a:off x="5681103" y="5083548"/>
            <a:ext cx="2539910" cy="369332"/>
          </a:xfrm>
          <a:prstGeom prst="rect">
            <a:avLst/>
          </a:prstGeom>
          <a:noFill/>
        </p:spPr>
        <p:txBody>
          <a:bodyPr wrap="square" rtlCol="0">
            <a:spAutoFit/>
          </a:bodyPr>
          <a:lstStyle/>
          <a:p>
            <a:r>
              <a:rPr lang="en-US" dirty="0">
                <a:solidFill>
                  <a:srgbClr val="FF0080"/>
                </a:solidFill>
                <a:latin typeface="Avenir Next Medium"/>
                <a:cs typeface="Avenir Next Medium"/>
              </a:rPr>
              <a:t>pages 82-83</a:t>
            </a:r>
          </a:p>
        </p:txBody>
      </p:sp>
      <p:sp>
        <p:nvSpPr>
          <p:cNvPr id="9" name="TextBox 8">
            <a:extLst>
              <a:ext uri="{FF2B5EF4-FFF2-40B4-BE49-F238E27FC236}">
                <a16:creationId xmlns:a16="http://schemas.microsoft.com/office/drawing/2014/main" id="{756E4441-488E-4F34-AC78-EB63D64B3AD3}"/>
              </a:ext>
            </a:extLst>
          </p:cNvPr>
          <p:cNvSpPr txBox="1"/>
          <p:nvPr/>
        </p:nvSpPr>
        <p:spPr>
          <a:xfrm>
            <a:off x="529914" y="4601582"/>
            <a:ext cx="8151265" cy="1200328"/>
          </a:xfrm>
          <a:prstGeom prst="rect">
            <a:avLst/>
          </a:prstGeom>
          <a:noFill/>
        </p:spPr>
        <p:txBody>
          <a:bodyPr wrap="square" rtlCol="0">
            <a:spAutoFit/>
          </a:bodyPr>
          <a:lstStyle/>
          <a:p>
            <a:r>
              <a:rPr lang="en-GB" sz="2400" i="1" dirty="0"/>
              <a:t>Can you think of a time when </a:t>
            </a:r>
            <a:br>
              <a:rPr lang="en-GB" sz="2400" i="1" dirty="0"/>
            </a:br>
            <a:r>
              <a:rPr lang="en-GB" sz="2400" i="1" dirty="0"/>
              <a:t>you have practised like this? </a:t>
            </a:r>
            <a:br>
              <a:rPr lang="en-GB" sz="2400" i="1" dirty="0"/>
            </a:br>
            <a:r>
              <a:rPr lang="en-GB" sz="2400" i="1" dirty="0"/>
              <a:t>What were you practising and why?</a:t>
            </a:r>
          </a:p>
        </p:txBody>
      </p:sp>
      <p:pic>
        <p:nvPicPr>
          <p:cNvPr id="10" name="Picture 2">
            <a:extLst>
              <a:ext uri="{FF2B5EF4-FFF2-40B4-BE49-F238E27FC236}">
                <a16:creationId xmlns:a16="http://schemas.microsoft.com/office/drawing/2014/main" id="{9CD087F3-04CC-4840-BB11-240C56DA67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4F6D5737-4776-4E3A-918C-71E87030F1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015130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9" name="TextBox 8"/>
          <p:cNvSpPr txBox="1"/>
          <p:nvPr/>
        </p:nvSpPr>
        <p:spPr>
          <a:xfrm>
            <a:off x="0" y="207747"/>
            <a:ext cx="9144000" cy="769441"/>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4400" b="1" dirty="0" err="1"/>
              <a:t>Practising</a:t>
            </a:r>
            <a:r>
              <a:rPr lang="en-US" sz="4400" b="1" dirty="0"/>
              <a:t> effectively: </a:t>
            </a:r>
            <a:r>
              <a:rPr lang="en-US" sz="4400" b="1" dirty="0">
                <a:solidFill>
                  <a:srgbClr val="3366FF"/>
                </a:solidFill>
              </a:rPr>
              <a:t>5 top tips</a:t>
            </a:r>
          </a:p>
        </p:txBody>
      </p:sp>
      <p:sp>
        <p:nvSpPr>
          <p:cNvPr id="2" name="Rectangle 1"/>
          <p:cNvSpPr/>
          <p:nvPr/>
        </p:nvSpPr>
        <p:spPr>
          <a:xfrm>
            <a:off x="194378" y="1231006"/>
            <a:ext cx="2837961" cy="1749324"/>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3366FF"/>
                </a:solidFill>
              </a:rPr>
              <a:t>1</a:t>
            </a:r>
          </a:p>
          <a:p>
            <a:pPr algn="ctr"/>
            <a:r>
              <a:rPr lang="en-US" sz="2400" dirty="0" err="1"/>
              <a:t>Practise</a:t>
            </a:r>
            <a:r>
              <a:rPr lang="en-US" sz="2400" dirty="0"/>
              <a:t> with people who are better </a:t>
            </a:r>
            <a:br>
              <a:rPr lang="en-US" sz="2400" dirty="0"/>
            </a:br>
            <a:r>
              <a:rPr lang="en-US" sz="2400" dirty="0"/>
              <a:t>than you.</a:t>
            </a:r>
          </a:p>
        </p:txBody>
      </p:sp>
      <p:sp>
        <p:nvSpPr>
          <p:cNvPr id="12" name="Rectangle 11"/>
          <p:cNvSpPr/>
          <p:nvPr/>
        </p:nvSpPr>
        <p:spPr>
          <a:xfrm>
            <a:off x="3184739" y="1231006"/>
            <a:ext cx="2837961" cy="1749324"/>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3366FF"/>
                </a:solidFill>
              </a:rPr>
              <a:t>2 </a:t>
            </a:r>
            <a:br>
              <a:rPr lang="en-US" sz="2800" b="1" dirty="0">
                <a:solidFill>
                  <a:srgbClr val="3366FF"/>
                </a:solidFill>
              </a:rPr>
            </a:br>
            <a:r>
              <a:rPr lang="en-US" sz="2400" dirty="0"/>
              <a:t>Present in front of</a:t>
            </a:r>
            <a:br>
              <a:rPr lang="en-US" sz="2400" dirty="0"/>
            </a:br>
            <a:r>
              <a:rPr lang="en-US" sz="2400" dirty="0"/>
              <a:t>other people.</a:t>
            </a:r>
            <a:br>
              <a:rPr lang="en-US" sz="2400" dirty="0"/>
            </a:br>
            <a:endParaRPr lang="en-US" sz="2400" dirty="0"/>
          </a:p>
        </p:txBody>
      </p:sp>
      <p:sp>
        <p:nvSpPr>
          <p:cNvPr id="14" name="Rectangle 13"/>
          <p:cNvSpPr/>
          <p:nvPr/>
        </p:nvSpPr>
        <p:spPr>
          <a:xfrm>
            <a:off x="6163490" y="1231006"/>
            <a:ext cx="2837961" cy="1749324"/>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3366FF"/>
                </a:solidFill>
              </a:rPr>
              <a:t>3</a:t>
            </a:r>
            <a:r>
              <a:rPr lang="en-US" sz="2800" dirty="0">
                <a:solidFill>
                  <a:srgbClr val="3366FF"/>
                </a:solidFill>
              </a:rPr>
              <a:t> </a:t>
            </a:r>
            <a:br>
              <a:rPr lang="en-US" sz="2800" dirty="0">
                <a:solidFill>
                  <a:srgbClr val="3366FF"/>
                </a:solidFill>
              </a:rPr>
            </a:br>
            <a:r>
              <a:rPr lang="en-US" sz="2400" dirty="0"/>
              <a:t>Choose the </a:t>
            </a:r>
            <a:r>
              <a:rPr lang="en-US" sz="2400"/>
              <a:t>challenging tasks, </a:t>
            </a:r>
            <a:r>
              <a:rPr lang="en-US" sz="2400" dirty="0"/>
              <a:t>not the easy ones.</a:t>
            </a:r>
          </a:p>
        </p:txBody>
      </p:sp>
      <p:sp>
        <p:nvSpPr>
          <p:cNvPr id="15" name="Rectangle 14"/>
          <p:cNvSpPr/>
          <p:nvPr/>
        </p:nvSpPr>
        <p:spPr>
          <a:xfrm>
            <a:off x="1549608" y="3129634"/>
            <a:ext cx="2837961" cy="1749324"/>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3366FF"/>
                </a:solidFill>
              </a:rPr>
              <a:t>4</a:t>
            </a:r>
            <a:br>
              <a:rPr lang="en-US" sz="2800" b="1" dirty="0">
                <a:solidFill>
                  <a:srgbClr val="3366FF"/>
                </a:solidFill>
              </a:rPr>
            </a:br>
            <a:r>
              <a:rPr lang="en-US" sz="2400" dirty="0"/>
              <a:t>Speak aloud and embrace your mistakes.</a:t>
            </a:r>
          </a:p>
        </p:txBody>
      </p:sp>
      <p:sp>
        <p:nvSpPr>
          <p:cNvPr id="16" name="Rectangle 15"/>
          <p:cNvSpPr/>
          <p:nvPr/>
        </p:nvSpPr>
        <p:spPr>
          <a:xfrm>
            <a:off x="4539969" y="3129634"/>
            <a:ext cx="2837961" cy="1749324"/>
          </a:xfrm>
          <a:prstGeom prst="rect">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3366FF"/>
                </a:solidFill>
              </a:rPr>
              <a:t>5</a:t>
            </a:r>
            <a:br>
              <a:rPr lang="en-US" sz="2800" b="1" dirty="0">
                <a:solidFill>
                  <a:srgbClr val="3366FF"/>
                </a:solidFill>
              </a:rPr>
            </a:br>
            <a:r>
              <a:rPr lang="en-US" sz="2400" dirty="0" err="1"/>
              <a:t>Practise</a:t>
            </a:r>
            <a:r>
              <a:rPr lang="en-US" sz="2400" dirty="0"/>
              <a:t> in the conditions you will need to perform in.</a:t>
            </a:r>
          </a:p>
        </p:txBody>
      </p:sp>
      <p:sp>
        <p:nvSpPr>
          <p:cNvPr id="18" name="TextBox 17"/>
          <p:cNvSpPr txBox="1"/>
          <p:nvPr/>
        </p:nvSpPr>
        <p:spPr>
          <a:xfrm>
            <a:off x="2786123" y="4994955"/>
            <a:ext cx="4081999" cy="1569660"/>
          </a:xfrm>
          <a:prstGeom prst="rect">
            <a:avLst/>
          </a:prstGeom>
          <a:noFill/>
        </p:spPr>
        <p:txBody>
          <a:bodyPr wrap="square" rtlCol="0">
            <a:spAutoFit/>
          </a:bodyPr>
          <a:lstStyle/>
          <a:p>
            <a:pPr algn="ctr"/>
            <a:r>
              <a:rPr lang="en-US" sz="3200" b="1" dirty="0"/>
              <a:t>How can you motivate yourself to </a:t>
            </a:r>
            <a:r>
              <a:rPr lang="en-US" sz="3200" b="1" dirty="0" err="1"/>
              <a:t>practise</a:t>
            </a:r>
            <a:r>
              <a:rPr lang="en-US" sz="3200" b="1" dirty="0"/>
              <a:t> like this?  </a:t>
            </a:r>
          </a:p>
        </p:txBody>
      </p:sp>
      <p:pic>
        <p:nvPicPr>
          <p:cNvPr id="11" name="Picture 2">
            <a:extLst>
              <a:ext uri="{FF2B5EF4-FFF2-40B4-BE49-F238E27FC236}">
                <a16:creationId xmlns:a16="http://schemas.microsoft.com/office/drawing/2014/main" id="{AC0433C4-1B6F-4CCE-9E6D-8CCB8BE32F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C65A4384-40B5-4DD3-8A86-3204F0FAF0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25940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16" name="Rectangle: Rounded Corners 15">
            <a:extLst>
              <a:ext uri="{FF2B5EF4-FFF2-40B4-BE49-F238E27FC236}">
                <a16:creationId xmlns:a16="http://schemas.microsoft.com/office/drawing/2014/main" id="{483710C8-E885-44C7-BACD-DD0B31A3B431}"/>
              </a:ext>
            </a:extLst>
          </p:cNvPr>
          <p:cNvSpPr/>
          <p:nvPr/>
        </p:nvSpPr>
        <p:spPr>
          <a:xfrm>
            <a:off x="3323063" y="3233903"/>
            <a:ext cx="5696209" cy="2294218"/>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r>
              <a:rPr lang="en-GB" sz="2400" dirty="0"/>
              <a:t>Imagining the </a:t>
            </a:r>
            <a:r>
              <a:rPr lang="en-GB" sz="2400" b="1" dirty="0">
                <a:solidFill>
                  <a:srgbClr val="00B050"/>
                </a:solidFill>
              </a:rPr>
              <a:t>end goal </a:t>
            </a:r>
            <a:r>
              <a:rPr lang="en-GB" sz="2400" dirty="0"/>
              <a:t>can help you to challenge yourself. </a:t>
            </a:r>
          </a:p>
          <a:p>
            <a:endParaRPr lang="en-GB" sz="1100" dirty="0"/>
          </a:p>
          <a:p>
            <a:r>
              <a:rPr lang="en-GB" sz="2800" b="1" dirty="0"/>
              <a:t>What motivates you to </a:t>
            </a:r>
            <a:r>
              <a:rPr lang="en-GB" sz="2800" b="1" dirty="0">
                <a:solidFill>
                  <a:srgbClr val="FF0000"/>
                </a:solidFill>
              </a:rPr>
              <a:t>practise hard</a:t>
            </a:r>
            <a:r>
              <a:rPr lang="en-GB" sz="2800" b="1" dirty="0"/>
              <a:t>? </a:t>
            </a:r>
          </a:p>
        </p:txBody>
      </p:sp>
      <p:sp>
        <p:nvSpPr>
          <p:cNvPr id="2" name="TextBox 1"/>
          <p:cNvSpPr txBox="1"/>
          <p:nvPr/>
        </p:nvSpPr>
        <p:spPr>
          <a:xfrm>
            <a:off x="226596" y="181411"/>
            <a:ext cx="3673980" cy="707886"/>
          </a:xfrm>
          <a:prstGeom prst="rect">
            <a:avLst/>
          </a:prstGeom>
          <a:noFill/>
        </p:spPr>
        <p:txBody>
          <a:bodyPr wrap="square" rtlCol="0">
            <a:spAutoFit/>
          </a:bodyPr>
          <a:lstStyle/>
          <a:p>
            <a:r>
              <a:rPr lang="en-US" sz="4000" b="1" dirty="0"/>
              <a:t>The end goal</a:t>
            </a:r>
          </a:p>
        </p:txBody>
      </p:sp>
      <p:pic>
        <p:nvPicPr>
          <p:cNvPr id="12" name="Picture 2">
            <a:extLst>
              <a:ext uri="{FF2B5EF4-FFF2-40B4-BE49-F238E27FC236}">
                <a16:creationId xmlns:a16="http://schemas.microsoft.com/office/drawing/2014/main" id="{41EE3203-5EF8-42EE-9D9B-1F50424383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1E7385A7-12EE-454B-8318-D6DCAC5859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896" y="980003"/>
            <a:ext cx="3188376" cy="2087138"/>
          </a:xfrm>
          <a:prstGeom prst="rect">
            <a:avLst/>
          </a:prstGeom>
          <a:effectLst>
            <a:outerShdw blurRad="190500" dist="50800" dir="5400000" algn="ctr" rotWithShape="0">
              <a:srgbClr val="000000">
                <a:alpha val="43137"/>
              </a:srgb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96" y="977184"/>
            <a:ext cx="2782096" cy="2060146"/>
          </a:xfrm>
          <a:prstGeom prst="rect">
            <a:avLst/>
          </a:prstGeom>
          <a:effectLst>
            <a:outerShdw blurRad="190500" dist="50800" dir="5400000" algn="ctr" rotWithShape="0">
              <a:srgbClr val="000000">
                <a:alpha val="43137"/>
              </a:srgbClr>
            </a:outerShdw>
          </a:effec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597" y="3243861"/>
            <a:ext cx="2782096" cy="2064119"/>
          </a:xfrm>
          <a:prstGeom prst="rect">
            <a:avLst/>
          </a:prstGeom>
          <a:effectLst>
            <a:outerShdw blurRad="190500" dist="50800" dir="5400000" algn="ctr" rotWithShape="0">
              <a:srgbClr val="000000">
                <a:alpha val="43137"/>
              </a:srgbClr>
            </a:outerShdw>
          </a:effectLst>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2404" y="960869"/>
            <a:ext cx="2434780" cy="2092775"/>
          </a:xfrm>
          <a:prstGeom prst="rect">
            <a:avLst/>
          </a:prstGeom>
          <a:effectLst>
            <a:outerShdw blurRad="190500" dist="50800" dir="5400000" algn="ctr" rotWithShape="0">
              <a:srgbClr val="000000">
                <a:alpha val="43137"/>
              </a:srgbClr>
            </a:outerShdw>
          </a:effectLst>
        </p:spPr>
      </p:pic>
    </p:spTree>
    <p:extLst>
      <p:ext uri="{BB962C8B-B14F-4D97-AF65-F5344CB8AC3E}">
        <p14:creationId xmlns:p14="http://schemas.microsoft.com/office/powerpoint/2010/main" val="345102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4885439" y="204186"/>
            <a:ext cx="3667319" cy="1907961"/>
          </a:xfrm>
          <a:prstGeom prst="wedgeRoundRectCallout">
            <a:avLst>
              <a:gd name="adj1" fmla="val -60056"/>
              <a:gd name="adj2" fmla="val -1967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sp>
        <p:nvSpPr>
          <p:cNvPr id="8" name="Rectangle 7"/>
          <p:cNvSpPr/>
          <p:nvPr/>
        </p:nvSpPr>
        <p:spPr>
          <a:xfrm>
            <a:off x="226596" y="204186"/>
            <a:ext cx="4287915" cy="967666"/>
          </a:xfrm>
          <a:prstGeom prst="rect">
            <a:avLst/>
          </a:prstGeom>
          <a:solidFill>
            <a:srgbClr val="FFFFFF"/>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4000" b="1" dirty="0"/>
              <a:t>Benjamin Franklin:</a:t>
            </a:r>
          </a:p>
        </p:txBody>
      </p:sp>
      <p:sp>
        <p:nvSpPr>
          <p:cNvPr id="2" name="TextBox 1">
            <a:extLst>
              <a:ext uri="{FF2B5EF4-FFF2-40B4-BE49-F238E27FC236}">
                <a16:creationId xmlns:a16="http://schemas.microsoft.com/office/drawing/2014/main" id="{ABDF8147-EB3D-46F6-9B80-2FA07F5DECF6}"/>
              </a:ext>
            </a:extLst>
          </p:cNvPr>
          <p:cNvSpPr txBox="1"/>
          <p:nvPr/>
        </p:nvSpPr>
        <p:spPr>
          <a:xfrm>
            <a:off x="5090348" y="427522"/>
            <a:ext cx="3293945" cy="138499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2800" i="1" dirty="0"/>
              <a:t>‘I didn’t fail the test. </a:t>
            </a:r>
            <a:br>
              <a:rPr lang="en-GB" sz="2800" i="1" dirty="0"/>
            </a:br>
            <a:r>
              <a:rPr lang="en-GB" sz="2800" i="1" dirty="0"/>
              <a:t>I just found 100 ways to do it wrong.’</a:t>
            </a:r>
          </a:p>
        </p:txBody>
      </p:sp>
      <p:sp>
        <p:nvSpPr>
          <p:cNvPr id="4" name="TextBox 3">
            <a:extLst>
              <a:ext uri="{FF2B5EF4-FFF2-40B4-BE49-F238E27FC236}">
                <a16:creationId xmlns:a16="http://schemas.microsoft.com/office/drawing/2014/main" id="{3F81DA9F-1F85-4B05-8B37-BD8A877C8D9E}"/>
              </a:ext>
            </a:extLst>
          </p:cNvPr>
          <p:cNvSpPr txBox="1"/>
          <p:nvPr/>
        </p:nvSpPr>
        <p:spPr>
          <a:xfrm>
            <a:off x="4145872" y="2258916"/>
            <a:ext cx="4540095" cy="3323987"/>
          </a:xfrm>
          <a:prstGeom prst="rect">
            <a:avLst/>
          </a:prstGeom>
          <a:noFill/>
        </p:spPr>
        <p:txBody>
          <a:bodyPr wrap="square" rtlCol="0">
            <a:spAutoFit/>
          </a:bodyPr>
          <a:lstStyle/>
          <a:p>
            <a:r>
              <a:rPr lang="en-GB" sz="3500" dirty="0"/>
              <a:t>Have a go at making this origami fox’s face from your paper. </a:t>
            </a:r>
          </a:p>
          <a:p>
            <a:r>
              <a:rPr lang="en-GB" sz="3500" dirty="0"/>
              <a:t>Be like Benjamin – </a:t>
            </a:r>
            <a:br>
              <a:rPr lang="en-GB" sz="3500" dirty="0"/>
            </a:br>
            <a:r>
              <a:rPr lang="en-GB" sz="3500" dirty="0"/>
              <a:t>find some ways to </a:t>
            </a:r>
            <a:br>
              <a:rPr lang="en-GB" sz="3500" dirty="0"/>
            </a:br>
            <a:r>
              <a:rPr lang="en-GB" sz="3500" dirty="0"/>
              <a:t>get it wrong!</a:t>
            </a:r>
          </a:p>
        </p:txBody>
      </p:sp>
      <p:pic>
        <p:nvPicPr>
          <p:cNvPr id="10" name="Picture 9">
            <a:extLst>
              <a:ext uri="{FF2B5EF4-FFF2-40B4-BE49-F238E27FC236}">
                <a16:creationId xmlns:a16="http://schemas.microsoft.com/office/drawing/2014/main" id="{73F73F24-60EC-496A-9B3D-90FD09A1644F}"/>
              </a:ext>
            </a:extLst>
          </p:cNvPr>
          <p:cNvPicPr>
            <a:picLocks noChangeAspect="1"/>
          </p:cNvPicPr>
          <p:nvPr/>
        </p:nvPicPr>
        <p:blipFill rotWithShape="1">
          <a:blip r:embed="rId3"/>
          <a:srcRect l="22891" r="23236"/>
          <a:stretch/>
        </p:blipFill>
        <p:spPr>
          <a:xfrm>
            <a:off x="648593" y="1718982"/>
            <a:ext cx="3122395" cy="3863921"/>
          </a:xfrm>
          <a:prstGeom prst="rect">
            <a:avLst/>
          </a:prstGeom>
          <a:ln>
            <a:noFill/>
          </a:ln>
          <a:effectLst>
            <a:outerShdw blurRad="190500" algn="tl" rotWithShape="0">
              <a:srgbClr val="000000">
                <a:alpha val="70000"/>
              </a:srgbClr>
            </a:outerShdw>
          </a:effectLst>
        </p:spPr>
      </p:pic>
      <p:pic>
        <p:nvPicPr>
          <p:cNvPr id="9" name="Picture 2">
            <a:extLst>
              <a:ext uri="{FF2B5EF4-FFF2-40B4-BE49-F238E27FC236}">
                <a16:creationId xmlns:a16="http://schemas.microsoft.com/office/drawing/2014/main" id="{2E9548D1-7A7C-4319-9541-85145D14B5B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1EB8958F-9478-45C9-B013-CC98A86792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401050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xl logo 2014 final ver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7930" y="5763910"/>
            <a:ext cx="1480320" cy="879919"/>
          </a:xfrm>
          <a:prstGeom prst="rect">
            <a:avLst/>
          </a:prstGeom>
        </p:spPr>
      </p:pic>
      <p:pic>
        <p:nvPicPr>
          <p:cNvPr id="7" name="Picture 6">
            <a:extLst>
              <a:ext uri="{FF2B5EF4-FFF2-40B4-BE49-F238E27FC236}">
                <a16:creationId xmlns:a16="http://schemas.microsoft.com/office/drawing/2014/main" id="{3F3E183E-C580-4E83-8FF1-573EE5DEB36D}"/>
              </a:ext>
            </a:extLst>
          </p:cNvPr>
          <p:cNvPicPr>
            <a:picLocks noChangeAspect="1"/>
          </p:cNvPicPr>
          <p:nvPr/>
        </p:nvPicPr>
        <p:blipFill rotWithShape="1">
          <a:blip r:embed="rId3"/>
          <a:srcRect l="2154" t="1786" r="2583" b="6537"/>
          <a:stretch/>
        </p:blipFill>
        <p:spPr>
          <a:xfrm>
            <a:off x="4535554" y="285075"/>
            <a:ext cx="4193109" cy="5138374"/>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034CE229-0A81-4FAB-B5D1-5DD0D03A24CD}"/>
              </a:ext>
            </a:extLst>
          </p:cNvPr>
          <p:cNvSpPr txBox="1"/>
          <p:nvPr/>
        </p:nvSpPr>
        <p:spPr>
          <a:xfrm>
            <a:off x="408373" y="1287952"/>
            <a:ext cx="3879542" cy="3631763"/>
          </a:xfrm>
          <a:prstGeom prst="rect">
            <a:avLst/>
          </a:prstGeom>
          <a:noFill/>
        </p:spPr>
        <p:txBody>
          <a:bodyPr wrap="square" rtlCol="0">
            <a:spAutoFit/>
          </a:bodyPr>
          <a:lstStyle/>
          <a:p>
            <a:r>
              <a:rPr lang="en-GB" sz="2800" dirty="0"/>
              <a:t>1. How does yours compare? </a:t>
            </a:r>
            <a:br>
              <a:rPr lang="en-GB" sz="2800" dirty="0"/>
            </a:br>
            <a:endParaRPr lang="en-GB" sz="1600" dirty="0"/>
          </a:p>
          <a:p>
            <a:r>
              <a:rPr lang="en-GB" sz="2800" dirty="0"/>
              <a:t>2. Did you work it out on your own or need to follow the instructions? </a:t>
            </a:r>
            <a:br>
              <a:rPr lang="en-GB" sz="2800" dirty="0"/>
            </a:br>
            <a:endParaRPr lang="en-GB" sz="1600" dirty="0"/>
          </a:p>
          <a:p>
            <a:r>
              <a:rPr lang="en-GB" sz="2800" dirty="0"/>
              <a:t>3. Where/how could you make improvements? </a:t>
            </a:r>
          </a:p>
        </p:txBody>
      </p:sp>
      <p:sp>
        <p:nvSpPr>
          <p:cNvPr id="2" name="TextBox 1"/>
          <p:cNvSpPr txBox="1"/>
          <p:nvPr/>
        </p:nvSpPr>
        <p:spPr>
          <a:xfrm>
            <a:off x="408373" y="414653"/>
            <a:ext cx="3297822" cy="769441"/>
          </a:xfrm>
          <a:prstGeom prst="rect">
            <a:avLst/>
          </a:prstGeom>
          <a:noFill/>
        </p:spPr>
        <p:txBody>
          <a:bodyPr wrap="square" rtlCol="0">
            <a:spAutoFit/>
          </a:bodyPr>
          <a:lstStyle/>
          <a:p>
            <a:r>
              <a:rPr lang="en-US" sz="4400" b="1" dirty="0"/>
              <a:t>The solution</a:t>
            </a:r>
          </a:p>
        </p:txBody>
      </p:sp>
      <p:pic>
        <p:nvPicPr>
          <p:cNvPr id="8" name="Picture 2">
            <a:extLst>
              <a:ext uri="{FF2B5EF4-FFF2-40B4-BE49-F238E27FC236}">
                <a16:creationId xmlns:a16="http://schemas.microsoft.com/office/drawing/2014/main" id="{F4E0F558-3703-46C3-BD00-C846A07213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360" t="11378" r="26201" b="13404"/>
          <a:stretch/>
        </p:blipFill>
        <p:spPr bwMode="auto">
          <a:xfrm>
            <a:off x="232084" y="5888531"/>
            <a:ext cx="501684" cy="7552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1B72654B-A2BF-4A69-AFD5-B73C6EDEF0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371"/>
          <a:stretch/>
        </p:blipFill>
        <p:spPr>
          <a:xfrm>
            <a:off x="791565" y="6099915"/>
            <a:ext cx="1390548" cy="332530"/>
          </a:xfrm>
          <a:prstGeom prst="rect">
            <a:avLst/>
          </a:prstGeom>
        </p:spPr>
      </p:pic>
    </p:spTree>
    <p:extLst>
      <p:ext uri="{BB962C8B-B14F-4D97-AF65-F5344CB8AC3E}">
        <p14:creationId xmlns:p14="http://schemas.microsoft.com/office/powerpoint/2010/main" val="20554482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10738</TotalTime>
  <Words>282</Words>
  <Application>Microsoft Office PowerPoint</Application>
  <PresentationFormat>On-screen Show (4:3)</PresentationFormat>
  <Paragraphs>63</Paragraphs>
  <Slides>16</Slides>
  <Notes>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Josie Mingay</dc:creator>
  <cp:lastModifiedBy>Laura Hamilton</cp:lastModifiedBy>
  <cp:revision>104</cp:revision>
  <cp:lastPrinted>2016-02-19T17:45:04Z</cp:lastPrinted>
  <dcterms:created xsi:type="dcterms:W3CDTF">2015-05-25T12:11:02Z</dcterms:created>
  <dcterms:modified xsi:type="dcterms:W3CDTF">2018-04-12T19:47:42Z</dcterms:modified>
</cp:coreProperties>
</file>