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83" r:id="rId2"/>
    <p:sldId id="384" r:id="rId3"/>
    <p:sldId id="385" r:id="rId4"/>
    <p:sldId id="386" r:id="rId5"/>
    <p:sldId id="382" r:id="rId6"/>
    <p:sldId id="378" r:id="rId7"/>
    <p:sldId id="373" r:id="rId8"/>
    <p:sldId id="377" r:id="rId9"/>
    <p:sldId id="379" r:id="rId10"/>
    <p:sldId id="380" r:id="rId11"/>
    <p:sldId id="362" r:id="rId12"/>
    <p:sldId id="381" r:id="rId13"/>
    <p:sldId id="367" r:id="rId14"/>
    <p:sldId id="371" r:id="rId15"/>
    <p:sldId id="370" r:id="rId16"/>
    <p:sldId id="387" r:id="rId17"/>
    <p:sldId id="388" r:id="rId18"/>
    <p:sldId id="38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CC00"/>
    <a:srgbClr val="FF8000"/>
    <a:srgbClr val="CC66FF"/>
    <a:srgbClr val="0080FF"/>
    <a:srgbClr val="FF0080"/>
    <a:srgbClr val="FFCC66"/>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40" autoAdjust="0"/>
    <p:restoredTop sz="99029" autoAdjust="0"/>
  </p:normalViewPr>
  <p:slideViewPr>
    <p:cSldViewPr snapToGrid="0" snapToObjects="1">
      <p:cViewPr>
        <p:scale>
          <a:sx n="85" d="100"/>
          <a:sy n="85" d="100"/>
        </p:scale>
        <p:origin x="2848" y="7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A1E47E7-6643-4FAB-919F-1803DF9CC36C}"/>
    <pc:docChg chg="modSld">
      <pc:chgData name="" userId="" providerId="" clId="Web-{AA1E47E7-6643-4FAB-919F-1803DF9CC36C}" dt="2018-04-12T19:46:43.958" v="8"/>
      <pc:docMkLst>
        <pc:docMk/>
      </pc:docMkLst>
      <pc:sldChg chg="modSp">
        <pc:chgData name="" userId="" providerId="" clId="Web-{AA1E47E7-6643-4FAB-919F-1803DF9CC36C}" dt="2018-04-12T19:46:43.958" v="7"/>
        <pc:sldMkLst>
          <pc:docMk/>
          <pc:sldMk cId="2047347976" sldId="389"/>
        </pc:sldMkLst>
        <pc:spChg chg="mod">
          <ac:chgData name="" userId="" providerId="" clId="Web-{AA1E47E7-6643-4FAB-919F-1803DF9CC36C}" dt="2018-04-12T19:46:43.958" v="7"/>
          <ac:spMkLst>
            <pc:docMk/>
            <pc:sldMk cId="2047347976" sldId="389"/>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9B1CA5-11B2-8F46-8627-97E1CDC336FD}" type="datetimeFigureOut">
              <a:rPr lang="en-US" smtClean="0"/>
              <a:t>4/12/2018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572D7-1494-A54D-BAD8-656AB6DA9CD6}" type="slidenum">
              <a:rPr lang="en-US" smtClean="0"/>
              <a:t>‹#›</a:t>
            </a:fld>
            <a:endParaRPr lang="en-US"/>
          </a:p>
        </p:txBody>
      </p:sp>
    </p:spTree>
    <p:extLst>
      <p:ext uri="{BB962C8B-B14F-4D97-AF65-F5344CB8AC3E}">
        <p14:creationId xmlns:p14="http://schemas.microsoft.com/office/powerpoint/2010/main" val="14497293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138</a:t>
            </a:r>
          </a:p>
        </p:txBody>
      </p:sp>
      <p:sp>
        <p:nvSpPr>
          <p:cNvPr id="4" name="Slide Number Placeholder 3"/>
          <p:cNvSpPr>
            <a:spLocks noGrp="1"/>
          </p:cNvSpPr>
          <p:nvPr>
            <p:ph type="sldNum" sz="quarter" idx="10"/>
          </p:nvPr>
        </p:nvSpPr>
        <p:spPr/>
        <p:txBody>
          <a:bodyPr/>
          <a:lstStyle/>
          <a:p>
            <a:fld id="{53B572D7-1494-A54D-BAD8-656AB6DA9CD6}" type="slidenum">
              <a:rPr lang="en-US" smtClean="0"/>
              <a:t>5</a:t>
            </a:fld>
            <a:endParaRPr lang="en-US"/>
          </a:p>
        </p:txBody>
      </p:sp>
    </p:spTree>
    <p:extLst>
      <p:ext uri="{BB962C8B-B14F-4D97-AF65-F5344CB8AC3E}">
        <p14:creationId xmlns:p14="http://schemas.microsoft.com/office/powerpoint/2010/main" val="66128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CF50C-0A7D-D445-838E-D1DF05BA652A}" type="slidenum">
              <a:rPr lang="en-US" smtClean="0"/>
              <a:t>11</a:t>
            </a:fld>
            <a:endParaRPr lang="en-US"/>
          </a:p>
        </p:txBody>
      </p:sp>
    </p:spTree>
    <p:extLst>
      <p:ext uri="{BB962C8B-B14F-4D97-AF65-F5344CB8AC3E}">
        <p14:creationId xmlns:p14="http://schemas.microsoft.com/office/powerpoint/2010/main" val="3727057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64695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5338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11271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05737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5255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3909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3250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3F4119A-A0D4-7A49-B7A8-6603E97AEDEF}" type="datetimeFigureOut">
              <a:rPr lang="en-US" smtClean="0"/>
              <a:t>4/12/2018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5561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3F4119A-A0D4-7A49-B7A8-6603E97AEDEF}" type="datetimeFigureOut">
              <a:rPr lang="en-US" smtClean="0"/>
              <a:t>4/12/2018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48150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119A-A0D4-7A49-B7A8-6603E97AEDEF}" type="datetimeFigureOut">
              <a:rPr lang="en-US" smtClean="0"/>
              <a:t>4/12/2018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638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0842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40782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4119A-A0D4-7A49-B7A8-6603E97AEDEF}" type="datetimeFigureOut">
              <a:rPr lang="en-US" smtClean="0"/>
              <a:t>4/12/2018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F04F8-E768-3F47-81EF-57B63F0E056C}" type="slidenum">
              <a:rPr lang="en-US" smtClean="0"/>
              <a:t>‹#›</a:t>
            </a:fld>
            <a:endParaRPr lang="en-US"/>
          </a:p>
        </p:txBody>
      </p:sp>
    </p:spTree>
    <p:extLst>
      <p:ext uri="{BB962C8B-B14F-4D97-AF65-F5344CB8AC3E}">
        <p14:creationId xmlns:p14="http://schemas.microsoft.com/office/powerpoint/2010/main" val="367760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getty.co.uk/"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066B7B5E-74FF-4118-9BB5-B5B4256DD46B}"/>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CA062668-CC1F-4957-8C73-389A4E704D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DA9A1E6F-8102-45E0-923D-BFA4EC7018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1E6ED2A1-1E67-496D-A332-2A422798363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160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ttyImages-917396292.jpg"/>
          <p:cNvPicPr>
            <a:picLocks noChangeAspect="1"/>
          </p:cNvPicPr>
          <p:nvPr/>
        </p:nvPicPr>
        <p:blipFill rotWithShape="1">
          <a:blip r:embed="rId2">
            <a:extLst>
              <a:ext uri="{28A0092B-C50C-407E-A947-70E740481C1C}">
                <a14:useLocalDpi xmlns:a14="http://schemas.microsoft.com/office/drawing/2010/main" val="0"/>
              </a:ext>
            </a:extLst>
          </a:blip>
          <a:srcRect l="6536" t="9150" r="8987" b="11054"/>
          <a:stretch/>
        </p:blipFill>
        <p:spPr>
          <a:xfrm>
            <a:off x="4049058" y="1629352"/>
            <a:ext cx="4854015" cy="3438766"/>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1878"/>
          <a:stretch/>
        </p:blipFill>
        <p:spPr>
          <a:xfrm>
            <a:off x="232084" y="352051"/>
            <a:ext cx="3645484" cy="2951861"/>
          </a:xfrm>
          <a:prstGeom prst="rect">
            <a:avLst/>
          </a:prstGeom>
          <a:ln>
            <a:noFill/>
          </a:ln>
          <a:effectLst>
            <a:outerShdw blurRad="190500" algn="tl" rotWithShape="0">
              <a:srgbClr val="000000">
                <a:alpha val="70000"/>
              </a:srgbClr>
            </a:outerShdw>
          </a:effectLst>
        </p:spPr>
      </p:pic>
      <p:pic>
        <p:nvPicPr>
          <p:cNvPr id="5" name="Picture 4" descr="Pixl logo 2014 final ver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cxnSp>
        <p:nvCxnSpPr>
          <p:cNvPr id="9" name="Straight Arrow Connector 8"/>
          <p:cNvCxnSpPr/>
          <p:nvPr/>
        </p:nvCxnSpPr>
        <p:spPr>
          <a:xfrm>
            <a:off x="5511220" y="3528830"/>
            <a:ext cx="510074" cy="4455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373529" y="3762117"/>
            <a:ext cx="8650942" cy="1877437"/>
          </a:xfrm>
          <a:prstGeom prst="rect">
            <a:avLst/>
          </a:prstGeom>
          <a:noFill/>
        </p:spPr>
        <p:txBody>
          <a:bodyPr wrap="square" rtlCol="0">
            <a:spAutoFit/>
          </a:bodyPr>
          <a:lstStyle/>
          <a:p>
            <a:r>
              <a:rPr lang="en-US" sz="2400" b="1" dirty="0">
                <a:solidFill>
                  <a:srgbClr val="CC0000"/>
                </a:solidFill>
              </a:rPr>
              <a:t>FACT!</a:t>
            </a:r>
            <a:br>
              <a:rPr lang="en-US" sz="2400" b="1" dirty="0">
                <a:solidFill>
                  <a:srgbClr val="CC0000"/>
                </a:solidFill>
              </a:rPr>
            </a:br>
            <a:r>
              <a:rPr lang="en-US" sz="2300" dirty="0"/>
              <a:t>The more you return to a </a:t>
            </a:r>
            <a:br>
              <a:rPr lang="en-US" sz="2300" dirty="0"/>
            </a:br>
            <a:r>
              <a:rPr lang="en-US" sz="2300" dirty="0"/>
              <a:t>particular piece of </a:t>
            </a:r>
            <a:br>
              <a:rPr lang="en-US" sz="2300" dirty="0"/>
            </a:br>
            <a:r>
              <a:rPr lang="en-US" sz="2300" dirty="0"/>
              <a:t>information (e.g. a road or </a:t>
            </a:r>
            <a:br>
              <a:rPr lang="en-US" sz="2300" dirty="0"/>
            </a:br>
            <a:r>
              <a:rPr lang="en-US" sz="2300" dirty="0"/>
              <a:t>route), the bigger the hippocampus - this part of your brain – grows!</a:t>
            </a:r>
          </a:p>
        </p:txBody>
      </p:sp>
      <p:pic>
        <p:nvPicPr>
          <p:cNvPr id="8" name="Picture 2">
            <a:extLst>
              <a:ext uri="{FF2B5EF4-FFF2-40B4-BE49-F238E27FC236}">
                <a16:creationId xmlns:a16="http://schemas.microsoft.com/office/drawing/2014/main" id="{B0FE24A1-1B33-4F79-9D15-F2F0686E98C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27471DF3-0B19-4F24-AC83-3011678FC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
        <p:nvSpPr>
          <p:cNvPr id="3" name="Rectangle 2"/>
          <p:cNvSpPr/>
          <p:nvPr/>
        </p:nvSpPr>
        <p:spPr>
          <a:xfrm>
            <a:off x="7829176" y="4183529"/>
            <a:ext cx="836706" cy="239059"/>
          </a:xfrm>
          <a:prstGeom prst="rect">
            <a:avLst/>
          </a:prstGeom>
          <a:solidFill>
            <a:srgbClr val="FF00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rot="19158868">
            <a:off x="6697371" y="4729144"/>
            <a:ext cx="1263656" cy="253477"/>
          </a:xfrm>
          <a:prstGeom prst="rightArrow">
            <a:avLst>
              <a:gd name="adj1" fmla="val 50000"/>
              <a:gd name="adj2" fmla="val 79294"/>
            </a:avLst>
          </a:prstGeom>
          <a:gradFill flip="none" rotWithShape="1">
            <a:gsLst>
              <a:gs pos="0">
                <a:schemeClr val="accent2">
                  <a:tint val="100000"/>
                  <a:shade val="100000"/>
                  <a:satMod val="130000"/>
                  <a:alpha val="38000"/>
                </a:schemeClr>
              </a:gs>
              <a:gs pos="100000">
                <a:schemeClr val="accent2">
                  <a:tint val="50000"/>
                  <a:shade val="100000"/>
                  <a:satMod val="350000"/>
                  <a:alpha val="38000"/>
                </a:schemeClr>
              </a:gs>
            </a:gsLst>
            <a:lin ang="16200000" scaled="0"/>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68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duotone>
              <a:schemeClr val="accent2">
                <a:shade val="45000"/>
                <a:satMod val="135000"/>
              </a:schemeClr>
              <a:prstClr val="white"/>
            </a:duotone>
          </a:blip>
          <a:srcRect l="11806" r="12731" b="59490"/>
          <a:stretch/>
        </p:blipFill>
        <p:spPr>
          <a:xfrm>
            <a:off x="3397249" y="277510"/>
            <a:ext cx="5175250" cy="2778125"/>
          </a:xfrm>
          <a:prstGeom prst="rect">
            <a:avLst/>
          </a:prstGeom>
        </p:spPr>
      </p:pic>
      <p:pic>
        <p:nvPicPr>
          <p:cNvPr id="11" name="Picture 10" descr="Pixl logo 2014 final ver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12" name="Picture 11"/>
          <p:cNvPicPr>
            <a:picLocks noChangeAspect="1"/>
          </p:cNvPicPr>
          <p:nvPr/>
        </p:nvPicPr>
        <p:blipFill rotWithShape="1">
          <a:blip r:embed="rId3"/>
          <a:srcRect l="12268" t="61435" r="11111"/>
          <a:stretch/>
        </p:blipFill>
        <p:spPr>
          <a:xfrm>
            <a:off x="3508374" y="2992135"/>
            <a:ext cx="5254626" cy="2644775"/>
          </a:xfrm>
          <a:prstGeom prst="rect">
            <a:avLst/>
          </a:prstGeom>
        </p:spPr>
      </p:pic>
      <p:pic>
        <p:nvPicPr>
          <p:cNvPr id="13" name="Picture 12"/>
          <p:cNvPicPr>
            <a:picLocks noChangeAspect="1"/>
          </p:cNvPicPr>
          <p:nvPr/>
        </p:nvPicPr>
        <p:blipFill>
          <a:blip r:embed="rId5"/>
          <a:stretch>
            <a:fillRect/>
          </a:stretch>
        </p:blipFill>
        <p:spPr>
          <a:xfrm>
            <a:off x="401221" y="557716"/>
            <a:ext cx="3107154" cy="2196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rotWithShape="1">
          <a:blip r:embed="rId6"/>
          <a:srcRect l="2359" t="3133" r="1886" b="6122"/>
          <a:stretch/>
        </p:blipFill>
        <p:spPr>
          <a:xfrm>
            <a:off x="401220" y="3135011"/>
            <a:ext cx="3107154" cy="23501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a:extLst>
              <a:ext uri="{FF2B5EF4-FFF2-40B4-BE49-F238E27FC236}">
                <a16:creationId xmlns:a16="http://schemas.microsoft.com/office/drawing/2014/main" id="{668E5F78-C18F-4B6D-8F85-043348C43CC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6546A34E-72E5-459C-9E67-D905085169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82300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6" name="Picture 5"/>
          <p:cNvPicPr>
            <a:picLocks noChangeAspect="1"/>
          </p:cNvPicPr>
          <p:nvPr/>
        </p:nvPicPr>
        <p:blipFill>
          <a:blip r:embed="rId3"/>
          <a:stretch>
            <a:fillRect/>
          </a:stretch>
        </p:blipFill>
        <p:spPr>
          <a:xfrm>
            <a:off x="0" y="0"/>
            <a:ext cx="9144000" cy="1962150"/>
          </a:xfrm>
          <a:prstGeom prst="rect">
            <a:avLst/>
          </a:prstGeom>
        </p:spPr>
      </p:pic>
      <p:sp>
        <p:nvSpPr>
          <p:cNvPr id="7" name="TextBox 6"/>
          <p:cNvSpPr txBox="1"/>
          <p:nvPr/>
        </p:nvSpPr>
        <p:spPr>
          <a:xfrm>
            <a:off x="412750" y="2413000"/>
            <a:ext cx="8239125" cy="2800767"/>
          </a:xfrm>
          <a:prstGeom prst="rect">
            <a:avLst/>
          </a:prstGeom>
          <a:noFill/>
        </p:spPr>
        <p:txBody>
          <a:bodyPr wrap="square" rtlCol="0">
            <a:spAutoFit/>
          </a:bodyPr>
          <a:lstStyle/>
          <a:p>
            <a:r>
              <a:rPr lang="en-US" sz="3200" dirty="0"/>
              <a:t>1. The tougher </a:t>
            </a:r>
            <a:r>
              <a:rPr lang="en-US" sz="3200"/>
              <a:t>the practice, </a:t>
            </a:r>
            <a:r>
              <a:rPr lang="en-US" sz="3200" dirty="0"/>
              <a:t>the </a:t>
            </a:r>
            <a:br>
              <a:rPr lang="en-US" sz="3200" dirty="0"/>
            </a:br>
            <a:r>
              <a:rPr lang="en-US" sz="3200" dirty="0"/>
              <a:t>more neural connections you build.</a:t>
            </a:r>
          </a:p>
          <a:p>
            <a:br>
              <a:rPr lang="en-US" sz="3200" dirty="0"/>
            </a:br>
            <a:endParaRPr lang="en-US" sz="1600" dirty="0"/>
          </a:p>
          <a:p>
            <a:r>
              <a:rPr lang="en-US" sz="3200" dirty="0"/>
              <a:t>2. Keep </a:t>
            </a:r>
            <a:r>
              <a:rPr lang="en-US" sz="3200" dirty="0" err="1"/>
              <a:t>practising</a:t>
            </a:r>
            <a:r>
              <a:rPr lang="en-US" sz="3200" dirty="0"/>
              <a:t> – don’t stop.</a:t>
            </a:r>
          </a:p>
          <a:p>
            <a:endParaRPr lang="en-US" sz="3200" dirty="0"/>
          </a:p>
        </p:txBody>
      </p:sp>
      <p:pic>
        <p:nvPicPr>
          <p:cNvPr id="8" name="Picture 7"/>
          <p:cNvPicPr>
            <a:picLocks noChangeAspect="1"/>
          </p:cNvPicPr>
          <p:nvPr/>
        </p:nvPicPr>
        <p:blipFill rotWithShape="1">
          <a:blip r:embed="rId4"/>
          <a:srcRect t="4586" b="7370"/>
          <a:stretch/>
        </p:blipFill>
        <p:spPr>
          <a:xfrm>
            <a:off x="6746404" y="2413000"/>
            <a:ext cx="1905471" cy="1224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rotWithShape="1">
          <a:blip r:embed="rId5"/>
          <a:srcRect t="14490"/>
          <a:stretch/>
        </p:blipFill>
        <p:spPr>
          <a:xfrm>
            <a:off x="6731000" y="4064000"/>
            <a:ext cx="1920875" cy="12318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a:extLst>
              <a:ext uri="{FF2B5EF4-FFF2-40B4-BE49-F238E27FC236}">
                <a16:creationId xmlns:a16="http://schemas.microsoft.com/office/drawing/2014/main" id="{0917F6B1-F26C-4312-A95E-2BF6674753E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75FC87C1-D2F1-4E7C-B8B3-0C795FE8DD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5553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78797"/>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5400" b="1" dirty="0"/>
              <a:t>      CHALLENGE TIME</a:t>
            </a:r>
          </a:p>
        </p:txBody>
      </p:sp>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5" name="TextBox 4"/>
          <p:cNvSpPr txBox="1"/>
          <p:nvPr/>
        </p:nvSpPr>
        <p:spPr>
          <a:xfrm>
            <a:off x="396875" y="1598173"/>
            <a:ext cx="8159750" cy="4148828"/>
          </a:xfrm>
          <a:prstGeom prst="rect">
            <a:avLst/>
          </a:prstGeom>
          <a:noFill/>
        </p:spPr>
        <p:txBody>
          <a:bodyPr wrap="square" rtlCol="0">
            <a:spAutoFit/>
          </a:bodyPr>
          <a:lstStyle/>
          <a:p>
            <a:pPr>
              <a:lnSpc>
                <a:spcPct val="110000"/>
              </a:lnSpc>
            </a:pPr>
            <a:r>
              <a:rPr lang="en-US" sz="2400" dirty="0"/>
              <a:t>1. Rub your belly and pat your head. Now swap arms.</a:t>
            </a:r>
          </a:p>
          <a:p>
            <a:pPr>
              <a:lnSpc>
                <a:spcPct val="110000"/>
              </a:lnSpc>
            </a:pPr>
            <a:r>
              <a:rPr lang="en-US" sz="2400" dirty="0"/>
              <a:t>2. Make a clockwise circle with your right foot, while drawing </a:t>
            </a:r>
            <a:br>
              <a:rPr lang="en-US" sz="2400" dirty="0"/>
            </a:br>
            <a:r>
              <a:rPr lang="en-US" sz="2400" dirty="0"/>
              <a:t>a number ‘6’ in the air with your right hand.</a:t>
            </a:r>
          </a:p>
          <a:p>
            <a:pPr>
              <a:lnSpc>
                <a:spcPct val="110000"/>
              </a:lnSpc>
            </a:pPr>
            <a:r>
              <a:rPr lang="en-US" sz="2400" dirty="0"/>
              <a:t>3. Have both index fingers pointing towards each other. </a:t>
            </a:r>
            <a:br>
              <a:rPr lang="en-US" sz="2400" dirty="0"/>
            </a:br>
            <a:r>
              <a:rPr lang="en-US" sz="2400" dirty="0"/>
              <a:t>The right index finger turns clockwise and the left finger </a:t>
            </a:r>
            <a:br>
              <a:rPr lang="en-US" sz="2400" dirty="0"/>
            </a:br>
            <a:r>
              <a:rPr lang="en-US" sz="2400" dirty="0"/>
              <a:t>turns anti-clockwise.</a:t>
            </a:r>
          </a:p>
          <a:p>
            <a:pPr>
              <a:lnSpc>
                <a:spcPct val="110000"/>
              </a:lnSpc>
            </a:pPr>
            <a:r>
              <a:rPr lang="en-US" sz="2400" dirty="0"/>
              <a:t>4. Give a ‘thumbs up’ in your right hand. Point to it with your left index finger (with you thumb down). Then switch hands </a:t>
            </a:r>
            <a:br>
              <a:rPr lang="en-US" sz="2400" dirty="0"/>
            </a:br>
            <a:r>
              <a:rPr lang="en-US" sz="2400" dirty="0"/>
              <a:t>and put your left thumb up and point to it with your right </a:t>
            </a:r>
            <a:br>
              <a:rPr lang="en-US" sz="2400" dirty="0"/>
            </a:br>
            <a:r>
              <a:rPr lang="en-US" sz="2400" dirty="0"/>
              <a:t>index finger. </a:t>
            </a:r>
          </a:p>
        </p:txBody>
      </p:sp>
      <p:pic>
        <p:nvPicPr>
          <p:cNvPr id="8" name="Picture 7"/>
          <p:cNvPicPr/>
          <p:nvPr/>
        </p:nvPicPr>
        <p:blipFill>
          <a:blip r:embed="rId3"/>
          <a:stretch>
            <a:fillRect/>
          </a:stretch>
        </p:blipFill>
        <p:spPr>
          <a:xfrm>
            <a:off x="7505065" y="260377"/>
            <a:ext cx="1353185" cy="1360170"/>
          </a:xfrm>
          <a:prstGeom prst="rect">
            <a:avLst/>
          </a:prstGeom>
        </p:spPr>
      </p:pic>
      <p:pic>
        <p:nvPicPr>
          <p:cNvPr id="9" name="Picture 2">
            <a:extLst>
              <a:ext uri="{FF2B5EF4-FFF2-40B4-BE49-F238E27FC236}">
                <a16:creationId xmlns:a16="http://schemas.microsoft.com/office/drawing/2014/main" id="{A65B0D58-3974-42AB-8C09-886DCAE76E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17E0770B-E880-457A-80C4-A683D0BADF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22722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8368" y="519007"/>
            <a:ext cx="4286250" cy="923330"/>
          </a:xfrm>
          <a:prstGeom prst="rect">
            <a:avLst/>
          </a:prstGeom>
          <a:noFill/>
        </p:spPr>
        <p:txBody>
          <a:bodyPr wrap="square" rtlCol="0">
            <a:spAutoFit/>
          </a:bodyPr>
          <a:lstStyle/>
          <a:p>
            <a:r>
              <a:rPr lang="en-US" sz="5400" b="1" dirty="0"/>
              <a:t>What next?</a:t>
            </a:r>
          </a:p>
        </p:txBody>
      </p:sp>
      <p:sp>
        <p:nvSpPr>
          <p:cNvPr id="8" name="TextBox 7"/>
          <p:cNvSpPr txBox="1"/>
          <p:nvPr/>
        </p:nvSpPr>
        <p:spPr>
          <a:xfrm>
            <a:off x="269875" y="2342033"/>
            <a:ext cx="8620125" cy="3570208"/>
          </a:xfrm>
          <a:prstGeom prst="rect">
            <a:avLst/>
          </a:prstGeom>
          <a:noFill/>
        </p:spPr>
        <p:txBody>
          <a:bodyPr wrap="square" rtlCol="0">
            <a:spAutoFit/>
          </a:bodyPr>
          <a:lstStyle/>
          <a:p>
            <a:pPr marL="514350" indent="-514350">
              <a:buAutoNum type="arabicPeriod"/>
            </a:pPr>
            <a:r>
              <a:rPr lang="en-US" sz="3000" b="1" dirty="0"/>
              <a:t>Reflect</a:t>
            </a:r>
            <a:r>
              <a:rPr lang="en-US" sz="3000" dirty="0"/>
              <a:t>: What neural connections have you lost this year, due to changes in routine or lack of practice?</a:t>
            </a:r>
            <a:br>
              <a:rPr lang="en-US" sz="3000" dirty="0"/>
            </a:br>
            <a:endParaRPr lang="en-US" sz="1600" dirty="0"/>
          </a:p>
          <a:p>
            <a:pPr marL="514350" indent="-514350">
              <a:buAutoNum type="arabicPeriod"/>
            </a:pPr>
            <a:r>
              <a:rPr lang="en-US" sz="3000" b="1" dirty="0"/>
              <a:t>Track</a:t>
            </a:r>
            <a:r>
              <a:rPr lang="en-US" sz="3000" dirty="0"/>
              <a:t>: Keep a diary of all the habits you repeat every day (and the connections you are making). How many of them are building knowledge / skills you need to develop your passions for the future?</a:t>
            </a:r>
          </a:p>
          <a:p>
            <a:pPr algn="ctr"/>
            <a:endParaRPr lang="en-US" sz="3000" dirty="0"/>
          </a:p>
        </p:txBody>
      </p:sp>
      <p:pic>
        <p:nvPicPr>
          <p:cNvPr id="10" name="Picture 9"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77" y="305748"/>
            <a:ext cx="2897545" cy="19316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a:extLst>
              <a:ext uri="{FF2B5EF4-FFF2-40B4-BE49-F238E27FC236}">
                <a16:creationId xmlns:a16="http://schemas.microsoft.com/office/drawing/2014/main" id="{0750A7F4-5E38-47D1-B5E2-728B823324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6DD9A3E7-0656-4C87-A310-53B83597BC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792383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6500" y="1694950"/>
            <a:ext cx="7064374" cy="3973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0" y="174625"/>
            <a:ext cx="9144000" cy="125412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t>Matthew Syed</a:t>
            </a:r>
          </a:p>
        </p:txBody>
      </p:sp>
      <p:pic>
        <p:nvPicPr>
          <p:cNvPr id="7" name="Picture 6"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2" name="Picture 1"/>
          <p:cNvPicPr>
            <a:picLocks noChangeAspect="1"/>
          </p:cNvPicPr>
          <p:nvPr/>
        </p:nvPicPr>
        <p:blipFill>
          <a:blip r:embed="rId4"/>
          <a:stretch>
            <a:fillRect/>
          </a:stretch>
        </p:blipFill>
        <p:spPr>
          <a:xfrm>
            <a:off x="226596" y="174625"/>
            <a:ext cx="2026719" cy="1432182"/>
          </a:xfrm>
          <a:prstGeom prst="rect">
            <a:avLst/>
          </a:prstGeom>
        </p:spPr>
      </p:pic>
      <p:pic>
        <p:nvPicPr>
          <p:cNvPr id="8" name="Picture 2">
            <a:extLst>
              <a:ext uri="{FF2B5EF4-FFF2-40B4-BE49-F238E27FC236}">
                <a16:creationId xmlns:a16="http://schemas.microsoft.com/office/drawing/2014/main" id="{5F4C39E6-F52A-4684-AAAA-481782E5249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7BCC3A66-A8D8-40EE-807C-5F3794C62C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41441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9" name="TextBox 8"/>
          <p:cNvSpPr txBox="1"/>
          <p:nvPr/>
        </p:nvSpPr>
        <p:spPr>
          <a:xfrm>
            <a:off x="639345" y="520789"/>
            <a:ext cx="4016375" cy="2431435"/>
          </a:xfrm>
          <a:prstGeom prst="rect">
            <a:avLst/>
          </a:prstGeom>
          <a:noFill/>
        </p:spPr>
        <p:txBody>
          <a:bodyPr wrap="square" rtlCol="0">
            <a:spAutoFit/>
          </a:bodyPr>
          <a:lstStyle/>
          <a:p>
            <a:r>
              <a:rPr lang="en-US" sz="4000" b="1" dirty="0">
                <a:solidFill>
                  <a:schemeClr val="tx1">
                    <a:lumMod val="50000"/>
                    <a:lumOff val="50000"/>
                  </a:schemeClr>
                </a:solidFill>
                <a:latin typeface="Calibri"/>
                <a:cs typeface="Calibri"/>
              </a:rPr>
              <a:t>NEXT </a:t>
            </a:r>
            <a:br>
              <a:rPr lang="en-US" sz="4000" b="1" dirty="0">
                <a:solidFill>
                  <a:schemeClr val="tx1">
                    <a:lumMod val="50000"/>
                    <a:lumOff val="50000"/>
                  </a:schemeClr>
                </a:solidFill>
                <a:latin typeface="Calibri"/>
                <a:cs typeface="Calibri"/>
              </a:rPr>
            </a:br>
            <a:r>
              <a:rPr lang="en-US" sz="4000" b="1" dirty="0">
                <a:solidFill>
                  <a:schemeClr val="tx1">
                    <a:lumMod val="50000"/>
                    <a:lumOff val="50000"/>
                  </a:schemeClr>
                </a:solidFill>
                <a:latin typeface="Calibri"/>
                <a:cs typeface="Calibri"/>
              </a:rPr>
              <a:t>SESSION</a:t>
            </a:r>
          </a:p>
          <a:p>
            <a:pPr algn="ctr"/>
            <a:br>
              <a:rPr lang="en-US" sz="4800" b="1" dirty="0">
                <a:solidFill>
                  <a:srgbClr val="FFCC00"/>
                </a:solidFill>
                <a:latin typeface="Calibri"/>
                <a:cs typeface="Calibri"/>
              </a:rPr>
            </a:br>
            <a:endParaRPr lang="en-US" sz="2400" b="1" dirty="0">
              <a:solidFill>
                <a:srgbClr val="FFCC00"/>
              </a:solidFill>
              <a:latin typeface="Calibri"/>
              <a:cs typeface="Calibri"/>
            </a:endParaRPr>
          </a:p>
        </p:txBody>
      </p:sp>
      <p:sp>
        <p:nvSpPr>
          <p:cNvPr id="11" name="Bent Arrow 10"/>
          <p:cNvSpPr/>
          <p:nvPr/>
        </p:nvSpPr>
        <p:spPr>
          <a:xfrm rot="10800000" flipH="1">
            <a:off x="1179095" y="2024061"/>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8" name="Picture 2" descr="C:\Users\Louise.Grieve\AppData\Local\Microsoft\Windows\Temporary Internet Files\Content.Outlook\BWQP0MKW\You Are Awesome_interior header pages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676" y="0"/>
            <a:ext cx="4858254"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a:extLst>
              <a:ext uri="{FF2B5EF4-FFF2-40B4-BE49-F238E27FC236}">
                <a16:creationId xmlns:a16="http://schemas.microsoft.com/office/drawing/2014/main" id="{E747035F-C1E7-4C4A-AEFD-029828FC2F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AED351E9-799A-4671-953C-1D5E61867A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36975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C4FE722F-07B1-4F5F-8D4B-368F57EA2E35}"/>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5B9658E8-2F4B-49A3-AB78-0EEC02331E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B92AAD09-4DA9-465B-9884-3995E5178E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895CC056-03A1-4F0B-8C3C-F53623FB409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735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914" y="2602953"/>
            <a:ext cx="8254313" cy="3046988"/>
          </a:xfrm>
          <a:prstGeom prst="rect">
            <a:avLst/>
          </a:prstGeom>
          <a:noFill/>
          <a:ln>
            <a:solidFill>
              <a:schemeClr val="tx1"/>
            </a:solidFill>
          </a:ln>
        </p:spPr>
        <p:txBody>
          <a:bodyPr wrap="square" rtlCol="0" anchor="t">
            <a:spAutoFit/>
          </a:bodyPr>
          <a:lstStyle/>
          <a:p>
            <a:endParaRPr lang="en-US" sz="1200" dirty="0">
              <a:solidFill>
                <a:prstClr val="black"/>
              </a:solidFill>
            </a:endParaRPr>
          </a:p>
          <a:p>
            <a:r>
              <a:rPr lang="de-DE" sz="1200" dirty="0">
                <a:solidFill>
                  <a:prstClr val="black"/>
                </a:solidFill>
              </a:rPr>
              <a:t>© </a:t>
            </a:r>
            <a:r>
              <a:rPr lang="en-US" sz="1200" dirty="0">
                <a:solidFill>
                  <a:prstClr val="black"/>
                </a:solidFill>
              </a:rPr>
              <a:t>Year 2018 The PiXL Club Ltd and Author Matthew Syed. All rights reserved.</a:t>
            </a:r>
          </a:p>
          <a:p>
            <a:endParaRPr lang="en-US" sz="1200" dirty="0">
              <a:solidFill>
                <a:prstClr val="black"/>
              </a:solidFill>
            </a:endParaRPr>
          </a:p>
          <a:p>
            <a:r>
              <a:rPr lang="en-US" sz="1200" dirty="0">
                <a:solidFill>
                  <a:prstClr val="black"/>
                </a:solidFill>
              </a:rPr>
              <a:t>If this resource has been provided under The PiXL Club Ltd school membership agreement, it is strictly for the use of member schools for as long as they remain members of The PiXL Club. It may not be copied, sold, or transferred to a third party or used by the school after membership ceases. Until such time it may be freely used within the member school.</a:t>
            </a:r>
          </a:p>
          <a:p>
            <a:endParaRPr lang="en-US" sz="1200" dirty="0">
              <a:solidFill>
                <a:prstClr val="black"/>
              </a:solidFill>
            </a:endParaRPr>
          </a:p>
          <a:p>
            <a:r>
              <a:rPr lang="en-US" sz="1200" dirty="0">
                <a:solidFill>
                  <a:prstClr val="black"/>
                </a:solidFill>
              </a:rPr>
              <a:t>The Author Matthew Syed has the right to sell this teaching guide. It may not be copied, sold, or transferred to or by a third party. Matthew Syed takes full responsibility for all commercial activity thereof. </a:t>
            </a:r>
          </a:p>
          <a:p>
            <a:endParaRPr lang="en-US" sz="1200" dirty="0">
              <a:solidFill>
                <a:prstClr val="black"/>
              </a:solidFill>
            </a:endParaRPr>
          </a:p>
          <a:p>
            <a:r>
              <a:rPr lang="en-US" sz="1200" dirty="0">
                <a:solidFill>
                  <a:prstClr val="black"/>
                </a:solidFill>
              </a:rPr>
              <a:t>All opinions and contributions are those of the author. The contents of this resource are not connected with, or endorsed by, any other company, </a:t>
            </a:r>
            <a:r>
              <a:rPr lang="en-US" sz="1200" dirty="0" err="1">
                <a:solidFill>
                  <a:prstClr val="black"/>
                </a:solidFill>
              </a:rPr>
              <a:t>organisation</a:t>
            </a:r>
            <a:r>
              <a:rPr lang="en-US" sz="1200" dirty="0">
                <a:solidFill>
                  <a:prstClr val="black"/>
                </a:solidFill>
              </a:rPr>
              <a:t> or institution.  Any additional images are from </a:t>
            </a:r>
            <a:r>
              <a:rPr lang="en-US" sz="1200" u="sng" dirty="0">
                <a:solidFill>
                  <a:prstClr val="black"/>
                </a:solidFill>
                <a:hlinkClick r:id="rId3"/>
              </a:rPr>
              <a:t>getty.co.uk</a:t>
            </a:r>
            <a:r>
              <a:rPr lang="en-US" sz="1200" dirty="0">
                <a:solidFill>
                  <a:prstClr val="black"/>
                </a:solidFill>
              </a:rPr>
              <a:t> , unless otherwise stated. </a:t>
            </a:r>
            <a:r>
              <a:rPr lang="en-US" sz="1200" dirty="0">
                <a:solidFill>
                  <a:prstClr val="black"/>
                </a:solidFill>
                <a:cs typeface="Calibri"/>
              </a:rPr>
              <a:t>'You Are Awesome' illustrations copyright © Toby Triumph.  </a:t>
            </a:r>
          </a:p>
          <a:p>
            <a:endParaRPr lang="en-US" sz="1200" dirty="0">
              <a:solidFill>
                <a:prstClr val="black"/>
              </a:solidFill>
              <a:cs typeface="Calibri"/>
            </a:endParaRPr>
          </a:p>
          <a:p>
            <a:r>
              <a:rPr lang="en-US" sz="1200" dirty="0" err="1">
                <a:solidFill>
                  <a:prstClr val="black"/>
                </a:solidFill>
              </a:rPr>
              <a:t>Endeavours</a:t>
            </a:r>
            <a:r>
              <a:rPr lang="en-US" sz="1200" dirty="0">
                <a:solidFill>
                  <a:prstClr val="black"/>
                </a:solidFill>
              </a:rPr>
              <a:t> have been made to trace and contact copyright owners. If there are any inadvertent omissions or errors in the acknowledgements or usage, this is unintended and </a:t>
            </a:r>
            <a:r>
              <a:rPr lang="en-US" sz="1200" dirty="0" err="1">
                <a:solidFill>
                  <a:prstClr val="black"/>
                </a:solidFill>
              </a:rPr>
              <a:t>PiXL</a:t>
            </a:r>
            <a:r>
              <a:rPr lang="en-US" sz="1200">
                <a:solidFill>
                  <a:prstClr val="black"/>
                </a:solidFill>
              </a:rPr>
              <a:t> will be remedy these on written notification.</a:t>
            </a:r>
            <a:endParaRPr lang="en-US" sz="1200">
              <a:solidFill>
                <a:prstClr val="black"/>
              </a:solidFill>
              <a:cs typeface="Calibri"/>
            </a:endParaRPr>
          </a:p>
        </p:txBody>
      </p:sp>
      <p:pic>
        <p:nvPicPr>
          <p:cNvPr id="4" name="Picture 2">
            <a:extLst>
              <a:ext uri="{FF2B5EF4-FFF2-40B4-BE49-F238E27FC236}">
                <a16:creationId xmlns:a16="http://schemas.microsoft.com/office/drawing/2014/main" id="{3CE330F2-7637-4D85-961A-2980F03381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481914" y="5987385"/>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55FF380-2232-47A9-AD53-DBECA1DC5E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983598" y="6198769"/>
            <a:ext cx="1390548" cy="332530"/>
          </a:xfrm>
          <a:prstGeom prst="rect">
            <a:avLst/>
          </a:prstGeom>
        </p:spPr>
      </p:pic>
      <p:pic>
        <p:nvPicPr>
          <p:cNvPr id="6" name="Picture 5" descr="Pixl logo 2014 final versi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907" y="5862764"/>
            <a:ext cx="1480320" cy="879919"/>
          </a:xfrm>
          <a:prstGeom prst="rect">
            <a:avLst/>
          </a:prstGeom>
        </p:spPr>
      </p:pic>
    </p:spTree>
    <p:extLst>
      <p:ext uri="{BB962C8B-B14F-4D97-AF65-F5344CB8AC3E}">
        <p14:creationId xmlns:p14="http://schemas.microsoft.com/office/powerpoint/2010/main" val="2047347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2" name="TextBox 1"/>
          <p:cNvSpPr txBox="1"/>
          <p:nvPr/>
        </p:nvSpPr>
        <p:spPr>
          <a:xfrm>
            <a:off x="0" y="242332"/>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5400" b="1" dirty="0"/>
              <a:t>LAST SESSION</a:t>
            </a:r>
          </a:p>
        </p:txBody>
      </p:sp>
      <p:sp>
        <p:nvSpPr>
          <p:cNvPr id="3" name="TextBox 2"/>
          <p:cNvSpPr txBox="1"/>
          <p:nvPr/>
        </p:nvSpPr>
        <p:spPr>
          <a:xfrm>
            <a:off x="4429125" y="2356455"/>
            <a:ext cx="4079875" cy="1569660"/>
          </a:xfrm>
          <a:prstGeom prst="rect">
            <a:avLst/>
          </a:prstGeom>
          <a:noFill/>
        </p:spPr>
        <p:txBody>
          <a:bodyPr wrap="square" rtlCol="0">
            <a:spAutoFit/>
          </a:bodyPr>
          <a:lstStyle/>
          <a:p>
            <a:pPr algn="ctr"/>
            <a:r>
              <a:rPr lang="en-US" sz="4800" b="1" dirty="0">
                <a:solidFill>
                  <a:schemeClr val="tx1">
                    <a:lumMod val="50000"/>
                    <a:lumOff val="50000"/>
                  </a:schemeClr>
                </a:solidFill>
              </a:rPr>
              <a:t>What’s holding me back?</a:t>
            </a:r>
          </a:p>
        </p:txBody>
      </p:sp>
      <p:pic>
        <p:nvPicPr>
          <p:cNvPr id="7" name="Picture 2" descr="C:\Users\Louise.Grieve\AppData\Local\Microsoft\Windows\Temporary Internet Files\Content.Outlook\BWQP0MKW\Awesome_interior_chapter 2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972" y="1453385"/>
            <a:ext cx="3011904" cy="42876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8" name="Picture 2">
            <a:extLst>
              <a:ext uri="{FF2B5EF4-FFF2-40B4-BE49-F238E27FC236}">
                <a16:creationId xmlns:a16="http://schemas.microsoft.com/office/drawing/2014/main" id="{8CA54FB7-6F0E-44B5-BE5C-597EE2CBBFA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A40D697D-1E21-4795-AED1-D00DFF8BB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179982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8" name="TextBox 7"/>
          <p:cNvSpPr txBox="1"/>
          <p:nvPr/>
        </p:nvSpPr>
        <p:spPr>
          <a:xfrm>
            <a:off x="4369971" y="387077"/>
            <a:ext cx="4631154" cy="1508105"/>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TODAY’S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SESSION</a:t>
            </a:r>
            <a:br>
              <a:rPr lang="en-US" sz="3600" b="1" dirty="0">
                <a:solidFill>
                  <a:schemeClr val="tx1">
                    <a:lumMod val="50000"/>
                    <a:lumOff val="50000"/>
                  </a:schemeClr>
                </a:solidFill>
                <a:latin typeface="Calibri"/>
                <a:cs typeface="Calibri"/>
              </a:rPr>
            </a:br>
            <a:endParaRPr lang="en-US" sz="2000" b="1" dirty="0">
              <a:solidFill>
                <a:srgbClr val="FFCC00"/>
              </a:solidFill>
              <a:latin typeface="Calibri"/>
              <a:cs typeface="Calibri"/>
            </a:endParaRPr>
          </a:p>
        </p:txBody>
      </p:sp>
      <p:sp>
        <p:nvSpPr>
          <p:cNvPr id="10" name="Bent Arrow 9"/>
          <p:cNvSpPr/>
          <p:nvPr/>
        </p:nvSpPr>
        <p:spPr>
          <a:xfrm rot="10800000">
            <a:off x="4369971" y="1627186"/>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2" name="TextBox 11"/>
          <p:cNvSpPr txBox="1"/>
          <p:nvPr/>
        </p:nvSpPr>
        <p:spPr>
          <a:xfrm>
            <a:off x="4338348" y="3742762"/>
            <a:ext cx="4631154" cy="1754327"/>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YOU</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WILL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NEED</a:t>
            </a:r>
            <a:endParaRPr lang="en-US" sz="2000" b="1" dirty="0">
              <a:solidFill>
                <a:srgbClr val="FFCC00"/>
              </a:solidFill>
              <a:latin typeface="Calibri"/>
              <a:cs typeface="Calibri"/>
            </a:endParaRPr>
          </a:p>
        </p:txBody>
      </p:sp>
      <p:sp>
        <p:nvSpPr>
          <p:cNvPr id="11" name="U-Turn Arrow 10"/>
          <p:cNvSpPr/>
          <p:nvPr/>
        </p:nvSpPr>
        <p:spPr>
          <a:xfrm rot="10800000" flipH="1">
            <a:off x="4815841" y="5497089"/>
            <a:ext cx="2026284" cy="1054544"/>
          </a:xfrm>
          <a:prstGeom prst="uturn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13" name="Picture 2" descr="C:\Users\Louise.Grieve\AppData\Local\Microsoft\Windows\Temporary Internet Files\Content.Outlook\BWQP0MKW\You Are Awesome_interior header pages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498" y="387077"/>
            <a:ext cx="3587461" cy="5064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id="{980530D1-AFE2-4064-9B3A-664B045AD102}"/>
              </a:ext>
            </a:extLst>
          </p:cNvPr>
          <p:cNvPicPr>
            <a:picLocks noChangeAspect="1"/>
          </p:cNvPicPr>
          <p:nvPr/>
        </p:nvPicPr>
        <p:blipFill rotWithShape="1">
          <a:blip r:embed="rId4"/>
          <a:srcRect l="31867" t="9289" r="31933" b="7756"/>
          <a:stretch/>
        </p:blipFill>
        <p:spPr>
          <a:xfrm>
            <a:off x="5823924" y="1627186"/>
            <a:ext cx="2966632" cy="3824016"/>
          </a:xfrm>
          <a:prstGeom prst="rect">
            <a:avLst/>
          </a:prstGeom>
          <a:effectLst>
            <a:outerShdw blurRad="63500" sx="102000" sy="102000" algn="ctr" rotWithShape="0">
              <a:prstClr val="black">
                <a:alpha val="40000"/>
              </a:prstClr>
            </a:outerShdw>
          </a:effectLst>
        </p:spPr>
      </p:pic>
      <p:pic>
        <p:nvPicPr>
          <p:cNvPr id="14" name="Picture 2">
            <a:extLst>
              <a:ext uri="{FF2B5EF4-FFF2-40B4-BE49-F238E27FC236}">
                <a16:creationId xmlns:a16="http://schemas.microsoft.com/office/drawing/2014/main" id="{45C3E96D-4CC5-4420-9D28-3AE6BDD147D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59DB3E2D-465B-4595-87F8-2AF4434109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4248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p:cNvSpPr txBox="1"/>
          <p:nvPr/>
        </p:nvSpPr>
        <p:spPr>
          <a:xfrm>
            <a:off x="4683125" y="1330414"/>
            <a:ext cx="4016375" cy="1754327"/>
          </a:xfrm>
          <a:prstGeom prst="rect">
            <a:avLst/>
          </a:prstGeom>
          <a:noFill/>
        </p:spPr>
        <p:txBody>
          <a:bodyPr wrap="square" rtlCol="0">
            <a:spAutoFit/>
          </a:bodyPr>
          <a:lstStyle/>
          <a:p>
            <a:pPr algn="ctr"/>
            <a:r>
              <a:rPr lang="en-US" sz="3600" dirty="0">
                <a:latin typeface="Calibri"/>
                <a:cs typeface="Calibri"/>
              </a:rPr>
              <a:t>Read Chapter 3 of  </a:t>
            </a:r>
            <a:br>
              <a:rPr lang="en-US" sz="3600" dirty="0">
                <a:latin typeface="Calibri"/>
                <a:cs typeface="Calibri"/>
              </a:rPr>
            </a:br>
            <a:r>
              <a:rPr lang="en-US" sz="3600" dirty="0">
                <a:latin typeface="Calibri"/>
                <a:cs typeface="Calibri"/>
              </a:rPr>
              <a:t>‘</a:t>
            </a:r>
            <a:r>
              <a:rPr lang="en-US" sz="3600" b="1" dirty="0">
                <a:latin typeface="Calibri"/>
                <a:cs typeface="Calibri"/>
              </a:rPr>
              <a:t>You Are Awesome</a:t>
            </a:r>
            <a:r>
              <a:rPr lang="en-US" sz="3600" dirty="0">
                <a:latin typeface="Calibri"/>
                <a:cs typeface="Calibri"/>
              </a:rPr>
              <a:t>’.</a:t>
            </a:r>
          </a:p>
          <a:p>
            <a:pPr algn="ctr"/>
            <a:endParaRPr lang="en-US" sz="3600" i="1" dirty="0">
              <a:latin typeface="Calibri"/>
              <a:cs typeface="Calibri"/>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82" t="12201" r="22766" b="9655"/>
          <a:stretch/>
        </p:blipFill>
        <p:spPr bwMode="auto">
          <a:xfrm>
            <a:off x="714375" y="294796"/>
            <a:ext cx="3968750" cy="5802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84A6FBBB-024A-4B3B-98CB-93453EADB1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F08FEBD4-161C-4ADE-BF35-5178B00CD4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66309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PIX-COM-Square-Speech-Bubble-PNG-Image-500x4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46" y="63500"/>
            <a:ext cx="8889996" cy="6441396"/>
          </a:xfrm>
          <a:prstGeom prst="rect">
            <a:avLst/>
          </a:prstGeom>
        </p:spPr>
      </p:pic>
      <p:pic>
        <p:nvPicPr>
          <p:cNvPr id="8" name="Picture 7" descr="Pixl logo 2014 final versi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930" y="5763910"/>
            <a:ext cx="1480320" cy="879919"/>
          </a:xfrm>
          <a:prstGeom prst="rect">
            <a:avLst/>
          </a:prstGeom>
        </p:spPr>
      </p:pic>
      <p:sp>
        <p:nvSpPr>
          <p:cNvPr id="2" name="Rectangle 1"/>
          <p:cNvSpPr/>
          <p:nvPr/>
        </p:nvSpPr>
        <p:spPr>
          <a:xfrm>
            <a:off x="927196" y="663676"/>
            <a:ext cx="7740554" cy="3816430"/>
          </a:xfrm>
          <a:prstGeom prst="rect">
            <a:avLst/>
          </a:prstGeom>
        </p:spPr>
        <p:txBody>
          <a:bodyPr wrap="square">
            <a:spAutoFit/>
          </a:bodyPr>
          <a:lstStyle/>
          <a:p>
            <a:r>
              <a:rPr lang="en-GB" sz="2400" dirty="0">
                <a:solidFill>
                  <a:srgbClr val="FF0080"/>
                </a:solidFill>
                <a:latin typeface="Avenir Next Medium"/>
                <a:cs typeface="Avenir Next Medium"/>
              </a:rPr>
              <a:t>This means we can shape up our brain just like we </a:t>
            </a:r>
            <a:br>
              <a:rPr lang="en-GB" sz="2400" dirty="0">
                <a:solidFill>
                  <a:srgbClr val="FF0080"/>
                </a:solidFill>
                <a:latin typeface="Avenir Next Medium"/>
                <a:cs typeface="Avenir Next Medium"/>
              </a:rPr>
            </a:br>
            <a:r>
              <a:rPr lang="en-GB" sz="2400" dirty="0">
                <a:solidFill>
                  <a:srgbClr val="FF0080"/>
                </a:solidFill>
                <a:latin typeface="Avenir Next Medium"/>
                <a:cs typeface="Avenir Next Medium"/>
              </a:rPr>
              <a:t>can shape up our body. Think of it as a mental </a:t>
            </a:r>
            <a:br>
              <a:rPr lang="en-GB" sz="2400" dirty="0">
                <a:solidFill>
                  <a:srgbClr val="FF0080"/>
                </a:solidFill>
                <a:latin typeface="Avenir Next Medium"/>
                <a:cs typeface="Avenir Next Medium"/>
              </a:rPr>
            </a:br>
            <a:r>
              <a:rPr lang="en-GB" sz="2400" dirty="0">
                <a:solidFill>
                  <a:srgbClr val="FF0080"/>
                </a:solidFill>
                <a:latin typeface="Avenir Next Medium"/>
                <a:cs typeface="Avenir Next Medium"/>
              </a:rPr>
              <a:t>muscle. If we put the brain through a fitness programme that helps to build neural pathways, we can mould it into something truly incredible. And the more we push ourselves, the more connections we make and the stronger they become. Scientists have </a:t>
            </a:r>
            <a:br>
              <a:rPr lang="en-GB" sz="2400" dirty="0">
                <a:solidFill>
                  <a:srgbClr val="FF0080"/>
                </a:solidFill>
                <a:latin typeface="Avenir Next Medium"/>
                <a:cs typeface="Avenir Next Medium"/>
              </a:rPr>
            </a:br>
            <a:r>
              <a:rPr lang="en-GB" sz="2400" dirty="0">
                <a:solidFill>
                  <a:srgbClr val="FF0080"/>
                </a:solidFill>
                <a:latin typeface="Avenir Next Medium"/>
                <a:cs typeface="Avenir Next Medium"/>
              </a:rPr>
              <a:t>a name for this. Wait for it… it’s called…</a:t>
            </a:r>
          </a:p>
          <a:p>
            <a:endParaRPr lang="en-GB" sz="1400" dirty="0">
              <a:solidFill>
                <a:srgbClr val="FF0080"/>
              </a:solidFill>
              <a:latin typeface="Avenir Next Medium"/>
              <a:cs typeface="Avenir Next Medium"/>
            </a:endParaRPr>
          </a:p>
          <a:p>
            <a:pPr algn="ctr"/>
            <a:r>
              <a:rPr lang="en-GB" sz="3600" b="1" dirty="0">
                <a:solidFill>
                  <a:srgbClr val="FF0080"/>
                </a:solidFill>
                <a:latin typeface="Avenir Next Medium"/>
                <a:cs typeface="Avenir Next Medium"/>
              </a:rPr>
              <a:t>NEURO-PLASTICITY</a:t>
            </a:r>
            <a:r>
              <a:rPr lang="en-GB" sz="3600" dirty="0">
                <a:solidFill>
                  <a:srgbClr val="FF0080"/>
                </a:solidFill>
                <a:latin typeface="Avenir Next Medium"/>
                <a:cs typeface="Avenir Next Medium"/>
              </a:rPr>
              <a:t>.</a:t>
            </a:r>
          </a:p>
        </p:txBody>
      </p:sp>
      <p:sp>
        <p:nvSpPr>
          <p:cNvPr id="3" name="TextBox 2"/>
          <p:cNvSpPr txBox="1"/>
          <p:nvPr/>
        </p:nvSpPr>
        <p:spPr>
          <a:xfrm rot="2088416">
            <a:off x="5784772" y="5579243"/>
            <a:ext cx="2539910" cy="369332"/>
          </a:xfrm>
          <a:prstGeom prst="rect">
            <a:avLst/>
          </a:prstGeom>
          <a:noFill/>
        </p:spPr>
        <p:txBody>
          <a:bodyPr wrap="square" rtlCol="0">
            <a:spAutoFit/>
          </a:bodyPr>
          <a:lstStyle/>
          <a:p>
            <a:r>
              <a:rPr lang="en-US" dirty="0">
                <a:solidFill>
                  <a:srgbClr val="FF0080"/>
                </a:solidFill>
                <a:latin typeface="Avenir Next Medium"/>
                <a:cs typeface="Avenir Next Medium"/>
              </a:rPr>
              <a:t>page 65</a:t>
            </a:r>
          </a:p>
        </p:txBody>
      </p:sp>
      <p:pic>
        <p:nvPicPr>
          <p:cNvPr id="9" name="Picture 2">
            <a:extLst>
              <a:ext uri="{FF2B5EF4-FFF2-40B4-BE49-F238E27FC236}">
                <a16:creationId xmlns:a16="http://schemas.microsoft.com/office/drawing/2014/main" id="{6C11E995-A8EE-4B3E-8223-BCA09B8455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30B4ADE9-52F7-4B30-9AE2-3997B3CD8A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99618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blip>
          <a:stretch>
            <a:fillRect/>
          </a:stretch>
        </p:blipFill>
        <p:spPr>
          <a:xfrm>
            <a:off x="0" y="222249"/>
            <a:ext cx="9146540" cy="4397375"/>
          </a:xfrm>
          <a:prstGeom prst="rect">
            <a:avLst/>
          </a:prstGeom>
          <a:ln>
            <a:noFill/>
          </a:ln>
          <a:effectLst>
            <a:outerShdw blurRad="292100" dist="139700" dir="2700000" algn="tl" rotWithShape="0">
              <a:srgbClr val="333333">
                <a:alpha val="65000"/>
              </a:srgbClr>
            </a:outerShdw>
          </a:effec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cxnSp>
        <p:nvCxnSpPr>
          <p:cNvPr id="8" name="Straight Connector 7"/>
          <p:cNvCxnSpPr/>
          <p:nvPr/>
        </p:nvCxnSpPr>
        <p:spPr>
          <a:xfrm>
            <a:off x="6270625" y="3365500"/>
            <a:ext cx="2587625" cy="0"/>
          </a:xfrm>
          <a:prstGeom prst="line">
            <a:avLst/>
          </a:prstGeom>
          <a:ln>
            <a:solidFill>
              <a:schemeClr val="bg1"/>
            </a:solidFill>
          </a:ln>
          <a:effectLst>
            <a:outerShdw blurRad="40000" dist="23000" dir="5400000" rotWithShape="0">
              <a:schemeClr val="tx1">
                <a:lumMod val="50000"/>
                <a:lumOff val="50000"/>
                <a:alpha val="35000"/>
              </a:schemeClr>
            </a:outerShdw>
          </a:effectLst>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755650" y="3898900"/>
            <a:ext cx="7705725" cy="0"/>
          </a:xfrm>
          <a:prstGeom prst="line">
            <a:avLst/>
          </a:prstGeom>
          <a:ln>
            <a:solidFill>
              <a:schemeClr val="bg1"/>
            </a:solidFill>
          </a:ln>
          <a:effectLst>
            <a:outerShdw blurRad="40000" dist="23000" dir="5400000" rotWithShape="0">
              <a:schemeClr val="tx1">
                <a:lumMod val="50000"/>
                <a:lumOff val="50000"/>
                <a:alpha val="35000"/>
              </a:schemeClr>
            </a:outerShdw>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755650" y="4438650"/>
            <a:ext cx="3927475" cy="0"/>
          </a:xfrm>
          <a:prstGeom prst="line">
            <a:avLst/>
          </a:prstGeom>
          <a:ln>
            <a:solidFill>
              <a:schemeClr val="bg1"/>
            </a:solidFill>
          </a:ln>
          <a:effectLst>
            <a:outerShdw blurRad="40000" dist="23000" dir="5400000" rotWithShape="0">
              <a:schemeClr val="tx1">
                <a:lumMod val="50000"/>
                <a:lumOff val="50000"/>
                <a:alpha val="35000"/>
              </a:schemeClr>
            </a:outerShdw>
          </a:effectLst>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523875" y="4730428"/>
            <a:ext cx="8191500" cy="954107"/>
          </a:xfrm>
          <a:prstGeom prst="rect">
            <a:avLst/>
          </a:prstGeom>
          <a:noFill/>
        </p:spPr>
        <p:txBody>
          <a:bodyPr wrap="square" rtlCol="0">
            <a:spAutoFit/>
          </a:bodyPr>
          <a:lstStyle/>
          <a:p>
            <a:pPr algn="ctr"/>
            <a:r>
              <a:rPr lang="en-US" sz="2800" dirty="0"/>
              <a:t>(including </a:t>
            </a:r>
            <a:r>
              <a:rPr lang="en-US" sz="2800" b="1" dirty="0"/>
              <a:t>any learning </a:t>
            </a:r>
            <a:r>
              <a:rPr lang="en-US" sz="2800" dirty="0"/>
              <a:t>you do:</a:t>
            </a:r>
            <a:br>
              <a:rPr lang="en-US" sz="2800" dirty="0"/>
            </a:br>
            <a:r>
              <a:rPr lang="en-US" sz="2800" dirty="0"/>
              <a:t>in school, in clubs, at home… anywhere!) </a:t>
            </a:r>
          </a:p>
        </p:txBody>
      </p:sp>
      <p:pic>
        <p:nvPicPr>
          <p:cNvPr id="9" name="Picture 2">
            <a:extLst>
              <a:ext uri="{FF2B5EF4-FFF2-40B4-BE49-F238E27FC236}">
                <a16:creationId xmlns:a16="http://schemas.microsoft.com/office/drawing/2014/main" id="{3727D1CD-C4B4-466C-BFE3-F85098C7A6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B0B16ECE-8F15-49EE-8B07-70266DCE4A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82770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0750" y="192229"/>
            <a:ext cx="7620000" cy="6451600"/>
          </a:xfrm>
          <a:prstGeom prst="rect">
            <a:avLst/>
          </a:prstGeom>
        </p:spPr>
      </p:pic>
      <p:pic>
        <p:nvPicPr>
          <p:cNvPr id="8" name="Picture 7"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5" name="Picture 2">
            <a:extLst>
              <a:ext uri="{FF2B5EF4-FFF2-40B4-BE49-F238E27FC236}">
                <a16:creationId xmlns:a16="http://schemas.microsoft.com/office/drawing/2014/main" id="{CC6727F6-5165-42A7-9876-119E2F07B84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8B8DADA6-19D5-49FD-BA5A-7069B3CF02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485936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10" name="TextBox 9"/>
          <p:cNvSpPr txBox="1"/>
          <p:nvPr/>
        </p:nvSpPr>
        <p:spPr>
          <a:xfrm>
            <a:off x="3746500" y="315387"/>
            <a:ext cx="5111750" cy="1477328"/>
          </a:xfrm>
          <a:prstGeom prst="rect">
            <a:avLst/>
          </a:prstGeom>
          <a:noFill/>
        </p:spPr>
        <p:txBody>
          <a:bodyPr wrap="square" rtlCol="0">
            <a:spAutoFit/>
          </a:bodyPr>
          <a:lstStyle/>
          <a:p>
            <a:pPr algn="r"/>
            <a:r>
              <a:rPr lang="en-US" sz="3000" b="1" dirty="0"/>
              <a:t>Neural (brain) connections:</a:t>
            </a:r>
            <a:br>
              <a:rPr lang="en-US" sz="3000" b="1" dirty="0"/>
            </a:br>
            <a:r>
              <a:rPr lang="en-US" sz="3000" b="1" dirty="0"/>
              <a:t> </a:t>
            </a:r>
            <a:r>
              <a:rPr lang="en-US" sz="3000" dirty="0"/>
              <a:t>if you don’t use them, </a:t>
            </a:r>
            <a:br>
              <a:rPr lang="en-US" sz="3000" dirty="0"/>
            </a:br>
            <a:r>
              <a:rPr lang="en-US" sz="3000" dirty="0"/>
              <a:t>you lose them! </a:t>
            </a:r>
          </a:p>
        </p:txBody>
      </p:sp>
      <p:sp>
        <p:nvSpPr>
          <p:cNvPr id="11" name="TextBox 10"/>
          <p:cNvSpPr txBox="1"/>
          <p:nvPr/>
        </p:nvSpPr>
        <p:spPr>
          <a:xfrm>
            <a:off x="269875" y="3531662"/>
            <a:ext cx="5111750" cy="1938992"/>
          </a:xfrm>
          <a:prstGeom prst="rect">
            <a:avLst/>
          </a:prstGeom>
          <a:noFill/>
        </p:spPr>
        <p:txBody>
          <a:bodyPr wrap="square" rtlCol="0">
            <a:spAutoFit/>
          </a:bodyPr>
          <a:lstStyle/>
          <a:p>
            <a:r>
              <a:rPr lang="en-US" sz="3000" b="1" dirty="0"/>
              <a:t>Like a forest path:</a:t>
            </a:r>
            <a:br>
              <a:rPr lang="en-US" sz="3000" b="1" dirty="0"/>
            </a:br>
            <a:r>
              <a:rPr lang="en-US" sz="3000" dirty="0"/>
              <a:t>If you don’t repeat the </a:t>
            </a:r>
            <a:br>
              <a:rPr lang="en-US" sz="3000" dirty="0"/>
            </a:br>
            <a:r>
              <a:rPr lang="en-US" sz="3000" dirty="0"/>
              <a:t>route, plants will grow and you’ll forget </a:t>
            </a:r>
            <a:r>
              <a:rPr lang="en-GB" sz="3000" dirty="0"/>
              <a:t>the journey.</a:t>
            </a:r>
            <a:endParaRPr lang="en-US" sz="3000" dirty="0"/>
          </a:p>
        </p:txBody>
      </p:sp>
      <p:pic>
        <p:nvPicPr>
          <p:cNvPr id="8" name="Picture 2">
            <a:extLst>
              <a:ext uri="{FF2B5EF4-FFF2-40B4-BE49-F238E27FC236}">
                <a16:creationId xmlns:a16="http://schemas.microsoft.com/office/drawing/2014/main" id="{35928675-DC41-4D0F-A383-AEF618A72C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E45B44D6-8340-4F0B-BD6E-7B88471BE2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759" y="2107345"/>
            <a:ext cx="4203491" cy="3152618"/>
          </a:xfrm>
          <a:prstGeom prst="ellipse">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240" y="313784"/>
            <a:ext cx="2956154" cy="2957862"/>
          </a:xfrm>
          <a:prstGeom prst="ellipse">
            <a:avLst/>
          </a:prstGeom>
        </p:spPr>
      </p:pic>
    </p:spTree>
    <p:extLst>
      <p:ext uri="{BB962C8B-B14F-4D97-AF65-F5344CB8AC3E}">
        <p14:creationId xmlns:p14="http://schemas.microsoft.com/office/powerpoint/2010/main" val="349424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10" name="TextBox 9"/>
          <p:cNvSpPr txBox="1"/>
          <p:nvPr/>
        </p:nvSpPr>
        <p:spPr>
          <a:xfrm>
            <a:off x="4873626" y="744012"/>
            <a:ext cx="3984624" cy="2246769"/>
          </a:xfrm>
          <a:prstGeom prst="rect">
            <a:avLst/>
          </a:prstGeom>
          <a:noFill/>
        </p:spPr>
        <p:txBody>
          <a:bodyPr wrap="square" rtlCol="0">
            <a:spAutoFit/>
          </a:bodyPr>
          <a:lstStyle/>
          <a:p>
            <a:pPr algn="ctr"/>
            <a:r>
              <a:rPr lang="en-US" sz="3200" b="1" dirty="0"/>
              <a:t>THINK:</a:t>
            </a:r>
            <a:endParaRPr lang="en-US" sz="3200" dirty="0"/>
          </a:p>
          <a:p>
            <a:pPr algn="ctr"/>
            <a:r>
              <a:rPr lang="en-US" sz="3600" dirty="0"/>
              <a:t>Have you ever tried to start something new and given up?</a:t>
            </a:r>
          </a:p>
        </p:txBody>
      </p:sp>
      <p:sp>
        <p:nvSpPr>
          <p:cNvPr id="11" name="TextBox 10"/>
          <p:cNvSpPr txBox="1"/>
          <p:nvPr/>
        </p:nvSpPr>
        <p:spPr>
          <a:xfrm>
            <a:off x="714374" y="4085422"/>
            <a:ext cx="7096125" cy="1200329"/>
          </a:xfrm>
          <a:prstGeom prst="rect">
            <a:avLst/>
          </a:prstGeom>
          <a:noFill/>
        </p:spPr>
        <p:txBody>
          <a:bodyPr wrap="square" rtlCol="0">
            <a:spAutoFit/>
          </a:bodyPr>
          <a:lstStyle/>
          <a:p>
            <a:r>
              <a:rPr lang="en-GB" sz="3600" dirty="0"/>
              <a:t>a) What was it?</a:t>
            </a:r>
          </a:p>
          <a:p>
            <a:r>
              <a:rPr lang="en-GB" sz="3600" dirty="0"/>
              <a:t>b) Where did you go wrong?</a:t>
            </a:r>
          </a:p>
        </p:txBody>
      </p:sp>
      <p:pic>
        <p:nvPicPr>
          <p:cNvPr id="7" name="Picture 2">
            <a:extLst>
              <a:ext uri="{FF2B5EF4-FFF2-40B4-BE49-F238E27FC236}">
                <a16:creationId xmlns:a16="http://schemas.microsoft.com/office/drawing/2014/main" id="{E4F6E90D-641A-48C0-BA8B-5617D172A37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7354C69A-ADC3-4183-B180-A1D0DD81CE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931" y="457729"/>
            <a:ext cx="3376118" cy="3378068"/>
          </a:xfrm>
          <a:prstGeom prst="ellipse">
            <a:avLst/>
          </a:prstGeom>
        </p:spPr>
      </p:pic>
    </p:spTree>
    <p:extLst>
      <p:ext uri="{BB962C8B-B14F-4D97-AF65-F5344CB8AC3E}">
        <p14:creationId xmlns:p14="http://schemas.microsoft.com/office/powerpoint/2010/main" val="384805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10629</TotalTime>
  <Words>148</Words>
  <Application>Microsoft Office PowerPoint</Application>
  <PresentationFormat>On-screen Show (4:3)</PresentationFormat>
  <Paragraphs>47</Paragraphs>
  <Slides>18</Slides>
  <Notes>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Mingay</dc:creator>
  <cp:lastModifiedBy>Laura Hamilton</cp:lastModifiedBy>
  <cp:revision>115</cp:revision>
  <cp:lastPrinted>2016-02-19T17:45:04Z</cp:lastPrinted>
  <dcterms:created xsi:type="dcterms:W3CDTF">2015-05-25T12:11:02Z</dcterms:created>
  <dcterms:modified xsi:type="dcterms:W3CDTF">2018-04-12T19:46:44Z</dcterms:modified>
</cp:coreProperties>
</file>