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383" r:id="rId2"/>
    <p:sldId id="358" r:id="rId3"/>
    <p:sldId id="384" r:id="rId4"/>
    <p:sldId id="385" r:id="rId5"/>
    <p:sldId id="382" r:id="rId6"/>
    <p:sldId id="381" r:id="rId7"/>
    <p:sldId id="375" r:id="rId8"/>
    <p:sldId id="365" r:id="rId9"/>
    <p:sldId id="362" r:id="rId10"/>
    <p:sldId id="379" r:id="rId11"/>
    <p:sldId id="380" r:id="rId12"/>
    <p:sldId id="376" r:id="rId13"/>
    <p:sldId id="371" r:id="rId14"/>
    <p:sldId id="386" r:id="rId15"/>
    <p:sldId id="389" r:id="rId16"/>
    <p:sldId id="39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000"/>
    <a:srgbClr val="CC66FF"/>
    <a:srgbClr val="0080FF"/>
    <a:srgbClr val="FF0080"/>
    <a:srgbClr val="FFCC66"/>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40" autoAdjust="0"/>
    <p:restoredTop sz="91311" autoAdjust="0"/>
  </p:normalViewPr>
  <p:slideViewPr>
    <p:cSldViewPr snapToGrid="0" snapToObjects="1">
      <p:cViewPr varScale="1">
        <p:scale>
          <a:sx n="103" d="100"/>
          <a:sy n="103" d="100"/>
        </p:scale>
        <p:origin x="2328"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A33CBA60-9CE5-4888-A894-27FC70336831}"/>
    <pc:docChg chg="modSld">
      <pc:chgData name="" userId="" providerId="" clId="Web-{A33CBA60-9CE5-4888-A894-27FC70336831}" dt="2018-04-12T19:44:53.774" v="8"/>
      <pc:docMkLst>
        <pc:docMk/>
      </pc:docMkLst>
      <pc:sldChg chg="modSp">
        <pc:chgData name="" userId="" providerId="" clId="Web-{A33CBA60-9CE5-4888-A894-27FC70336831}" dt="2018-04-12T19:44:53.727" v="7"/>
        <pc:sldMkLst>
          <pc:docMk/>
          <pc:sldMk cId="836179546" sldId="390"/>
        </pc:sldMkLst>
        <pc:spChg chg="mod">
          <ac:chgData name="" userId="" providerId="" clId="Web-{A33CBA60-9CE5-4888-A894-27FC70336831}" dt="2018-04-12T19:44:53.727" v="7"/>
          <ac:spMkLst>
            <pc:docMk/>
            <pc:sldMk cId="836179546" sldId="390"/>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B7C3FA-2178-4776-8812-1D351FB8DC47}" type="doc">
      <dgm:prSet loTypeId="urn:microsoft.com/office/officeart/2005/8/layout/matrix1" loCatId="matrix" qsTypeId="urn:microsoft.com/office/officeart/2005/8/quickstyle/simple4" qsCatId="simple" csTypeId="urn:microsoft.com/office/officeart/2005/8/colors/accent1_2" csCatId="accent1" phldr="1"/>
      <dgm:spPr/>
      <dgm:t>
        <a:bodyPr/>
        <a:lstStyle/>
        <a:p>
          <a:endParaRPr lang="en-GB"/>
        </a:p>
      </dgm:t>
    </dgm:pt>
    <dgm:pt modelId="{8737869D-F029-460F-8B50-A1977CB83F6A}">
      <dgm:prSet phldrT="[Text]" custT="1"/>
      <dgm:spPr/>
      <dgm:t>
        <a:bodyPr/>
        <a:lstStyle/>
        <a:p>
          <a:r>
            <a:rPr lang="en-GB" sz="2400" b="0" dirty="0"/>
            <a:t>You leave your PE kit on the bus on the day of an important sports match. </a:t>
          </a:r>
        </a:p>
      </dgm:t>
    </dgm:pt>
    <dgm:pt modelId="{58495FD2-2635-48B8-931F-E45AC9EF6670}" type="parTrans" cxnId="{AF85DCEC-06FD-48F2-822D-559E54014452}">
      <dgm:prSet/>
      <dgm:spPr/>
      <dgm:t>
        <a:bodyPr/>
        <a:lstStyle/>
        <a:p>
          <a:endParaRPr lang="en-GB"/>
        </a:p>
      </dgm:t>
    </dgm:pt>
    <dgm:pt modelId="{AA4F6692-5058-47E5-BD3A-ACDD4AD53265}" type="sibTrans" cxnId="{AF85DCEC-06FD-48F2-822D-559E54014452}">
      <dgm:prSet/>
      <dgm:spPr/>
      <dgm:t>
        <a:bodyPr/>
        <a:lstStyle/>
        <a:p>
          <a:endParaRPr lang="en-GB"/>
        </a:p>
      </dgm:t>
    </dgm:pt>
    <dgm:pt modelId="{AAA63EBD-494C-4B6A-9D5E-EE9A2460BDBF}">
      <dgm:prSet phldrT="[Text]"/>
      <dgm:spPr/>
      <dgm:t>
        <a:bodyPr/>
        <a:lstStyle/>
        <a:p>
          <a:r>
            <a:rPr lang="en-GB" dirty="0"/>
            <a:t>1.</a:t>
          </a:r>
        </a:p>
      </dgm:t>
    </dgm:pt>
    <dgm:pt modelId="{1749B8ED-F002-4B76-9F39-01B17D486F54}" type="parTrans" cxnId="{03178C82-EB0B-4DF0-B7A4-20EC85AFDDBC}">
      <dgm:prSet/>
      <dgm:spPr/>
      <dgm:t>
        <a:bodyPr/>
        <a:lstStyle/>
        <a:p>
          <a:endParaRPr lang="en-GB"/>
        </a:p>
      </dgm:t>
    </dgm:pt>
    <dgm:pt modelId="{CAE86A5F-9EE4-4364-9677-A11458325ED7}" type="sibTrans" cxnId="{03178C82-EB0B-4DF0-B7A4-20EC85AFDDBC}">
      <dgm:prSet/>
      <dgm:spPr/>
      <dgm:t>
        <a:bodyPr/>
        <a:lstStyle/>
        <a:p>
          <a:endParaRPr lang="en-GB"/>
        </a:p>
      </dgm:t>
    </dgm:pt>
    <dgm:pt modelId="{5D9FA75E-ABD0-4DEC-A80C-8D3456FC8F32}">
      <dgm:prSet phldrT="[Text]"/>
      <dgm:spPr/>
      <dgm:t>
        <a:bodyPr/>
        <a:lstStyle/>
        <a:p>
          <a:r>
            <a:rPr lang="en-GB" dirty="0"/>
            <a:t>2. </a:t>
          </a:r>
        </a:p>
      </dgm:t>
    </dgm:pt>
    <dgm:pt modelId="{55091005-62F3-4695-876F-91FCCD5D9A8F}" type="parTrans" cxnId="{1CEE4E38-DD08-4DDE-A566-684B0FD3A2D6}">
      <dgm:prSet/>
      <dgm:spPr/>
      <dgm:t>
        <a:bodyPr/>
        <a:lstStyle/>
        <a:p>
          <a:endParaRPr lang="en-GB"/>
        </a:p>
      </dgm:t>
    </dgm:pt>
    <dgm:pt modelId="{7AEA68A1-6A6D-4874-AA93-36040AA908AC}" type="sibTrans" cxnId="{1CEE4E38-DD08-4DDE-A566-684B0FD3A2D6}">
      <dgm:prSet/>
      <dgm:spPr/>
      <dgm:t>
        <a:bodyPr/>
        <a:lstStyle/>
        <a:p>
          <a:endParaRPr lang="en-GB"/>
        </a:p>
      </dgm:t>
    </dgm:pt>
    <dgm:pt modelId="{A2554E1B-39C9-476A-BAC5-18938F3D90C3}">
      <dgm:prSet phldrT="[Text]"/>
      <dgm:spPr/>
      <dgm:t>
        <a:bodyPr/>
        <a:lstStyle/>
        <a:p>
          <a:r>
            <a:rPr lang="en-GB" dirty="0"/>
            <a:t>3. </a:t>
          </a:r>
        </a:p>
      </dgm:t>
    </dgm:pt>
    <dgm:pt modelId="{82AEB5EA-4A08-4D15-A645-F8D52EC60273}" type="parTrans" cxnId="{95E58A18-9F7C-49A0-8F01-ABFFD753CF84}">
      <dgm:prSet/>
      <dgm:spPr/>
      <dgm:t>
        <a:bodyPr/>
        <a:lstStyle/>
        <a:p>
          <a:endParaRPr lang="en-GB"/>
        </a:p>
      </dgm:t>
    </dgm:pt>
    <dgm:pt modelId="{7165EBC3-0326-4E3D-8B0C-3D6054E3874D}" type="sibTrans" cxnId="{95E58A18-9F7C-49A0-8F01-ABFFD753CF84}">
      <dgm:prSet/>
      <dgm:spPr/>
      <dgm:t>
        <a:bodyPr/>
        <a:lstStyle/>
        <a:p>
          <a:endParaRPr lang="en-GB"/>
        </a:p>
      </dgm:t>
    </dgm:pt>
    <dgm:pt modelId="{57BDBFFF-FB39-4BC4-8B71-9B682B1C9250}">
      <dgm:prSet phldrT="[Text]"/>
      <dgm:spPr/>
      <dgm:t>
        <a:bodyPr/>
        <a:lstStyle/>
        <a:p>
          <a:r>
            <a:rPr lang="en-GB" dirty="0"/>
            <a:t>4. </a:t>
          </a:r>
        </a:p>
      </dgm:t>
    </dgm:pt>
    <dgm:pt modelId="{53232D7E-62FF-4D4E-A8B2-E4C365BBE9CC}" type="parTrans" cxnId="{FC566E45-0776-4206-B288-BADCB0E129E2}">
      <dgm:prSet/>
      <dgm:spPr/>
      <dgm:t>
        <a:bodyPr/>
        <a:lstStyle/>
        <a:p>
          <a:endParaRPr lang="en-GB"/>
        </a:p>
      </dgm:t>
    </dgm:pt>
    <dgm:pt modelId="{AE10CD71-DFB0-4B3D-86ED-7B5134E67B92}" type="sibTrans" cxnId="{FC566E45-0776-4206-B288-BADCB0E129E2}">
      <dgm:prSet/>
      <dgm:spPr/>
      <dgm:t>
        <a:bodyPr/>
        <a:lstStyle/>
        <a:p>
          <a:endParaRPr lang="en-GB"/>
        </a:p>
      </dgm:t>
    </dgm:pt>
    <dgm:pt modelId="{0A9298EC-AD58-45C4-A2C9-B46FA54EFF65}" type="pres">
      <dgm:prSet presAssocID="{B1B7C3FA-2178-4776-8812-1D351FB8DC47}" presName="diagram" presStyleCnt="0">
        <dgm:presLayoutVars>
          <dgm:chMax val="1"/>
          <dgm:dir/>
          <dgm:animLvl val="ctr"/>
          <dgm:resizeHandles val="exact"/>
        </dgm:presLayoutVars>
      </dgm:prSet>
      <dgm:spPr/>
    </dgm:pt>
    <dgm:pt modelId="{B53354C2-BE7A-4EF2-8A41-4E58BE776845}" type="pres">
      <dgm:prSet presAssocID="{B1B7C3FA-2178-4776-8812-1D351FB8DC47}" presName="matrix" presStyleCnt="0"/>
      <dgm:spPr/>
    </dgm:pt>
    <dgm:pt modelId="{3414B83B-1BCF-4E95-99C8-D15299D34DF8}" type="pres">
      <dgm:prSet presAssocID="{B1B7C3FA-2178-4776-8812-1D351FB8DC47}" presName="tile1" presStyleLbl="node1" presStyleIdx="0" presStyleCnt="4"/>
      <dgm:spPr/>
    </dgm:pt>
    <dgm:pt modelId="{38ECBF38-A491-442B-8CEA-55F37C8F67DB}" type="pres">
      <dgm:prSet presAssocID="{B1B7C3FA-2178-4776-8812-1D351FB8DC47}" presName="tile1text" presStyleLbl="node1" presStyleIdx="0" presStyleCnt="4">
        <dgm:presLayoutVars>
          <dgm:chMax val="0"/>
          <dgm:chPref val="0"/>
          <dgm:bulletEnabled val="1"/>
        </dgm:presLayoutVars>
      </dgm:prSet>
      <dgm:spPr/>
    </dgm:pt>
    <dgm:pt modelId="{EF167E92-5AD9-4467-B569-BC56C0C2E362}" type="pres">
      <dgm:prSet presAssocID="{B1B7C3FA-2178-4776-8812-1D351FB8DC47}" presName="tile2" presStyleLbl="node1" presStyleIdx="1" presStyleCnt="4"/>
      <dgm:spPr/>
    </dgm:pt>
    <dgm:pt modelId="{A4A5FE10-B854-4129-86A3-5F4FB7BC417C}" type="pres">
      <dgm:prSet presAssocID="{B1B7C3FA-2178-4776-8812-1D351FB8DC47}" presName="tile2text" presStyleLbl="node1" presStyleIdx="1" presStyleCnt="4">
        <dgm:presLayoutVars>
          <dgm:chMax val="0"/>
          <dgm:chPref val="0"/>
          <dgm:bulletEnabled val="1"/>
        </dgm:presLayoutVars>
      </dgm:prSet>
      <dgm:spPr/>
    </dgm:pt>
    <dgm:pt modelId="{84DF515D-F4C8-4766-AD3D-D4FFC06C5960}" type="pres">
      <dgm:prSet presAssocID="{B1B7C3FA-2178-4776-8812-1D351FB8DC47}" presName="tile3" presStyleLbl="node1" presStyleIdx="2" presStyleCnt="4"/>
      <dgm:spPr/>
    </dgm:pt>
    <dgm:pt modelId="{DC9AEF39-D425-4E68-87D2-A803E702469B}" type="pres">
      <dgm:prSet presAssocID="{B1B7C3FA-2178-4776-8812-1D351FB8DC47}" presName="tile3text" presStyleLbl="node1" presStyleIdx="2" presStyleCnt="4">
        <dgm:presLayoutVars>
          <dgm:chMax val="0"/>
          <dgm:chPref val="0"/>
          <dgm:bulletEnabled val="1"/>
        </dgm:presLayoutVars>
      </dgm:prSet>
      <dgm:spPr/>
    </dgm:pt>
    <dgm:pt modelId="{887673CC-4EFB-4D3F-922E-8B1942DF15A2}" type="pres">
      <dgm:prSet presAssocID="{B1B7C3FA-2178-4776-8812-1D351FB8DC47}" presName="tile4" presStyleLbl="node1" presStyleIdx="3" presStyleCnt="4" custLinFactNeighborY="0"/>
      <dgm:spPr/>
    </dgm:pt>
    <dgm:pt modelId="{B8D92481-E6E7-4803-8C49-B5A5DF5199AA}" type="pres">
      <dgm:prSet presAssocID="{B1B7C3FA-2178-4776-8812-1D351FB8DC47}" presName="tile4text" presStyleLbl="node1" presStyleIdx="3" presStyleCnt="4">
        <dgm:presLayoutVars>
          <dgm:chMax val="0"/>
          <dgm:chPref val="0"/>
          <dgm:bulletEnabled val="1"/>
        </dgm:presLayoutVars>
      </dgm:prSet>
      <dgm:spPr/>
    </dgm:pt>
    <dgm:pt modelId="{B96F1E0C-04AA-47BC-81BB-FBD67131C514}" type="pres">
      <dgm:prSet presAssocID="{B1B7C3FA-2178-4776-8812-1D351FB8DC47}" presName="centerTile" presStyleLbl="fgShp" presStyleIdx="0" presStyleCnt="1" custScaleX="91662" custScaleY="282287">
        <dgm:presLayoutVars>
          <dgm:chMax val="0"/>
          <dgm:chPref val="0"/>
        </dgm:presLayoutVars>
      </dgm:prSet>
      <dgm:spPr/>
    </dgm:pt>
  </dgm:ptLst>
  <dgm:cxnLst>
    <dgm:cxn modelId="{50839A15-FF85-487B-AB1C-B21690204508}" type="presOf" srcId="{57BDBFFF-FB39-4BC4-8B71-9B682B1C9250}" destId="{887673CC-4EFB-4D3F-922E-8B1942DF15A2}" srcOrd="0" destOrd="0" presId="urn:microsoft.com/office/officeart/2005/8/layout/matrix1"/>
    <dgm:cxn modelId="{95E58A18-9F7C-49A0-8F01-ABFFD753CF84}" srcId="{8737869D-F029-460F-8B50-A1977CB83F6A}" destId="{A2554E1B-39C9-476A-BAC5-18938F3D90C3}" srcOrd="2" destOrd="0" parTransId="{82AEB5EA-4A08-4D15-A645-F8D52EC60273}" sibTransId="{7165EBC3-0326-4E3D-8B0C-3D6054E3874D}"/>
    <dgm:cxn modelId="{79B8DD21-A3BB-4414-AF27-62BE2F17A7DB}" type="presOf" srcId="{AAA63EBD-494C-4B6A-9D5E-EE9A2460BDBF}" destId="{3414B83B-1BCF-4E95-99C8-D15299D34DF8}" srcOrd="0" destOrd="0" presId="urn:microsoft.com/office/officeart/2005/8/layout/matrix1"/>
    <dgm:cxn modelId="{5456E624-F919-4FAF-B425-868A39DDD93C}" type="presOf" srcId="{A2554E1B-39C9-476A-BAC5-18938F3D90C3}" destId="{84DF515D-F4C8-4766-AD3D-D4FFC06C5960}" srcOrd="0" destOrd="0" presId="urn:microsoft.com/office/officeart/2005/8/layout/matrix1"/>
    <dgm:cxn modelId="{24163C2C-AB13-472B-B285-2C0446758FD7}" type="presOf" srcId="{8737869D-F029-460F-8B50-A1977CB83F6A}" destId="{B96F1E0C-04AA-47BC-81BB-FBD67131C514}" srcOrd="0" destOrd="0" presId="urn:microsoft.com/office/officeart/2005/8/layout/matrix1"/>
    <dgm:cxn modelId="{1CEE4E38-DD08-4DDE-A566-684B0FD3A2D6}" srcId="{8737869D-F029-460F-8B50-A1977CB83F6A}" destId="{5D9FA75E-ABD0-4DEC-A80C-8D3456FC8F32}" srcOrd="1" destOrd="0" parTransId="{55091005-62F3-4695-876F-91FCCD5D9A8F}" sibTransId="{7AEA68A1-6A6D-4874-AA93-36040AA908AC}"/>
    <dgm:cxn modelId="{B59CD53A-E586-4831-B68A-6A3DB3706231}" type="presOf" srcId="{AAA63EBD-494C-4B6A-9D5E-EE9A2460BDBF}" destId="{38ECBF38-A491-442B-8CEA-55F37C8F67DB}" srcOrd="1" destOrd="0" presId="urn:microsoft.com/office/officeart/2005/8/layout/matrix1"/>
    <dgm:cxn modelId="{C8CF655E-4F1C-4C5C-8B81-FA4215AB3081}" type="presOf" srcId="{5D9FA75E-ABD0-4DEC-A80C-8D3456FC8F32}" destId="{EF167E92-5AD9-4467-B569-BC56C0C2E362}" srcOrd="0" destOrd="0" presId="urn:microsoft.com/office/officeart/2005/8/layout/matrix1"/>
    <dgm:cxn modelId="{FC566E45-0776-4206-B288-BADCB0E129E2}" srcId="{8737869D-F029-460F-8B50-A1977CB83F6A}" destId="{57BDBFFF-FB39-4BC4-8B71-9B682B1C9250}" srcOrd="3" destOrd="0" parTransId="{53232D7E-62FF-4D4E-A8B2-E4C365BBE9CC}" sibTransId="{AE10CD71-DFB0-4B3D-86ED-7B5134E67B92}"/>
    <dgm:cxn modelId="{D243294F-4DAB-486A-A4B2-EF6766B9EEBC}" type="presOf" srcId="{A2554E1B-39C9-476A-BAC5-18938F3D90C3}" destId="{DC9AEF39-D425-4E68-87D2-A803E702469B}" srcOrd="1" destOrd="0" presId="urn:microsoft.com/office/officeart/2005/8/layout/matrix1"/>
    <dgm:cxn modelId="{F21BB355-D869-462D-8EEB-7F8711BCA215}" type="presOf" srcId="{B1B7C3FA-2178-4776-8812-1D351FB8DC47}" destId="{0A9298EC-AD58-45C4-A2C9-B46FA54EFF65}" srcOrd="0" destOrd="0" presId="urn:microsoft.com/office/officeart/2005/8/layout/matrix1"/>
    <dgm:cxn modelId="{DDA26B82-0111-480E-8056-9060992D9D49}" type="presOf" srcId="{5D9FA75E-ABD0-4DEC-A80C-8D3456FC8F32}" destId="{A4A5FE10-B854-4129-86A3-5F4FB7BC417C}" srcOrd="1" destOrd="0" presId="urn:microsoft.com/office/officeart/2005/8/layout/matrix1"/>
    <dgm:cxn modelId="{03178C82-EB0B-4DF0-B7A4-20EC85AFDDBC}" srcId="{8737869D-F029-460F-8B50-A1977CB83F6A}" destId="{AAA63EBD-494C-4B6A-9D5E-EE9A2460BDBF}" srcOrd="0" destOrd="0" parTransId="{1749B8ED-F002-4B76-9F39-01B17D486F54}" sibTransId="{CAE86A5F-9EE4-4364-9677-A11458325ED7}"/>
    <dgm:cxn modelId="{C9C3149E-2F29-4413-AD49-76647C64FDF5}" type="presOf" srcId="{57BDBFFF-FB39-4BC4-8B71-9B682B1C9250}" destId="{B8D92481-E6E7-4803-8C49-B5A5DF5199AA}" srcOrd="1" destOrd="0" presId="urn:microsoft.com/office/officeart/2005/8/layout/matrix1"/>
    <dgm:cxn modelId="{AF85DCEC-06FD-48F2-822D-559E54014452}" srcId="{B1B7C3FA-2178-4776-8812-1D351FB8DC47}" destId="{8737869D-F029-460F-8B50-A1977CB83F6A}" srcOrd="0" destOrd="0" parTransId="{58495FD2-2635-48B8-931F-E45AC9EF6670}" sibTransId="{AA4F6692-5058-47E5-BD3A-ACDD4AD53265}"/>
    <dgm:cxn modelId="{C31195E2-8C82-48DE-B502-01DB4E47AD98}" type="presParOf" srcId="{0A9298EC-AD58-45C4-A2C9-B46FA54EFF65}" destId="{B53354C2-BE7A-4EF2-8A41-4E58BE776845}" srcOrd="0" destOrd="0" presId="urn:microsoft.com/office/officeart/2005/8/layout/matrix1"/>
    <dgm:cxn modelId="{CF3D8C73-09DC-4D1F-BA78-FBB40356E95A}" type="presParOf" srcId="{B53354C2-BE7A-4EF2-8A41-4E58BE776845}" destId="{3414B83B-1BCF-4E95-99C8-D15299D34DF8}" srcOrd="0" destOrd="0" presId="urn:microsoft.com/office/officeart/2005/8/layout/matrix1"/>
    <dgm:cxn modelId="{20FCAD05-694B-4C4C-8168-E8E7EDE32AA2}" type="presParOf" srcId="{B53354C2-BE7A-4EF2-8A41-4E58BE776845}" destId="{38ECBF38-A491-442B-8CEA-55F37C8F67DB}" srcOrd="1" destOrd="0" presId="urn:microsoft.com/office/officeart/2005/8/layout/matrix1"/>
    <dgm:cxn modelId="{D08A1535-1904-4A12-A714-279FD9044681}" type="presParOf" srcId="{B53354C2-BE7A-4EF2-8A41-4E58BE776845}" destId="{EF167E92-5AD9-4467-B569-BC56C0C2E362}" srcOrd="2" destOrd="0" presId="urn:microsoft.com/office/officeart/2005/8/layout/matrix1"/>
    <dgm:cxn modelId="{CE4335DE-1808-40B5-B919-731097F28E60}" type="presParOf" srcId="{B53354C2-BE7A-4EF2-8A41-4E58BE776845}" destId="{A4A5FE10-B854-4129-86A3-5F4FB7BC417C}" srcOrd="3" destOrd="0" presId="urn:microsoft.com/office/officeart/2005/8/layout/matrix1"/>
    <dgm:cxn modelId="{2E564203-0C8A-41EC-808A-D68B5B68D667}" type="presParOf" srcId="{B53354C2-BE7A-4EF2-8A41-4E58BE776845}" destId="{84DF515D-F4C8-4766-AD3D-D4FFC06C5960}" srcOrd="4" destOrd="0" presId="urn:microsoft.com/office/officeart/2005/8/layout/matrix1"/>
    <dgm:cxn modelId="{4AC8E842-18C0-4CB5-B916-2312E052CFCD}" type="presParOf" srcId="{B53354C2-BE7A-4EF2-8A41-4E58BE776845}" destId="{DC9AEF39-D425-4E68-87D2-A803E702469B}" srcOrd="5" destOrd="0" presId="urn:microsoft.com/office/officeart/2005/8/layout/matrix1"/>
    <dgm:cxn modelId="{90440A25-9C89-4148-A381-5D43833690A2}" type="presParOf" srcId="{B53354C2-BE7A-4EF2-8A41-4E58BE776845}" destId="{887673CC-4EFB-4D3F-922E-8B1942DF15A2}" srcOrd="6" destOrd="0" presId="urn:microsoft.com/office/officeart/2005/8/layout/matrix1"/>
    <dgm:cxn modelId="{DBED7CCD-28EA-453A-81EE-855E31850293}" type="presParOf" srcId="{B53354C2-BE7A-4EF2-8A41-4E58BE776845}" destId="{B8D92481-E6E7-4803-8C49-B5A5DF5199AA}" srcOrd="7" destOrd="0" presId="urn:microsoft.com/office/officeart/2005/8/layout/matrix1"/>
    <dgm:cxn modelId="{E94AB44E-89FE-4AA2-A4DC-278CEE29D364}" type="presParOf" srcId="{0A9298EC-AD58-45C4-A2C9-B46FA54EFF65}" destId="{B96F1E0C-04AA-47BC-81BB-FBD67131C514}"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4B83B-1BCF-4E95-99C8-D15299D34DF8}">
      <dsp:nvSpPr>
        <dsp:cNvPr id="0" name=""/>
        <dsp:cNvSpPr/>
      </dsp:nvSpPr>
      <dsp:spPr>
        <a:xfrm rot="16200000">
          <a:off x="504043" y="-504043"/>
          <a:ext cx="2097658" cy="3105744"/>
        </a:xfrm>
        <a:prstGeom prst="round1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1160" tIns="391160" rIns="391160" bIns="391160" numCol="1" spcCol="1270" anchor="ctr" anchorCtr="0">
          <a:noAutofit/>
        </a:bodyPr>
        <a:lstStyle/>
        <a:p>
          <a:pPr marL="0" lvl="0" indent="0" algn="ctr" defTabSz="2444750">
            <a:lnSpc>
              <a:spcPct val="90000"/>
            </a:lnSpc>
            <a:spcBef>
              <a:spcPct val="0"/>
            </a:spcBef>
            <a:spcAft>
              <a:spcPct val="35000"/>
            </a:spcAft>
            <a:buNone/>
          </a:pPr>
          <a:r>
            <a:rPr lang="en-GB" sz="5500" kern="1200" dirty="0"/>
            <a:t>1.</a:t>
          </a:r>
        </a:p>
      </dsp:txBody>
      <dsp:txXfrm rot="5400000">
        <a:off x="0" y="0"/>
        <a:ext cx="3105744" cy="1573243"/>
      </dsp:txXfrm>
    </dsp:sp>
    <dsp:sp modelId="{EF167E92-5AD9-4467-B569-BC56C0C2E362}">
      <dsp:nvSpPr>
        <dsp:cNvPr id="0" name=""/>
        <dsp:cNvSpPr/>
      </dsp:nvSpPr>
      <dsp:spPr>
        <a:xfrm>
          <a:off x="3105744" y="0"/>
          <a:ext cx="3105744" cy="2097658"/>
        </a:xfrm>
        <a:prstGeom prst="round1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1160" tIns="391160" rIns="391160" bIns="391160" numCol="1" spcCol="1270" anchor="ctr" anchorCtr="0">
          <a:noAutofit/>
        </a:bodyPr>
        <a:lstStyle/>
        <a:p>
          <a:pPr marL="0" lvl="0" indent="0" algn="ctr" defTabSz="2444750">
            <a:lnSpc>
              <a:spcPct val="90000"/>
            </a:lnSpc>
            <a:spcBef>
              <a:spcPct val="0"/>
            </a:spcBef>
            <a:spcAft>
              <a:spcPct val="35000"/>
            </a:spcAft>
            <a:buNone/>
          </a:pPr>
          <a:r>
            <a:rPr lang="en-GB" sz="5500" kern="1200" dirty="0"/>
            <a:t>2. </a:t>
          </a:r>
        </a:p>
      </dsp:txBody>
      <dsp:txXfrm>
        <a:off x="3105744" y="0"/>
        <a:ext cx="3105744" cy="1573243"/>
      </dsp:txXfrm>
    </dsp:sp>
    <dsp:sp modelId="{84DF515D-F4C8-4766-AD3D-D4FFC06C5960}">
      <dsp:nvSpPr>
        <dsp:cNvPr id="0" name=""/>
        <dsp:cNvSpPr/>
      </dsp:nvSpPr>
      <dsp:spPr>
        <a:xfrm rot="10800000">
          <a:off x="0" y="2097658"/>
          <a:ext cx="3105744" cy="2097658"/>
        </a:xfrm>
        <a:prstGeom prst="round1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1160" tIns="391160" rIns="391160" bIns="391160" numCol="1" spcCol="1270" anchor="ctr" anchorCtr="0">
          <a:noAutofit/>
        </a:bodyPr>
        <a:lstStyle/>
        <a:p>
          <a:pPr marL="0" lvl="0" indent="0" algn="ctr" defTabSz="2444750">
            <a:lnSpc>
              <a:spcPct val="90000"/>
            </a:lnSpc>
            <a:spcBef>
              <a:spcPct val="0"/>
            </a:spcBef>
            <a:spcAft>
              <a:spcPct val="35000"/>
            </a:spcAft>
            <a:buNone/>
          </a:pPr>
          <a:r>
            <a:rPr lang="en-GB" sz="5500" kern="1200" dirty="0"/>
            <a:t>3. </a:t>
          </a:r>
        </a:p>
      </dsp:txBody>
      <dsp:txXfrm rot="10800000">
        <a:off x="0" y="2622072"/>
        <a:ext cx="3105744" cy="1573243"/>
      </dsp:txXfrm>
    </dsp:sp>
    <dsp:sp modelId="{887673CC-4EFB-4D3F-922E-8B1942DF15A2}">
      <dsp:nvSpPr>
        <dsp:cNvPr id="0" name=""/>
        <dsp:cNvSpPr/>
      </dsp:nvSpPr>
      <dsp:spPr>
        <a:xfrm rot="5400000">
          <a:off x="3609787" y="1593614"/>
          <a:ext cx="2097658" cy="3105744"/>
        </a:xfrm>
        <a:prstGeom prst="round1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1160" tIns="391160" rIns="391160" bIns="391160" numCol="1" spcCol="1270" anchor="ctr" anchorCtr="0">
          <a:noAutofit/>
        </a:bodyPr>
        <a:lstStyle/>
        <a:p>
          <a:pPr marL="0" lvl="0" indent="0" algn="ctr" defTabSz="2444750">
            <a:lnSpc>
              <a:spcPct val="90000"/>
            </a:lnSpc>
            <a:spcBef>
              <a:spcPct val="0"/>
            </a:spcBef>
            <a:spcAft>
              <a:spcPct val="35000"/>
            </a:spcAft>
            <a:buNone/>
          </a:pPr>
          <a:r>
            <a:rPr lang="en-GB" sz="5500" kern="1200" dirty="0"/>
            <a:t>4. </a:t>
          </a:r>
        </a:p>
      </dsp:txBody>
      <dsp:txXfrm rot="-5400000">
        <a:off x="3105745" y="2622071"/>
        <a:ext cx="3105744" cy="1573243"/>
      </dsp:txXfrm>
    </dsp:sp>
    <dsp:sp modelId="{B96F1E0C-04AA-47BC-81BB-FBD67131C514}">
      <dsp:nvSpPr>
        <dsp:cNvPr id="0" name=""/>
        <dsp:cNvSpPr/>
      </dsp:nvSpPr>
      <dsp:spPr>
        <a:xfrm>
          <a:off x="2251708" y="617304"/>
          <a:ext cx="1708072" cy="2960707"/>
        </a:xfrm>
        <a:prstGeom prst="round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0" kern="1200" dirty="0"/>
            <a:t>You leave your PE kit on the bus on the day of an important sports match. </a:t>
          </a:r>
        </a:p>
      </dsp:txBody>
      <dsp:txXfrm>
        <a:off x="2335089" y="700685"/>
        <a:ext cx="1541310" cy="2793945"/>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9B1CA5-11B2-8F46-8627-97E1CDC336FD}" type="datetimeFigureOut">
              <a:rPr lang="en-US" smtClean="0"/>
              <a:t>4/12/2018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B572D7-1494-A54D-BAD8-656AB6DA9CD6}" type="slidenum">
              <a:rPr lang="en-US" smtClean="0"/>
              <a:t>‹#›</a:t>
            </a:fld>
            <a:endParaRPr lang="en-US"/>
          </a:p>
        </p:txBody>
      </p:sp>
    </p:spTree>
    <p:extLst>
      <p:ext uri="{BB962C8B-B14F-4D97-AF65-F5344CB8AC3E}">
        <p14:creationId xmlns:p14="http://schemas.microsoft.com/office/powerpoint/2010/main" val="14497293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5CF50C-0A7D-D445-838E-D1DF05BA652A}" type="slidenum">
              <a:rPr lang="en-US" smtClean="0"/>
              <a:t>2</a:t>
            </a:fld>
            <a:endParaRPr lang="en-US"/>
          </a:p>
        </p:txBody>
      </p:sp>
    </p:spTree>
    <p:extLst>
      <p:ext uri="{BB962C8B-B14F-4D97-AF65-F5344CB8AC3E}">
        <p14:creationId xmlns:p14="http://schemas.microsoft.com/office/powerpoint/2010/main" val="3727057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138</a:t>
            </a:r>
          </a:p>
        </p:txBody>
      </p:sp>
      <p:sp>
        <p:nvSpPr>
          <p:cNvPr id="4" name="Slide Number Placeholder 3"/>
          <p:cNvSpPr>
            <a:spLocks noGrp="1"/>
          </p:cNvSpPr>
          <p:nvPr>
            <p:ph type="sldNum" sz="quarter" idx="10"/>
          </p:nvPr>
        </p:nvSpPr>
        <p:spPr/>
        <p:txBody>
          <a:bodyPr/>
          <a:lstStyle/>
          <a:p>
            <a:fld id="{53B572D7-1494-A54D-BAD8-656AB6DA9CD6}" type="slidenum">
              <a:rPr lang="en-US" smtClean="0"/>
              <a:t>5</a:t>
            </a:fld>
            <a:endParaRPr lang="en-US"/>
          </a:p>
        </p:txBody>
      </p:sp>
    </p:spTree>
    <p:extLst>
      <p:ext uri="{BB962C8B-B14F-4D97-AF65-F5344CB8AC3E}">
        <p14:creationId xmlns:p14="http://schemas.microsoft.com/office/powerpoint/2010/main" val="661282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5CF50C-0A7D-D445-838E-D1DF05BA652A}" type="slidenum">
              <a:rPr lang="en-US" smtClean="0"/>
              <a:t>9</a:t>
            </a:fld>
            <a:endParaRPr lang="en-US"/>
          </a:p>
        </p:txBody>
      </p:sp>
    </p:spTree>
    <p:extLst>
      <p:ext uri="{BB962C8B-B14F-4D97-AF65-F5344CB8AC3E}">
        <p14:creationId xmlns:p14="http://schemas.microsoft.com/office/powerpoint/2010/main" val="3727057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following images are free to share and use commercially: </a:t>
            </a:r>
          </a:p>
          <a:p>
            <a:r>
              <a:rPr lang="en-GB" dirty="0"/>
              <a:t>https://www.bing.com/images/search?view=detailV2&amp;ccid=KG9tRbI%2b&amp;id=5D1441222195A2A1963F0892F72C776F73D4AB1E&amp;thid=OIP.KG9tRbI-3rKNym2PmLrZzgHaHa&amp;mediaurl=https%3a%2f%2fc1.staticflickr.com%2f1%2f256%2f19751739181_ee9f90344a_b.jpg&amp;exph=1024&amp;expw=1024&amp;q=growth+mindset+fixed+mindset&amp;simid=608012284378350850&amp;selectedIndex=27&amp;qft=+filterui%3alicense-L2_L3_L4&amp;ajaxhist=0</a:t>
            </a:r>
          </a:p>
        </p:txBody>
      </p:sp>
      <p:sp>
        <p:nvSpPr>
          <p:cNvPr id="4" name="Slide Number Placeholder 3"/>
          <p:cNvSpPr>
            <a:spLocks noGrp="1"/>
          </p:cNvSpPr>
          <p:nvPr>
            <p:ph type="sldNum" sz="quarter" idx="10"/>
          </p:nvPr>
        </p:nvSpPr>
        <p:spPr/>
        <p:txBody>
          <a:bodyPr/>
          <a:lstStyle/>
          <a:p>
            <a:fld id="{53B572D7-1494-A54D-BAD8-656AB6DA9CD6}" type="slidenum">
              <a:rPr lang="en-US" smtClean="0"/>
              <a:t>10</a:t>
            </a:fld>
            <a:endParaRPr lang="en-US"/>
          </a:p>
        </p:txBody>
      </p:sp>
    </p:spTree>
    <p:extLst>
      <p:ext uri="{BB962C8B-B14F-4D97-AF65-F5344CB8AC3E}">
        <p14:creationId xmlns:p14="http://schemas.microsoft.com/office/powerpoint/2010/main" val="436846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following images are free to share and use commercially: </a:t>
            </a:r>
          </a:p>
          <a:p>
            <a:r>
              <a:rPr lang="en-GB" dirty="0"/>
              <a:t>https://www.bing.com/images/search?view=detailV2&amp;ccid=KG9tRbI%2b&amp;id=5D1441222195A2A1963F0892F72C776F73D4AB1E&amp;thid=OIP.KG9tRbI-3rKNym2PmLrZzgHaHa&amp;mediaurl=https%3a%2f%2fc1.staticflickr.com%2f1%2f256%2f19751739181_ee9f90344a_b.jpg&amp;exph=1024&amp;expw=1024&amp;q=growth+mindset+fixed+mindset&amp;simid=608012284378350850&amp;selectedIndex=27&amp;qft=+filterui%3alicense-L2_L3_L4&amp;ajaxhist=0</a:t>
            </a:r>
          </a:p>
          <a:p>
            <a:endParaRPr lang="en-GB" dirty="0"/>
          </a:p>
        </p:txBody>
      </p:sp>
      <p:sp>
        <p:nvSpPr>
          <p:cNvPr id="4" name="Slide Number Placeholder 3"/>
          <p:cNvSpPr>
            <a:spLocks noGrp="1"/>
          </p:cNvSpPr>
          <p:nvPr>
            <p:ph type="sldNum" sz="quarter" idx="10"/>
          </p:nvPr>
        </p:nvSpPr>
        <p:spPr/>
        <p:txBody>
          <a:bodyPr/>
          <a:lstStyle/>
          <a:p>
            <a:fld id="{53B572D7-1494-A54D-BAD8-656AB6DA9CD6}" type="slidenum">
              <a:rPr lang="en-US" smtClean="0"/>
              <a:t>11</a:t>
            </a:fld>
            <a:endParaRPr lang="en-US"/>
          </a:p>
        </p:txBody>
      </p:sp>
    </p:spTree>
    <p:extLst>
      <p:ext uri="{BB962C8B-B14F-4D97-AF65-F5344CB8AC3E}">
        <p14:creationId xmlns:p14="http://schemas.microsoft.com/office/powerpoint/2010/main" val="2736488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572D7-1494-A54D-BAD8-656AB6DA9CD6}"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536643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D3F4119A-A0D4-7A49-B7A8-6603E97AEDEF}"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1533884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3F4119A-A0D4-7A49-B7A8-6603E97AEDEF}"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2112712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3F4119A-A0D4-7A49-B7A8-6603E97AEDEF}"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3057378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3F4119A-A0D4-7A49-B7A8-6603E97AEDEF}"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352550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3F4119A-A0D4-7A49-B7A8-6603E97AEDEF}"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1213909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D3F4119A-A0D4-7A49-B7A8-6603E97AEDEF}"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1732508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D3F4119A-A0D4-7A49-B7A8-6603E97AEDEF}" type="datetimeFigureOut">
              <a:rPr lang="en-US" smtClean="0"/>
              <a:t>4/12/2018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25561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D3F4119A-A0D4-7A49-B7A8-6603E97AEDEF}" type="datetimeFigureOut">
              <a:rPr lang="en-US" smtClean="0"/>
              <a:t>4/12/2018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1481504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F4119A-A0D4-7A49-B7A8-6603E97AEDEF}" type="datetimeFigureOut">
              <a:rPr lang="en-US" smtClean="0"/>
              <a:t>4/12/2018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1216380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3F4119A-A0D4-7A49-B7A8-6603E97AEDEF}"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1708425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3F4119A-A0D4-7A49-B7A8-6603E97AEDEF}"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F04F8-E768-3F47-81EF-57B63F0E056C}" type="slidenum">
              <a:rPr lang="en-US" smtClean="0"/>
              <a:t>‹#›</a:t>
            </a:fld>
            <a:endParaRPr lang="en-US"/>
          </a:p>
        </p:txBody>
      </p:sp>
    </p:spTree>
    <p:extLst>
      <p:ext uri="{BB962C8B-B14F-4D97-AF65-F5344CB8AC3E}">
        <p14:creationId xmlns:p14="http://schemas.microsoft.com/office/powerpoint/2010/main" val="407821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4119A-A0D4-7A49-B7A8-6603E97AEDEF}" type="datetimeFigureOut">
              <a:rPr lang="en-US" smtClean="0"/>
              <a:t>4/12/2018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1F04F8-E768-3F47-81EF-57B63F0E056C}" type="slidenum">
              <a:rPr lang="en-US" smtClean="0"/>
              <a:t>‹#›</a:t>
            </a:fld>
            <a:endParaRPr lang="en-US"/>
          </a:p>
        </p:txBody>
      </p:sp>
    </p:spTree>
    <p:extLst>
      <p:ext uri="{BB962C8B-B14F-4D97-AF65-F5344CB8AC3E}">
        <p14:creationId xmlns:p14="http://schemas.microsoft.com/office/powerpoint/2010/main" val="3677603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hyperlink" Target="http://getty.co.uk/"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3.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3.png"/><Relationship Id="rId5" Type="http://schemas.openxmlformats.org/officeDocument/2006/relationships/diagramLayout" Target="../diagrams/layout1.xml"/><Relationship Id="rId10" Type="http://schemas.openxmlformats.org/officeDocument/2006/relationships/image" Target="../media/image4.png"/><Relationship Id="rId4" Type="http://schemas.openxmlformats.org/officeDocument/2006/relationships/diagramData" Target="../diagrams/data1.xml"/><Relationship Id="rId9"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60"/>
            <a:ext cx="9144000" cy="68611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descr="Pixl logo 2014 final vers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930" y="5796945"/>
            <a:ext cx="1480320" cy="879919"/>
          </a:xfrm>
          <a:prstGeom prst="rect">
            <a:avLst/>
          </a:prstGeom>
          <a:ln>
            <a:noFill/>
          </a:ln>
          <a:effectLst>
            <a:outerShdw blurRad="190500" algn="tl" rotWithShape="0">
              <a:srgbClr val="000000">
                <a:alpha val="70000"/>
              </a:srgbClr>
            </a:outerShdw>
          </a:effectLst>
        </p:spPr>
      </p:pic>
      <p:sp>
        <p:nvSpPr>
          <p:cNvPr id="7" name="TextBox 6"/>
          <p:cNvSpPr txBox="1"/>
          <p:nvPr/>
        </p:nvSpPr>
        <p:spPr>
          <a:xfrm>
            <a:off x="1730375" y="1968500"/>
            <a:ext cx="5647555" cy="2554545"/>
          </a:xfrm>
          <a:prstGeom prst="rect">
            <a:avLst/>
          </a:prstGeom>
          <a:noFill/>
        </p:spPr>
        <p:txBody>
          <a:bodyPr wrap="square" rtlCol="0">
            <a:spAutoFit/>
          </a:bodyPr>
          <a:lstStyle/>
          <a:p>
            <a:pPr algn="ctr"/>
            <a:r>
              <a:rPr lang="en-US" sz="8000" b="1" dirty="0">
                <a:solidFill>
                  <a:srgbClr val="FFCC00"/>
                </a:solidFill>
                <a:latin typeface="Calibri"/>
                <a:cs typeface="Calibri"/>
              </a:rPr>
              <a:t>YOU ARE </a:t>
            </a:r>
            <a:br>
              <a:rPr lang="en-US" sz="8000" b="1" dirty="0">
                <a:solidFill>
                  <a:srgbClr val="FFCC00"/>
                </a:solidFill>
                <a:latin typeface="Calibri"/>
                <a:cs typeface="Calibri"/>
              </a:rPr>
            </a:br>
            <a:r>
              <a:rPr lang="en-US" sz="8000" b="1" dirty="0">
                <a:solidFill>
                  <a:srgbClr val="FFCC00"/>
                </a:solidFill>
                <a:latin typeface="Calibri"/>
                <a:cs typeface="Calibri"/>
              </a:rPr>
              <a:t>AWESOME</a:t>
            </a:r>
            <a:endParaRPr lang="en-US" sz="4400" b="1" dirty="0">
              <a:solidFill>
                <a:srgbClr val="FFCC00"/>
              </a:solidFill>
              <a:latin typeface="Calibri"/>
              <a:cs typeface="Calibri"/>
            </a:endParaRPr>
          </a:p>
        </p:txBody>
      </p:sp>
      <p:sp>
        <p:nvSpPr>
          <p:cNvPr id="8" name="Rectangle 7">
            <a:extLst>
              <a:ext uri="{FF2B5EF4-FFF2-40B4-BE49-F238E27FC236}">
                <a16:creationId xmlns:a16="http://schemas.microsoft.com/office/drawing/2014/main" id="{D1C8F92D-05C6-45F6-9606-126597ED4AE6}"/>
              </a:ext>
            </a:extLst>
          </p:cNvPr>
          <p:cNvSpPr/>
          <p:nvPr/>
        </p:nvSpPr>
        <p:spPr>
          <a:xfrm>
            <a:off x="5885895" y="5796945"/>
            <a:ext cx="1539659" cy="879919"/>
          </a:xfrm>
          <a:prstGeom prst="rect">
            <a:avLst/>
          </a:prstGeom>
          <a:solidFill>
            <a:schemeClr val="bg1"/>
          </a:solidFill>
          <a:ln>
            <a:noFill/>
          </a:ln>
          <a:effectLst>
            <a:innerShdw blurRad="114300">
              <a:prstClr val="black"/>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endParaRPr lang="en-US"/>
          </a:p>
        </p:txBody>
      </p:sp>
      <p:pic>
        <p:nvPicPr>
          <p:cNvPr id="9" name="Picture 8">
            <a:extLst>
              <a:ext uri="{FF2B5EF4-FFF2-40B4-BE49-F238E27FC236}">
                <a16:creationId xmlns:a16="http://schemas.microsoft.com/office/drawing/2014/main" id="{4267D460-5709-42BD-83E9-0876144898C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36971" b="25647"/>
          <a:stretch/>
        </p:blipFill>
        <p:spPr>
          <a:xfrm>
            <a:off x="6494548" y="5859427"/>
            <a:ext cx="810288" cy="270096"/>
          </a:xfrm>
          <a:prstGeom prst="rect">
            <a:avLst/>
          </a:prstGeom>
        </p:spPr>
      </p:pic>
      <p:pic>
        <p:nvPicPr>
          <p:cNvPr id="11" name="Picture 10">
            <a:extLst>
              <a:ext uri="{FF2B5EF4-FFF2-40B4-BE49-F238E27FC236}">
                <a16:creationId xmlns:a16="http://schemas.microsoft.com/office/drawing/2014/main" id="{9441739C-C678-4C96-91A1-BF3F74B0C1F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029" t="10277" b="15370"/>
          <a:stretch/>
        </p:blipFill>
        <p:spPr>
          <a:xfrm>
            <a:off x="6494548" y="6133097"/>
            <a:ext cx="475282" cy="270096"/>
          </a:xfrm>
          <a:prstGeom prst="rect">
            <a:avLst/>
          </a:prstGeom>
        </p:spPr>
      </p:pic>
      <p:pic>
        <p:nvPicPr>
          <p:cNvPr id="12" name="Picture 2">
            <a:extLst>
              <a:ext uri="{FF2B5EF4-FFF2-40B4-BE49-F238E27FC236}">
                <a16:creationId xmlns:a16="http://schemas.microsoft.com/office/drawing/2014/main" id="{0A2714A0-168E-48E2-9F1A-38250DCC495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360" t="11378" r="26201" b="13404"/>
          <a:stretch/>
        </p:blipFill>
        <p:spPr bwMode="auto">
          <a:xfrm>
            <a:off x="5986602" y="5829094"/>
            <a:ext cx="507946" cy="7647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6592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xl logo 2014 final vers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8" name="Rectangle 7"/>
          <p:cNvSpPr/>
          <p:nvPr/>
        </p:nvSpPr>
        <p:spPr>
          <a:xfrm>
            <a:off x="0" y="380985"/>
            <a:ext cx="9144000" cy="967666"/>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r>
              <a:rPr lang="en-US" sz="3500" b="1" dirty="0"/>
              <a:t>    Check your mindset: challenges</a:t>
            </a:r>
          </a:p>
        </p:txBody>
      </p:sp>
      <p:sp>
        <p:nvSpPr>
          <p:cNvPr id="12" name="TextBox 11">
            <a:extLst>
              <a:ext uri="{FF2B5EF4-FFF2-40B4-BE49-F238E27FC236}">
                <a16:creationId xmlns:a16="http://schemas.microsoft.com/office/drawing/2014/main" id="{F923942D-F72E-45BF-B464-852F0E5D3816}"/>
              </a:ext>
            </a:extLst>
          </p:cNvPr>
          <p:cNvSpPr txBox="1"/>
          <p:nvPr/>
        </p:nvSpPr>
        <p:spPr>
          <a:xfrm>
            <a:off x="6452850" y="1992693"/>
            <a:ext cx="2405400" cy="31700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000" b="1" dirty="0">
                <a:solidFill>
                  <a:srgbClr val="00B050"/>
                </a:solidFill>
              </a:rPr>
              <a:t>Growth mindset: </a:t>
            </a:r>
            <a:br>
              <a:rPr lang="en-GB" sz="2000" b="1" dirty="0">
                <a:solidFill>
                  <a:srgbClr val="00B050"/>
                </a:solidFill>
              </a:rPr>
            </a:br>
            <a:r>
              <a:rPr lang="en-GB" sz="2000" dirty="0">
                <a:solidFill>
                  <a:srgbClr val="00B050"/>
                </a:solidFill>
              </a:rPr>
              <a:t>I welcome a challenge. Bring it on! Trying new things is the only way to learn. I don’t mind if I don’t get it right first time. That’s fine. I’ll get it next time or the time after that. </a:t>
            </a:r>
          </a:p>
        </p:txBody>
      </p:sp>
      <p:sp>
        <p:nvSpPr>
          <p:cNvPr id="14" name="Rectangle 13">
            <a:extLst>
              <a:ext uri="{FF2B5EF4-FFF2-40B4-BE49-F238E27FC236}">
                <a16:creationId xmlns:a16="http://schemas.microsoft.com/office/drawing/2014/main" id="{3194D6CA-8E87-40D5-8DD1-F6746D424D61}"/>
              </a:ext>
            </a:extLst>
          </p:cNvPr>
          <p:cNvSpPr/>
          <p:nvPr/>
        </p:nvSpPr>
        <p:spPr>
          <a:xfrm>
            <a:off x="384047" y="1986487"/>
            <a:ext cx="2510138" cy="34778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GB" sz="2000" b="1" dirty="0">
                <a:solidFill>
                  <a:schemeClr val="accent4">
                    <a:lumMod val="75000"/>
                  </a:schemeClr>
                </a:solidFill>
              </a:rPr>
              <a:t>Fixed mindset: </a:t>
            </a:r>
            <a:br>
              <a:rPr lang="en-GB" sz="2000" b="1" dirty="0">
                <a:solidFill>
                  <a:schemeClr val="accent4">
                    <a:lumMod val="75000"/>
                  </a:schemeClr>
                </a:solidFill>
              </a:rPr>
            </a:br>
            <a:r>
              <a:rPr lang="en-GB" sz="2000" dirty="0">
                <a:solidFill>
                  <a:schemeClr val="accent4">
                    <a:lumMod val="75000"/>
                  </a:schemeClr>
                </a:solidFill>
              </a:rPr>
              <a:t>I don’t like challenges and usually avoid them at all costs. I don’t want to look stupid, so what happens if I try something and get it wrong? What if I lose? I’m better off just not taking part at all. </a:t>
            </a:r>
            <a:endParaRPr lang="en-GB" sz="3000" dirty="0"/>
          </a:p>
        </p:txBody>
      </p:sp>
      <p:cxnSp>
        <p:nvCxnSpPr>
          <p:cNvPr id="15" name="Straight Arrow Connector 14">
            <a:extLst>
              <a:ext uri="{FF2B5EF4-FFF2-40B4-BE49-F238E27FC236}">
                <a16:creationId xmlns:a16="http://schemas.microsoft.com/office/drawing/2014/main" id="{4B55232C-D71E-464E-BCDA-5C10D0D4355E}"/>
              </a:ext>
            </a:extLst>
          </p:cNvPr>
          <p:cNvCxnSpPr/>
          <p:nvPr/>
        </p:nvCxnSpPr>
        <p:spPr>
          <a:xfrm>
            <a:off x="3012315" y="3577743"/>
            <a:ext cx="3338395" cy="0"/>
          </a:xfrm>
          <a:prstGeom prst="straightConnector1">
            <a:avLst/>
          </a:prstGeom>
          <a:ln w="76200" cmpd="sng">
            <a:solidFill>
              <a:schemeClr val="tx1">
                <a:lumMod val="50000"/>
                <a:lumOff val="5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B3AC9301-5E99-4DA4-BE35-6F0E7C073181}"/>
              </a:ext>
            </a:extLst>
          </p:cNvPr>
          <p:cNvPicPr>
            <a:picLocks noChangeAspect="1"/>
          </p:cNvPicPr>
          <p:nvPr/>
        </p:nvPicPr>
        <p:blipFill rotWithShape="1">
          <a:blip r:embed="rId4"/>
          <a:srcRect t="11024" b="9368"/>
          <a:stretch/>
        </p:blipFill>
        <p:spPr>
          <a:xfrm rot="10800000">
            <a:off x="6983687" y="99956"/>
            <a:ext cx="1933627" cy="1539317"/>
          </a:xfrm>
          <a:prstGeom prst="rect">
            <a:avLst/>
          </a:prstGeom>
          <a:ln>
            <a:noFill/>
          </a:ln>
          <a:effectLst>
            <a:outerShdw blurRad="292100" dist="139700" dir="2700000" algn="tl" rotWithShape="0">
              <a:srgbClr val="333333">
                <a:alpha val="65000"/>
              </a:srgbClr>
            </a:outerShdw>
          </a:effectLst>
        </p:spPr>
      </p:pic>
      <p:pic>
        <p:nvPicPr>
          <p:cNvPr id="9" name="Picture 2">
            <a:extLst>
              <a:ext uri="{FF2B5EF4-FFF2-40B4-BE49-F238E27FC236}">
                <a16:creationId xmlns:a16="http://schemas.microsoft.com/office/drawing/2014/main" id="{EE259740-D61D-49CA-92D6-8F8ED3E2DDB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59CD0FCE-286F-489C-B76B-9C8161CD8B1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2181659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xl logo 2014 final vers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12" name="TextBox 11">
            <a:extLst>
              <a:ext uri="{FF2B5EF4-FFF2-40B4-BE49-F238E27FC236}">
                <a16:creationId xmlns:a16="http://schemas.microsoft.com/office/drawing/2014/main" id="{F923942D-F72E-45BF-B464-852F0E5D3816}"/>
              </a:ext>
            </a:extLst>
          </p:cNvPr>
          <p:cNvSpPr txBox="1"/>
          <p:nvPr/>
        </p:nvSpPr>
        <p:spPr>
          <a:xfrm>
            <a:off x="6526683" y="2068890"/>
            <a:ext cx="2346334" cy="286232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000" b="1" dirty="0">
                <a:solidFill>
                  <a:srgbClr val="00B050"/>
                </a:solidFill>
              </a:rPr>
              <a:t>Growth mindset: </a:t>
            </a:r>
            <a:r>
              <a:rPr lang="en-GB" sz="2000" dirty="0">
                <a:solidFill>
                  <a:srgbClr val="00B050"/>
                </a:solidFill>
              </a:rPr>
              <a:t>Mistakes happen. They are nothing to be ashamed of and they show me exactly what I don’t know so that I can work on improving my skills. </a:t>
            </a:r>
          </a:p>
        </p:txBody>
      </p:sp>
      <p:sp>
        <p:nvSpPr>
          <p:cNvPr id="14" name="Rectangle 13">
            <a:extLst>
              <a:ext uri="{FF2B5EF4-FFF2-40B4-BE49-F238E27FC236}">
                <a16:creationId xmlns:a16="http://schemas.microsoft.com/office/drawing/2014/main" id="{3194D6CA-8E87-40D5-8DD1-F6746D424D61}"/>
              </a:ext>
            </a:extLst>
          </p:cNvPr>
          <p:cNvSpPr/>
          <p:nvPr/>
        </p:nvSpPr>
        <p:spPr>
          <a:xfrm>
            <a:off x="576007" y="1965050"/>
            <a:ext cx="2332944" cy="286232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GB" sz="2000" b="1" dirty="0">
                <a:solidFill>
                  <a:schemeClr val="accent4">
                    <a:lumMod val="75000"/>
                  </a:schemeClr>
                </a:solidFill>
              </a:rPr>
              <a:t>Fixed mindset: </a:t>
            </a:r>
            <a:r>
              <a:rPr lang="en-GB" sz="2000" dirty="0">
                <a:solidFill>
                  <a:schemeClr val="accent4">
                    <a:lumMod val="75000"/>
                  </a:schemeClr>
                </a:solidFill>
              </a:rPr>
              <a:t>Let’s not admit we make them. Let’s carry on exactly as before. And let’s definitely not ask anyone for help. Super-talented people don’t need help! </a:t>
            </a:r>
            <a:endParaRPr lang="en-GB" sz="3000" dirty="0"/>
          </a:p>
        </p:txBody>
      </p:sp>
      <p:sp>
        <p:nvSpPr>
          <p:cNvPr id="11" name="Rectangle 10"/>
          <p:cNvSpPr/>
          <p:nvPr/>
        </p:nvSpPr>
        <p:spPr>
          <a:xfrm>
            <a:off x="0" y="380985"/>
            <a:ext cx="9144000" cy="967666"/>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r>
              <a:rPr lang="en-US" sz="3500" b="1" dirty="0"/>
              <a:t>    Check your mindset: mistakes</a:t>
            </a:r>
          </a:p>
        </p:txBody>
      </p:sp>
      <p:pic>
        <p:nvPicPr>
          <p:cNvPr id="13" name="Picture 12">
            <a:extLst>
              <a:ext uri="{FF2B5EF4-FFF2-40B4-BE49-F238E27FC236}">
                <a16:creationId xmlns:a16="http://schemas.microsoft.com/office/drawing/2014/main" id="{B3AC9301-5E99-4DA4-BE35-6F0E7C073181}"/>
              </a:ext>
            </a:extLst>
          </p:cNvPr>
          <p:cNvPicPr>
            <a:picLocks noChangeAspect="1"/>
          </p:cNvPicPr>
          <p:nvPr/>
        </p:nvPicPr>
        <p:blipFill rotWithShape="1">
          <a:blip r:embed="rId4"/>
          <a:srcRect t="11024" b="9368"/>
          <a:stretch/>
        </p:blipFill>
        <p:spPr>
          <a:xfrm rot="10800000">
            <a:off x="6983687" y="99956"/>
            <a:ext cx="1933627" cy="1539317"/>
          </a:xfrm>
          <a:prstGeom prst="rect">
            <a:avLst/>
          </a:prstGeom>
          <a:ln>
            <a:noFill/>
          </a:ln>
          <a:effectLst>
            <a:outerShdw blurRad="292100" dist="139700" dir="2700000" algn="tl" rotWithShape="0">
              <a:srgbClr val="333333">
                <a:alpha val="65000"/>
              </a:srgbClr>
            </a:outerShdw>
          </a:effectLst>
        </p:spPr>
      </p:pic>
      <p:cxnSp>
        <p:nvCxnSpPr>
          <p:cNvPr id="16" name="Straight Arrow Connector 15">
            <a:extLst>
              <a:ext uri="{FF2B5EF4-FFF2-40B4-BE49-F238E27FC236}">
                <a16:creationId xmlns:a16="http://schemas.microsoft.com/office/drawing/2014/main" id="{4B55232C-D71E-464E-BCDA-5C10D0D4355E}"/>
              </a:ext>
            </a:extLst>
          </p:cNvPr>
          <p:cNvCxnSpPr/>
          <p:nvPr/>
        </p:nvCxnSpPr>
        <p:spPr>
          <a:xfrm>
            <a:off x="3012315" y="3577743"/>
            <a:ext cx="3338395" cy="0"/>
          </a:xfrm>
          <a:prstGeom prst="straightConnector1">
            <a:avLst/>
          </a:prstGeom>
          <a:ln w="76200" cmpd="sng">
            <a:solidFill>
              <a:schemeClr val="tx1">
                <a:lumMod val="50000"/>
                <a:lumOff val="5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pic>
        <p:nvPicPr>
          <p:cNvPr id="9" name="Picture 2">
            <a:extLst>
              <a:ext uri="{FF2B5EF4-FFF2-40B4-BE49-F238E27FC236}">
                <a16:creationId xmlns:a16="http://schemas.microsoft.com/office/drawing/2014/main" id="{1501459D-16FB-46F4-87E5-D24C3F17ED7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C3E9DC39-43A0-4E91-8973-6DCACE0B63C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3401274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06500" y="1694950"/>
            <a:ext cx="7064374" cy="39737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4"/>
          <p:cNvSpPr/>
          <p:nvPr/>
        </p:nvSpPr>
        <p:spPr>
          <a:xfrm>
            <a:off x="0" y="174625"/>
            <a:ext cx="9144000" cy="1254125"/>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5400" b="1" dirty="0"/>
              <a:t>Matthew Syed</a:t>
            </a:r>
          </a:p>
        </p:txBody>
      </p:sp>
      <p:pic>
        <p:nvPicPr>
          <p:cNvPr id="7" name="Picture 6" descr="Pixl logo 2014 final vers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pic>
        <p:nvPicPr>
          <p:cNvPr id="2" name="Picture 1"/>
          <p:cNvPicPr>
            <a:picLocks noChangeAspect="1"/>
          </p:cNvPicPr>
          <p:nvPr/>
        </p:nvPicPr>
        <p:blipFill>
          <a:blip r:embed="rId4"/>
          <a:stretch>
            <a:fillRect/>
          </a:stretch>
        </p:blipFill>
        <p:spPr>
          <a:xfrm>
            <a:off x="226596" y="174625"/>
            <a:ext cx="2026719" cy="1432182"/>
          </a:xfrm>
          <a:prstGeom prst="rect">
            <a:avLst/>
          </a:prstGeom>
        </p:spPr>
      </p:pic>
      <p:pic>
        <p:nvPicPr>
          <p:cNvPr id="8" name="Picture 2">
            <a:extLst>
              <a:ext uri="{FF2B5EF4-FFF2-40B4-BE49-F238E27FC236}">
                <a16:creationId xmlns:a16="http://schemas.microsoft.com/office/drawing/2014/main" id="{08186A7A-DC92-4821-BF81-316D9A9D657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8FF0BDCC-9834-4E81-81A3-36671185C74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36695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ixl logo 2014 final 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2" name="TextBox 1">
            <a:extLst>
              <a:ext uri="{FF2B5EF4-FFF2-40B4-BE49-F238E27FC236}">
                <a16:creationId xmlns:a16="http://schemas.microsoft.com/office/drawing/2014/main" id="{FA48766F-6264-413A-8535-788CADDE901A}"/>
              </a:ext>
            </a:extLst>
          </p:cNvPr>
          <p:cNvSpPr txBox="1"/>
          <p:nvPr/>
        </p:nvSpPr>
        <p:spPr>
          <a:xfrm>
            <a:off x="408373" y="2325691"/>
            <a:ext cx="8353887" cy="3539431"/>
          </a:xfrm>
          <a:prstGeom prst="rect">
            <a:avLst/>
          </a:prstGeom>
          <a:noFill/>
        </p:spPr>
        <p:txBody>
          <a:bodyPr wrap="square" rtlCol="0">
            <a:spAutoFit/>
          </a:bodyPr>
          <a:lstStyle/>
          <a:p>
            <a:pPr marL="514350" indent="-514350">
              <a:buAutoNum type="arabicPeriod"/>
            </a:pPr>
            <a:r>
              <a:rPr lang="en-GB" sz="2700" dirty="0"/>
              <a:t>Identify a situation that you find challenging this </a:t>
            </a:r>
            <a:r>
              <a:rPr lang="en-GB" sz="2700" dirty="0">
                <a:solidFill>
                  <a:srgbClr val="000000"/>
                </a:solidFill>
              </a:rPr>
              <a:t>week. Write down the obstacles that you faced.</a:t>
            </a:r>
            <a:endParaRPr lang="en-GB" sz="2700" u="sng" dirty="0">
              <a:solidFill>
                <a:srgbClr val="000000"/>
              </a:solidFill>
            </a:endParaRPr>
          </a:p>
          <a:p>
            <a:pPr marL="514350" indent="-514350">
              <a:buAutoNum type="arabicPeriod"/>
            </a:pPr>
            <a:r>
              <a:rPr lang="en-GB" sz="2700" dirty="0">
                <a:solidFill>
                  <a:srgbClr val="000000"/>
                </a:solidFill>
              </a:rPr>
              <a:t> </a:t>
            </a:r>
            <a:r>
              <a:rPr lang="en-GB" sz="2700" b="1" dirty="0"/>
              <a:t>Consciously choose </a:t>
            </a:r>
            <a:r>
              <a:rPr lang="en-GB" sz="2700" dirty="0"/>
              <a:t>to approach these obstacles positively. Notice the </a:t>
            </a:r>
            <a:r>
              <a:rPr lang="en-GB" sz="2700" b="1" dirty="0">
                <a:solidFill>
                  <a:srgbClr val="00B050"/>
                </a:solidFill>
              </a:rPr>
              <a:t>growth mindset </a:t>
            </a:r>
            <a:r>
              <a:rPr lang="en-GB" sz="2700" dirty="0"/>
              <a:t>phrases </a:t>
            </a:r>
            <a:br>
              <a:rPr lang="en-GB" sz="2700" dirty="0"/>
            </a:br>
            <a:r>
              <a:rPr lang="en-GB" sz="2700" dirty="0"/>
              <a:t>and attitudes that help you to do this. </a:t>
            </a:r>
          </a:p>
          <a:p>
            <a:pPr marL="514350" indent="-514350">
              <a:buAutoNum type="arabicPeriod"/>
            </a:pPr>
            <a:r>
              <a:rPr lang="en-GB" sz="2700" dirty="0"/>
              <a:t>Reflect on how you feel different about tackling something challenging. Be prepared to share this </a:t>
            </a:r>
            <a:br>
              <a:rPr lang="en-GB" sz="2700" dirty="0"/>
            </a:br>
            <a:r>
              <a:rPr lang="en-GB" sz="2700" dirty="0"/>
              <a:t>in the reflection session. </a:t>
            </a:r>
          </a:p>
        </p:txBody>
      </p:sp>
      <p:sp>
        <p:nvSpPr>
          <p:cNvPr id="11" name="TextBox 10"/>
          <p:cNvSpPr txBox="1"/>
          <p:nvPr/>
        </p:nvSpPr>
        <p:spPr>
          <a:xfrm>
            <a:off x="3741282" y="517876"/>
            <a:ext cx="4882056" cy="1446550"/>
          </a:xfrm>
          <a:prstGeom prst="rect">
            <a:avLst/>
          </a:prstGeom>
          <a:noFill/>
        </p:spPr>
        <p:txBody>
          <a:bodyPr wrap="square" rtlCol="0">
            <a:spAutoFit/>
          </a:bodyPr>
          <a:lstStyle/>
          <a:p>
            <a:r>
              <a:rPr lang="en-US" sz="4400" b="1" dirty="0"/>
              <a:t>What next?</a:t>
            </a:r>
            <a:br>
              <a:rPr lang="en-US" sz="4400" b="1" dirty="0"/>
            </a:br>
            <a:r>
              <a:rPr lang="en-US" sz="4400" b="1" dirty="0"/>
              <a:t>Commit to change.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788" y="298253"/>
            <a:ext cx="2828693" cy="18857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2">
            <a:extLst>
              <a:ext uri="{FF2B5EF4-FFF2-40B4-BE49-F238E27FC236}">
                <a16:creationId xmlns:a16="http://schemas.microsoft.com/office/drawing/2014/main" id="{317C57EA-CC73-4DB2-9541-100789EB120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530A6F4B-744D-400F-BBB6-1A26F509D5B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1792383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xl logo 2014 final 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9" name="TextBox 8"/>
          <p:cNvSpPr txBox="1"/>
          <p:nvPr/>
        </p:nvSpPr>
        <p:spPr>
          <a:xfrm>
            <a:off x="226596" y="520789"/>
            <a:ext cx="4016375" cy="2431435"/>
          </a:xfrm>
          <a:prstGeom prst="rect">
            <a:avLst/>
          </a:prstGeom>
          <a:noFill/>
        </p:spPr>
        <p:txBody>
          <a:bodyPr wrap="square" rtlCol="0">
            <a:spAutoFit/>
          </a:bodyPr>
          <a:lstStyle/>
          <a:p>
            <a:r>
              <a:rPr lang="en-US" sz="4000" b="1" dirty="0">
                <a:solidFill>
                  <a:schemeClr val="tx1">
                    <a:lumMod val="50000"/>
                    <a:lumOff val="50000"/>
                  </a:schemeClr>
                </a:solidFill>
                <a:latin typeface="Calibri"/>
                <a:cs typeface="Calibri"/>
              </a:rPr>
              <a:t>NEXT </a:t>
            </a:r>
            <a:br>
              <a:rPr lang="en-US" sz="4000" b="1" dirty="0">
                <a:solidFill>
                  <a:schemeClr val="tx1">
                    <a:lumMod val="50000"/>
                    <a:lumOff val="50000"/>
                  </a:schemeClr>
                </a:solidFill>
                <a:latin typeface="Calibri"/>
                <a:cs typeface="Calibri"/>
              </a:rPr>
            </a:br>
            <a:r>
              <a:rPr lang="en-US" sz="4000" b="1" dirty="0">
                <a:solidFill>
                  <a:schemeClr val="tx1">
                    <a:lumMod val="50000"/>
                    <a:lumOff val="50000"/>
                  </a:schemeClr>
                </a:solidFill>
                <a:latin typeface="Calibri"/>
                <a:cs typeface="Calibri"/>
              </a:rPr>
              <a:t>SESSION</a:t>
            </a:r>
          </a:p>
          <a:p>
            <a:pPr algn="ctr"/>
            <a:br>
              <a:rPr lang="en-US" sz="4800" b="1" dirty="0">
                <a:solidFill>
                  <a:srgbClr val="FFCC00"/>
                </a:solidFill>
                <a:latin typeface="Calibri"/>
                <a:cs typeface="Calibri"/>
              </a:rPr>
            </a:br>
            <a:endParaRPr lang="en-US" sz="2400" b="1" dirty="0">
              <a:solidFill>
                <a:srgbClr val="FFCC00"/>
              </a:solidFill>
              <a:latin typeface="Calibri"/>
              <a:cs typeface="Calibri"/>
            </a:endParaRPr>
          </a:p>
        </p:txBody>
      </p:sp>
      <p:sp>
        <p:nvSpPr>
          <p:cNvPr id="11" name="Bent Arrow 10"/>
          <p:cNvSpPr/>
          <p:nvPr/>
        </p:nvSpPr>
        <p:spPr>
          <a:xfrm rot="10800000" flipH="1">
            <a:off x="766346" y="2024061"/>
            <a:ext cx="1174750" cy="1095375"/>
          </a:xfrm>
          <a:prstGeom prst="bentArrow">
            <a:avLst/>
          </a:prstGeom>
          <a:ln>
            <a:noFill/>
          </a:ln>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pic>
        <p:nvPicPr>
          <p:cNvPr id="8" name="Picture 2" descr="C:\Users\Louise.Grieve\AppData\Local\Microsoft\Windows\Temporary Internet Files\Content.Outlook\BWQP0MKW\You Are Awesome_interior header pages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9676" y="0"/>
            <a:ext cx="4703928" cy="685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10" name="Picture 2">
            <a:extLst>
              <a:ext uri="{FF2B5EF4-FFF2-40B4-BE49-F238E27FC236}">
                <a16:creationId xmlns:a16="http://schemas.microsoft.com/office/drawing/2014/main" id="{93082CE6-CA12-4B4E-AD6A-181B64D58BA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36FA6C8B-3D87-4E54-AE47-E19C0C7CCB4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77358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60"/>
            <a:ext cx="9144000" cy="68611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descr="Pixl logo 2014 final vers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930" y="5796945"/>
            <a:ext cx="1480320" cy="879919"/>
          </a:xfrm>
          <a:prstGeom prst="rect">
            <a:avLst/>
          </a:prstGeom>
          <a:ln>
            <a:noFill/>
          </a:ln>
          <a:effectLst>
            <a:outerShdw blurRad="190500" algn="tl" rotWithShape="0">
              <a:srgbClr val="000000">
                <a:alpha val="70000"/>
              </a:srgbClr>
            </a:outerShdw>
          </a:effectLst>
        </p:spPr>
      </p:pic>
      <p:sp>
        <p:nvSpPr>
          <p:cNvPr id="7" name="TextBox 6"/>
          <p:cNvSpPr txBox="1"/>
          <p:nvPr/>
        </p:nvSpPr>
        <p:spPr>
          <a:xfrm>
            <a:off x="1730375" y="1968500"/>
            <a:ext cx="5647555" cy="2554545"/>
          </a:xfrm>
          <a:prstGeom prst="rect">
            <a:avLst/>
          </a:prstGeom>
          <a:noFill/>
        </p:spPr>
        <p:txBody>
          <a:bodyPr wrap="square" rtlCol="0">
            <a:spAutoFit/>
          </a:bodyPr>
          <a:lstStyle/>
          <a:p>
            <a:pPr algn="ctr"/>
            <a:r>
              <a:rPr lang="en-US" sz="8000" b="1" dirty="0">
                <a:solidFill>
                  <a:srgbClr val="FFCC00"/>
                </a:solidFill>
                <a:latin typeface="Calibri"/>
                <a:cs typeface="Calibri"/>
              </a:rPr>
              <a:t>YOU ARE </a:t>
            </a:r>
            <a:br>
              <a:rPr lang="en-US" sz="8000" b="1" dirty="0">
                <a:solidFill>
                  <a:srgbClr val="FFCC00"/>
                </a:solidFill>
                <a:latin typeface="Calibri"/>
                <a:cs typeface="Calibri"/>
              </a:rPr>
            </a:br>
            <a:r>
              <a:rPr lang="en-US" sz="8000" b="1" dirty="0">
                <a:solidFill>
                  <a:srgbClr val="FFCC00"/>
                </a:solidFill>
                <a:latin typeface="Calibri"/>
                <a:cs typeface="Calibri"/>
              </a:rPr>
              <a:t>AWESOME</a:t>
            </a:r>
            <a:endParaRPr lang="en-US" sz="4400" b="1" dirty="0">
              <a:solidFill>
                <a:srgbClr val="FFCC00"/>
              </a:solidFill>
              <a:latin typeface="Calibri"/>
              <a:cs typeface="Calibri"/>
            </a:endParaRPr>
          </a:p>
        </p:txBody>
      </p:sp>
      <p:sp>
        <p:nvSpPr>
          <p:cNvPr id="8" name="Rectangle 7">
            <a:extLst>
              <a:ext uri="{FF2B5EF4-FFF2-40B4-BE49-F238E27FC236}">
                <a16:creationId xmlns:a16="http://schemas.microsoft.com/office/drawing/2014/main" id="{BDAD8170-CC65-4B4F-A487-FC246B2425EF}"/>
              </a:ext>
            </a:extLst>
          </p:cNvPr>
          <p:cNvSpPr/>
          <p:nvPr/>
        </p:nvSpPr>
        <p:spPr>
          <a:xfrm>
            <a:off x="5885895" y="5796945"/>
            <a:ext cx="1539659" cy="879919"/>
          </a:xfrm>
          <a:prstGeom prst="rect">
            <a:avLst/>
          </a:prstGeom>
          <a:solidFill>
            <a:schemeClr val="bg1"/>
          </a:solidFill>
          <a:ln>
            <a:noFill/>
          </a:ln>
          <a:effectLst>
            <a:innerShdw blurRad="114300">
              <a:prstClr val="black"/>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endParaRPr lang="en-US"/>
          </a:p>
        </p:txBody>
      </p:sp>
      <p:pic>
        <p:nvPicPr>
          <p:cNvPr id="9" name="Picture 8">
            <a:extLst>
              <a:ext uri="{FF2B5EF4-FFF2-40B4-BE49-F238E27FC236}">
                <a16:creationId xmlns:a16="http://schemas.microsoft.com/office/drawing/2014/main" id="{D2DEA5ED-6ADE-4327-AB71-4930C3C9A43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36971" b="25647"/>
          <a:stretch/>
        </p:blipFill>
        <p:spPr>
          <a:xfrm>
            <a:off x="6494548" y="5859427"/>
            <a:ext cx="810288" cy="270096"/>
          </a:xfrm>
          <a:prstGeom prst="rect">
            <a:avLst/>
          </a:prstGeom>
        </p:spPr>
      </p:pic>
      <p:pic>
        <p:nvPicPr>
          <p:cNvPr id="11" name="Picture 10">
            <a:extLst>
              <a:ext uri="{FF2B5EF4-FFF2-40B4-BE49-F238E27FC236}">
                <a16:creationId xmlns:a16="http://schemas.microsoft.com/office/drawing/2014/main" id="{099A9F1A-3062-4179-931C-7D7E628FFE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029" t="10277" b="15370"/>
          <a:stretch/>
        </p:blipFill>
        <p:spPr>
          <a:xfrm>
            <a:off x="6494548" y="6133097"/>
            <a:ext cx="475282" cy="270096"/>
          </a:xfrm>
          <a:prstGeom prst="rect">
            <a:avLst/>
          </a:prstGeom>
        </p:spPr>
      </p:pic>
      <p:pic>
        <p:nvPicPr>
          <p:cNvPr id="12" name="Picture 2">
            <a:extLst>
              <a:ext uri="{FF2B5EF4-FFF2-40B4-BE49-F238E27FC236}">
                <a16:creationId xmlns:a16="http://schemas.microsoft.com/office/drawing/2014/main" id="{9A76986D-6507-4064-A520-1642E6B3AD0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360" t="11378" r="26201" b="13404"/>
          <a:stretch/>
        </p:blipFill>
        <p:spPr bwMode="auto">
          <a:xfrm>
            <a:off x="5986602" y="5829094"/>
            <a:ext cx="507946" cy="7647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9491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1914" y="2602953"/>
            <a:ext cx="8254313" cy="3046988"/>
          </a:xfrm>
          <a:prstGeom prst="rect">
            <a:avLst/>
          </a:prstGeom>
          <a:noFill/>
          <a:ln>
            <a:solidFill>
              <a:schemeClr val="tx1"/>
            </a:solidFill>
          </a:ln>
        </p:spPr>
        <p:txBody>
          <a:bodyPr wrap="square" rtlCol="0" anchor="t">
            <a:spAutoFit/>
          </a:bodyPr>
          <a:lstStyle/>
          <a:p>
            <a:endParaRPr lang="en-US" sz="1200" dirty="0">
              <a:solidFill>
                <a:prstClr val="black"/>
              </a:solidFill>
            </a:endParaRPr>
          </a:p>
          <a:p>
            <a:r>
              <a:rPr lang="de-DE" sz="1200" dirty="0">
                <a:solidFill>
                  <a:prstClr val="black"/>
                </a:solidFill>
              </a:rPr>
              <a:t>© </a:t>
            </a:r>
            <a:r>
              <a:rPr lang="en-US" sz="1200" dirty="0">
                <a:solidFill>
                  <a:prstClr val="black"/>
                </a:solidFill>
              </a:rPr>
              <a:t>Year 2018 The PiXL Club Ltd and Author Matthew Syed. All rights reserved.</a:t>
            </a:r>
          </a:p>
          <a:p>
            <a:endParaRPr lang="en-US" sz="1200" dirty="0">
              <a:solidFill>
                <a:prstClr val="black"/>
              </a:solidFill>
            </a:endParaRPr>
          </a:p>
          <a:p>
            <a:r>
              <a:rPr lang="en-US" sz="1200" dirty="0">
                <a:solidFill>
                  <a:prstClr val="black"/>
                </a:solidFill>
              </a:rPr>
              <a:t>If this resource has been provided under The PiXL Club Ltd school membership agreement, it is strictly for the use of member schools for as long as they remain members of The PiXL Club. It may not be copied, sold, or transferred to a third party or used by the school after membership ceases. Until such time it may be freely used within the member school.</a:t>
            </a:r>
          </a:p>
          <a:p>
            <a:endParaRPr lang="en-US" sz="1200" dirty="0">
              <a:solidFill>
                <a:prstClr val="black"/>
              </a:solidFill>
            </a:endParaRPr>
          </a:p>
          <a:p>
            <a:r>
              <a:rPr lang="en-US" sz="1200" dirty="0">
                <a:solidFill>
                  <a:prstClr val="black"/>
                </a:solidFill>
              </a:rPr>
              <a:t>The Author Matthew Syed has the right to sell this teaching guide. It may not be copied, sold, or transferred to or by a third party. Matthew Syed takes full responsibility for all commercial activity thereof. </a:t>
            </a:r>
          </a:p>
          <a:p>
            <a:endParaRPr lang="en-US" sz="1200" dirty="0">
              <a:solidFill>
                <a:prstClr val="black"/>
              </a:solidFill>
            </a:endParaRPr>
          </a:p>
          <a:p>
            <a:r>
              <a:rPr lang="en-US" sz="1200" dirty="0">
                <a:solidFill>
                  <a:prstClr val="black"/>
                </a:solidFill>
              </a:rPr>
              <a:t>All opinions and contributions are those of the author. The contents of this resource are not connected with, or endorsed by, any other company, </a:t>
            </a:r>
            <a:r>
              <a:rPr lang="en-US" sz="1200" dirty="0" err="1">
                <a:solidFill>
                  <a:prstClr val="black"/>
                </a:solidFill>
              </a:rPr>
              <a:t>organisation</a:t>
            </a:r>
            <a:r>
              <a:rPr lang="en-US" sz="1200" dirty="0">
                <a:solidFill>
                  <a:prstClr val="black"/>
                </a:solidFill>
              </a:rPr>
              <a:t> or institution.  Any additional images are from </a:t>
            </a:r>
            <a:r>
              <a:rPr lang="en-US" sz="1200" u="sng" dirty="0">
                <a:solidFill>
                  <a:prstClr val="black"/>
                </a:solidFill>
                <a:hlinkClick r:id="rId3"/>
              </a:rPr>
              <a:t>getty.co.uk</a:t>
            </a:r>
            <a:r>
              <a:rPr lang="en-US" sz="1200" dirty="0">
                <a:solidFill>
                  <a:prstClr val="black"/>
                </a:solidFill>
              </a:rPr>
              <a:t> , unless otherwise stated. </a:t>
            </a:r>
            <a:r>
              <a:rPr lang="en-US" sz="1200" dirty="0">
                <a:solidFill>
                  <a:prstClr val="black"/>
                </a:solidFill>
                <a:cs typeface="Calibri"/>
              </a:rPr>
              <a:t>'You Are Awesome' illustrations copyright © Toby Triumph.  </a:t>
            </a:r>
          </a:p>
          <a:p>
            <a:endParaRPr lang="en-US" sz="1200" dirty="0">
              <a:solidFill>
                <a:prstClr val="black"/>
              </a:solidFill>
              <a:cs typeface="Calibri"/>
            </a:endParaRPr>
          </a:p>
          <a:p>
            <a:r>
              <a:rPr lang="en-US" sz="1200" dirty="0">
                <a:solidFill>
                  <a:prstClr val="black"/>
                </a:solidFill>
              </a:rPr>
              <a:t>Endeavours have been made to trace and contact copyright owners. If there are any inadvertent omissions or errors in the acknowledgements or usage, this is unintended and PiXL will be remedy these on written notification.</a:t>
            </a:r>
            <a:endParaRPr lang="en-US" sz="1200" dirty="0">
              <a:solidFill>
                <a:prstClr val="black"/>
              </a:solidFill>
              <a:cs typeface="Calibri"/>
            </a:endParaRPr>
          </a:p>
        </p:txBody>
      </p:sp>
      <p:pic>
        <p:nvPicPr>
          <p:cNvPr id="4" name="Picture 2">
            <a:extLst>
              <a:ext uri="{FF2B5EF4-FFF2-40B4-BE49-F238E27FC236}">
                <a16:creationId xmlns:a16="http://schemas.microsoft.com/office/drawing/2014/main" id="{3CE330F2-7637-4D85-961A-2980F03381A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360" t="11378" r="26201" b="13404"/>
          <a:stretch/>
        </p:blipFill>
        <p:spPr bwMode="auto">
          <a:xfrm>
            <a:off x="481914" y="5987385"/>
            <a:ext cx="501684" cy="7552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E55FF380-2232-47A9-AD53-DBECA1DC5E4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371"/>
          <a:stretch/>
        </p:blipFill>
        <p:spPr>
          <a:xfrm>
            <a:off x="983598" y="6198769"/>
            <a:ext cx="1390548" cy="332530"/>
          </a:xfrm>
          <a:prstGeom prst="rect">
            <a:avLst/>
          </a:prstGeom>
        </p:spPr>
      </p:pic>
      <p:pic>
        <p:nvPicPr>
          <p:cNvPr id="6" name="Picture 5" descr="Pixl logo 2014 final version.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5907" y="5862764"/>
            <a:ext cx="1480320" cy="879919"/>
          </a:xfrm>
          <a:prstGeom prst="rect">
            <a:avLst/>
          </a:prstGeom>
        </p:spPr>
      </p:pic>
    </p:spTree>
    <p:extLst>
      <p:ext uri="{BB962C8B-B14F-4D97-AF65-F5344CB8AC3E}">
        <p14:creationId xmlns:p14="http://schemas.microsoft.com/office/powerpoint/2010/main" val="836179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xl logo 2014 final vers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pic>
        <p:nvPicPr>
          <p:cNvPr id="4" name="Picture 3" descr="Screen Shot 2018-02-08 at 22.16.51.png"/>
          <p:cNvPicPr>
            <a:picLocks noChangeAspect="1"/>
          </p:cNvPicPr>
          <p:nvPr/>
        </p:nvPicPr>
        <p:blipFill rotWithShape="1">
          <a:blip r:embed="rId4">
            <a:extLst>
              <a:ext uri="{28A0092B-C50C-407E-A947-70E740481C1C}">
                <a14:useLocalDpi xmlns:a14="http://schemas.microsoft.com/office/drawing/2010/main" val="0"/>
              </a:ext>
            </a:extLst>
          </a:blip>
          <a:srcRect l="15798" t="32222" r="24827" b="8333"/>
          <a:stretch/>
        </p:blipFill>
        <p:spPr>
          <a:xfrm>
            <a:off x="1527992" y="1785922"/>
            <a:ext cx="5849938" cy="3660488"/>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055688" y="368652"/>
            <a:ext cx="7469188" cy="1200329"/>
          </a:xfrm>
          <a:prstGeom prst="rect">
            <a:avLst/>
          </a:prstGeom>
          <a:noFill/>
        </p:spPr>
        <p:txBody>
          <a:bodyPr wrap="square" rtlCol="0">
            <a:spAutoFit/>
          </a:bodyPr>
          <a:lstStyle/>
          <a:p>
            <a:pPr algn="ctr"/>
            <a:r>
              <a:rPr lang="en-US" sz="3600" dirty="0">
                <a:latin typeface="Calibri"/>
                <a:cs typeface="Calibri"/>
              </a:rPr>
              <a:t>Have your responses to any of these statements changed? How? Why?</a:t>
            </a:r>
          </a:p>
        </p:txBody>
      </p:sp>
      <p:pic>
        <p:nvPicPr>
          <p:cNvPr id="7" name="Picture 2">
            <a:extLst>
              <a:ext uri="{FF2B5EF4-FFF2-40B4-BE49-F238E27FC236}">
                <a16:creationId xmlns:a16="http://schemas.microsoft.com/office/drawing/2014/main" id="{4FD165FE-6AC7-4C50-947D-507293332CD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CB4D5F7B-E3D1-48B4-9B20-F1FFE425E5D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2417835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xl logo 2014 final 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8" name="TextBox 7"/>
          <p:cNvSpPr txBox="1"/>
          <p:nvPr/>
        </p:nvSpPr>
        <p:spPr>
          <a:xfrm>
            <a:off x="4369971" y="387077"/>
            <a:ext cx="4631154" cy="1508105"/>
          </a:xfrm>
          <a:prstGeom prst="rect">
            <a:avLst/>
          </a:prstGeom>
          <a:noFill/>
        </p:spPr>
        <p:txBody>
          <a:bodyPr wrap="square" rtlCol="0">
            <a:spAutoFit/>
          </a:bodyPr>
          <a:lstStyle/>
          <a:p>
            <a:r>
              <a:rPr lang="en-US" sz="3600" b="1" dirty="0">
                <a:solidFill>
                  <a:schemeClr val="tx1">
                    <a:lumMod val="50000"/>
                    <a:lumOff val="50000"/>
                  </a:schemeClr>
                </a:solidFill>
                <a:latin typeface="Calibri"/>
                <a:cs typeface="Calibri"/>
              </a:rPr>
              <a:t>TODAY’S </a:t>
            </a:r>
            <a:br>
              <a:rPr lang="en-US" sz="3600" b="1" dirty="0">
                <a:solidFill>
                  <a:schemeClr val="tx1">
                    <a:lumMod val="50000"/>
                    <a:lumOff val="50000"/>
                  </a:schemeClr>
                </a:solidFill>
                <a:latin typeface="Calibri"/>
                <a:cs typeface="Calibri"/>
              </a:rPr>
            </a:br>
            <a:r>
              <a:rPr lang="en-US" sz="3600" b="1" dirty="0">
                <a:solidFill>
                  <a:schemeClr val="tx1">
                    <a:lumMod val="50000"/>
                    <a:lumOff val="50000"/>
                  </a:schemeClr>
                </a:solidFill>
                <a:latin typeface="Calibri"/>
                <a:cs typeface="Calibri"/>
              </a:rPr>
              <a:t>SESSION</a:t>
            </a:r>
            <a:br>
              <a:rPr lang="en-US" sz="3600" b="1" dirty="0">
                <a:solidFill>
                  <a:schemeClr val="tx1">
                    <a:lumMod val="50000"/>
                    <a:lumOff val="50000"/>
                  </a:schemeClr>
                </a:solidFill>
                <a:latin typeface="Calibri"/>
                <a:cs typeface="Calibri"/>
              </a:rPr>
            </a:br>
            <a:endParaRPr lang="en-US" sz="2000" b="1" dirty="0">
              <a:solidFill>
                <a:srgbClr val="FFCC00"/>
              </a:solidFill>
              <a:latin typeface="Calibri"/>
              <a:cs typeface="Calibri"/>
            </a:endParaRPr>
          </a:p>
        </p:txBody>
      </p:sp>
      <p:sp>
        <p:nvSpPr>
          <p:cNvPr id="10" name="Bent Arrow 9"/>
          <p:cNvSpPr/>
          <p:nvPr/>
        </p:nvSpPr>
        <p:spPr>
          <a:xfrm rot="10800000">
            <a:off x="4369971" y="1627186"/>
            <a:ext cx="1174750" cy="1095375"/>
          </a:xfrm>
          <a:prstGeom prst="bentArrow">
            <a:avLst/>
          </a:prstGeom>
          <a:ln>
            <a:noFill/>
          </a:ln>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12" name="TextBox 11"/>
          <p:cNvSpPr txBox="1"/>
          <p:nvPr/>
        </p:nvSpPr>
        <p:spPr>
          <a:xfrm>
            <a:off x="4369971" y="3742762"/>
            <a:ext cx="4631154" cy="1754327"/>
          </a:xfrm>
          <a:prstGeom prst="rect">
            <a:avLst/>
          </a:prstGeom>
          <a:noFill/>
        </p:spPr>
        <p:txBody>
          <a:bodyPr wrap="square" rtlCol="0">
            <a:spAutoFit/>
          </a:bodyPr>
          <a:lstStyle/>
          <a:p>
            <a:r>
              <a:rPr lang="en-US" sz="3600" b="1" dirty="0">
                <a:solidFill>
                  <a:schemeClr val="tx1">
                    <a:lumMod val="50000"/>
                    <a:lumOff val="50000"/>
                  </a:schemeClr>
                </a:solidFill>
                <a:latin typeface="Calibri"/>
                <a:cs typeface="Calibri"/>
              </a:rPr>
              <a:t>YOU</a:t>
            </a:r>
            <a:br>
              <a:rPr lang="en-US" sz="3600" b="1" dirty="0">
                <a:solidFill>
                  <a:schemeClr val="tx1">
                    <a:lumMod val="50000"/>
                    <a:lumOff val="50000"/>
                  </a:schemeClr>
                </a:solidFill>
                <a:latin typeface="Calibri"/>
                <a:cs typeface="Calibri"/>
              </a:rPr>
            </a:br>
            <a:r>
              <a:rPr lang="en-US" sz="3600" b="1" dirty="0">
                <a:solidFill>
                  <a:schemeClr val="tx1">
                    <a:lumMod val="50000"/>
                    <a:lumOff val="50000"/>
                  </a:schemeClr>
                </a:solidFill>
                <a:latin typeface="Calibri"/>
                <a:cs typeface="Calibri"/>
              </a:rPr>
              <a:t>WILL </a:t>
            </a:r>
            <a:br>
              <a:rPr lang="en-US" sz="3600" b="1" dirty="0">
                <a:solidFill>
                  <a:schemeClr val="tx1">
                    <a:lumMod val="50000"/>
                    <a:lumOff val="50000"/>
                  </a:schemeClr>
                </a:solidFill>
                <a:latin typeface="Calibri"/>
                <a:cs typeface="Calibri"/>
              </a:rPr>
            </a:br>
            <a:r>
              <a:rPr lang="en-US" sz="3600" b="1" dirty="0">
                <a:solidFill>
                  <a:schemeClr val="tx1">
                    <a:lumMod val="50000"/>
                    <a:lumOff val="50000"/>
                  </a:schemeClr>
                </a:solidFill>
                <a:latin typeface="Calibri"/>
                <a:cs typeface="Calibri"/>
              </a:rPr>
              <a:t>NEED</a:t>
            </a:r>
            <a:endParaRPr lang="en-US" sz="2000" b="1" dirty="0">
              <a:solidFill>
                <a:srgbClr val="FFCC00"/>
              </a:solidFill>
              <a:latin typeface="Calibri"/>
              <a:cs typeface="Calibri"/>
            </a:endParaRPr>
          </a:p>
        </p:txBody>
      </p:sp>
      <p:sp>
        <p:nvSpPr>
          <p:cNvPr id="11" name="U-Turn Arrow 10"/>
          <p:cNvSpPr/>
          <p:nvPr/>
        </p:nvSpPr>
        <p:spPr>
          <a:xfrm rot="10800000" flipH="1">
            <a:off x="5212957" y="5497089"/>
            <a:ext cx="1629167" cy="1054544"/>
          </a:xfrm>
          <a:prstGeom prst="uturnArrow">
            <a:avLst/>
          </a:prstGeom>
          <a:ln>
            <a:noFill/>
          </a:ln>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pic>
        <p:nvPicPr>
          <p:cNvPr id="13" name="Picture 2" descr="C:\Users\Louise.Grieve\AppData\Local\Microsoft\Windows\Temporary Internet Files\Content.Outlook\BWQP0MKW\Awesome_interior_chapter 2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458" y="387077"/>
            <a:ext cx="3403687" cy="480107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14" name="Picture 13">
            <a:extLst>
              <a:ext uri="{FF2B5EF4-FFF2-40B4-BE49-F238E27FC236}">
                <a16:creationId xmlns:a16="http://schemas.microsoft.com/office/drawing/2014/main" id="{25D013D8-3DB0-4AFF-9131-CD0EB42717EE}"/>
              </a:ext>
            </a:extLst>
          </p:cNvPr>
          <p:cNvPicPr>
            <a:picLocks noChangeAspect="1"/>
          </p:cNvPicPr>
          <p:nvPr/>
        </p:nvPicPr>
        <p:blipFill rotWithShape="1">
          <a:blip r:embed="rId4"/>
          <a:srcRect l="32951" t="9941" r="33033" b="12130"/>
          <a:stretch/>
        </p:blipFill>
        <p:spPr>
          <a:xfrm>
            <a:off x="5849969" y="1627186"/>
            <a:ext cx="3036584" cy="3913049"/>
          </a:xfrm>
          <a:prstGeom prst="rect">
            <a:avLst/>
          </a:prstGeom>
          <a:effectLst>
            <a:outerShdw blurRad="63500" sx="102000" sy="102000" algn="ctr" rotWithShape="0">
              <a:prstClr val="black">
                <a:alpha val="40000"/>
              </a:prstClr>
            </a:outerShdw>
          </a:effectLst>
        </p:spPr>
      </p:pic>
      <p:pic>
        <p:nvPicPr>
          <p:cNvPr id="15" name="Picture 2">
            <a:extLst>
              <a:ext uri="{FF2B5EF4-FFF2-40B4-BE49-F238E27FC236}">
                <a16:creationId xmlns:a16="http://schemas.microsoft.com/office/drawing/2014/main" id="{9032A4E4-2A9C-41EF-AF71-706A19FC7F6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15">
            <a:extLst>
              <a:ext uri="{FF2B5EF4-FFF2-40B4-BE49-F238E27FC236}">
                <a16:creationId xmlns:a16="http://schemas.microsoft.com/office/drawing/2014/main" id="{F3935FF2-12CA-4192-BB9D-C5B71320572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25602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xl logo 2014 final 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7" name="TextBox 6"/>
          <p:cNvSpPr txBox="1"/>
          <p:nvPr/>
        </p:nvSpPr>
        <p:spPr>
          <a:xfrm>
            <a:off x="4683125" y="1330414"/>
            <a:ext cx="4016375" cy="1754327"/>
          </a:xfrm>
          <a:prstGeom prst="rect">
            <a:avLst/>
          </a:prstGeom>
          <a:noFill/>
        </p:spPr>
        <p:txBody>
          <a:bodyPr wrap="square" rtlCol="0">
            <a:spAutoFit/>
          </a:bodyPr>
          <a:lstStyle/>
          <a:p>
            <a:pPr algn="ctr"/>
            <a:r>
              <a:rPr lang="en-US" sz="3600" dirty="0">
                <a:latin typeface="Calibri"/>
                <a:cs typeface="Calibri"/>
              </a:rPr>
              <a:t>Read Chapter 2 of  </a:t>
            </a:r>
            <a:br>
              <a:rPr lang="en-US" sz="3600" dirty="0">
                <a:latin typeface="Calibri"/>
                <a:cs typeface="Calibri"/>
              </a:rPr>
            </a:br>
            <a:r>
              <a:rPr lang="en-US" sz="3600" dirty="0">
                <a:latin typeface="Calibri"/>
                <a:cs typeface="Calibri"/>
              </a:rPr>
              <a:t>‘</a:t>
            </a:r>
            <a:r>
              <a:rPr lang="en-US" sz="3600" b="1" dirty="0">
                <a:latin typeface="Calibri"/>
                <a:cs typeface="Calibri"/>
              </a:rPr>
              <a:t>You Are Awesome</a:t>
            </a:r>
            <a:r>
              <a:rPr lang="en-US" sz="3600" dirty="0">
                <a:latin typeface="Calibri"/>
                <a:cs typeface="Calibri"/>
              </a:rPr>
              <a:t>’.</a:t>
            </a:r>
          </a:p>
          <a:p>
            <a:pPr algn="ctr"/>
            <a:endParaRPr lang="en-US" sz="3600" i="1" dirty="0">
              <a:latin typeface="Calibri"/>
              <a:cs typeface="Calibri"/>
            </a:endParaRPr>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782" t="12201" r="22766" b="9655"/>
          <a:stretch/>
        </p:blipFill>
        <p:spPr bwMode="auto">
          <a:xfrm>
            <a:off x="714375" y="294796"/>
            <a:ext cx="3968750" cy="58021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D48CBDB4-1018-4F5C-86C9-C2C15B6CC49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09D90765-8D0B-4F7B-AFD2-4A5FFA692BB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390620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NGPIX-COM-Square-Speech-Bubble-PNG-Image-500x437.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746" y="63500"/>
            <a:ext cx="8889996" cy="6441396"/>
          </a:xfrm>
          <a:prstGeom prst="rect">
            <a:avLst/>
          </a:prstGeom>
        </p:spPr>
      </p:pic>
      <p:pic>
        <p:nvPicPr>
          <p:cNvPr id="8" name="Picture 7" descr="Pixl logo 2014 final versio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77930" y="5763910"/>
            <a:ext cx="1480320" cy="879919"/>
          </a:xfrm>
          <a:prstGeom prst="rect">
            <a:avLst/>
          </a:prstGeom>
        </p:spPr>
      </p:pic>
      <p:sp>
        <p:nvSpPr>
          <p:cNvPr id="2" name="Rectangle 1"/>
          <p:cNvSpPr/>
          <p:nvPr/>
        </p:nvSpPr>
        <p:spPr>
          <a:xfrm>
            <a:off x="958946" y="663676"/>
            <a:ext cx="7516061" cy="3647152"/>
          </a:xfrm>
          <a:prstGeom prst="rect">
            <a:avLst/>
          </a:prstGeom>
        </p:spPr>
        <p:txBody>
          <a:bodyPr wrap="square">
            <a:spAutoFit/>
          </a:bodyPr>
          <a:lstStyle/>
          <a:p>
            <a:r>
              <a:rPr lang="en-GB" sz="2100" dirty="0">
                <a:solidFill>
                  <a:srgbClr val="FF0080"/>
                </a:solidFill>
                <a:latin typeface="Avenir Next Medium"/>
                <a:cs typeface="Avenir Next Medium"/>
              </a:rPr>
              <a:t>The world around us is changing so fast. It’s no wonder </a:t>
            </a:r>
            <a:br>
              <a:rPr lang="en-GB" sz="2100" dirty="0">
                <a:solidFill>
                  <a:srgbClr val="FF0080"/>
                </a:solidFill>
                <a:latin typeface="Avenir Next Medium"/>
                <a:cs typeface="Avenir Next Medium"/>
              </a:rPr>
            </a:br>
            <a:r>
              <a:rPr lang="en-GB" sz="2100" dirty="0">
                <a:solidFill>
                  <a:srgbClr val="FF0080"/>
                </a:solidFill>
                <a:latin typeface="Avenir Next Medium"/>
                <a:cs typeface="Avenir Next Medium"/>
              </a:rPr>
              <a:t>that we sometimes feel anxious about how we fit into it. We question whether we are smart enough. We get a bit scared to have a go (in case we look stupid). And sometimes it’s tempting to quit before we’ve even tried something.</a:t>
            </a:r>
            <a:br>
              <a:rPr lang="en-GB" sz="2100" dirty="0">
                <a:solidFill>
                  <a:srgbClr val="FF0080"/>
                </a:solidFill>
                <a:latin typeface="Avenir Next Medium"/>
                <a:cs typeface="Avenir Next Medium"/>
              </a:rPr>
            </a:br>
            <a:br>
              <a:rPr lang="en-GB" sz="2100" dirty="0">
                <a:solidFill>
                  <a:srgbClr val="FF0080"/>
                </a:solidFill>
                <a:latin typeface="Avenir Next Medium"/>
                <a:cs typeface="Avenir Next Medium"/>
              </a:rPr>
            </a:br>
            <a:r>
              <a:rPr lang="en-GB" sz="2100" dirty="0">
                <a:solidFill>
                  <a:srgbClr val="FF0080"/>
                </a:solidFill>
                <a:latin typeface="Avenir Next Medium"/>
                <a:cs typeface="Avenir Next Medium"/>
              </a:rPr>
              <a:t>Lots of anxieties and worries can hold us back. So let’s take </a:t>
            </a:r>
            <a:br>
              <a:rPr lang="en-GB" sz="2100" dirty="0">
                <a:solidFill>
                  <a:srgbClr val="FF0080"/>
                </a:solidFill>
                <a:latin typeface="Avenir Next Medium"/>
                <a:cs typeface="Avenir Next Medium"/>
              </a:rPr>
            </a:br>
            <a:r>
              <a:rPr lang="en-GB" sz="2100" dirty="0">
                <a:solidFill>
                  <a:srgbClr val="FF0080"/>
                </a:solidFill>
                <a:latin typeface="Avenir Next Medium"/>
                <a:cs typeface="Avenir Next Medium"/>
              </a:rPr>
              <a:t>a look and see how we can overcome them. Because it’s </a:t>
            </a:r>
            <a:br>
              <a:rPr lang="en-GB" sz="2100" dirty="0">
                <a:solidFill>
                  <a:srgbClr val="FF0080"/>
                </a:solidFill>
                <a:latin typeface="Avenir Next Medium"/>
                <a:cs typeface="Avenir Next Medium"/>
              </a:rPr>
            </a:br>
            <a:r>
              <a:rPr lang="en-GB" sz="2100" dirty="0">
                <a:solidFill>
                  <a:srgbClr val="FF0080"/>
                </a:solidFill>
                <a:latin typeface="Avenir Next Medium"/>
                <a:cs typeface="Avenir Next Medium"/>
              </a:rPr>
              <a:t>good to be READY. PREPPED. CONFIDENT. On fire! We </a:t>
            </a:r>
            <a:br>
              <a:rPr lang="en-GB" sz="2100" dirty="0">
                <a:solidFill>
                  <a:srgbClr val="FF0080"/>
                </a:solidFill>
                <a:latin typeface="Avenir Next Medium"/>
                <a:cs typeface="Avenir Next Medium"/>
              </a:rPr>
            </a:br>
            <a:r>
              <a:rPr lang="en-GB" sz="2100" dirty="0">
                <a:solidFill>
                  <a:srgbClr val="FF0080"/>
                </a:solidFill>
                <a:latin typeface="Avenir Next Medium"/>
                <a:cs typeface="Avenir Next Medium"/>
              </a:rPr>
              <a:t>need to find our confidence to deal with all the changes </a:t>
            </a:r>
            <a:br>
              <a:rPr lang="en-GB" sz="2100" dirty="0">
                <a:solidFill>
                  <a:srgbClr val="FF0080"/>
                </a:solidFill>
                <a:latin typeface="Avenir Next Medium"/>
                <a:cs typeface="Avenir Next Medium"/>
              </a:rPr>
            </a:br>
            <a:r>
              <a:rPr lang="en-GB" sz="2100" dirty="0">
                <a:solidFill>
                  <a:srgbClr val="FF0080"/>
                </a:solidFill>
                <a:latin typeface="Avenir Next Medium"/>
                <a:cs typeface="Avenir Next Medium"/>
              </a:rPr>
              <a:t>and challenges that life can bring. </a:t>
            </a:r>
          </a:p>
        </p:txBody>
      </p:sp>
      <p:sp>
        <p:nvSpPr>
          <p:cNvPr id="3" name="TextBox 2"/>
          <p:cNvSpPr txBox="1"/>
          <p:nvPr/>
        </p:nvSpPr>
        <p:spPr>
          <a:xfrm rot="2088416">
            <a:off x="5784772" y="5579243"/>
            <a:ext cx="2539910" cy="369332"/>
          </a:xfrm>
          <a:prstGeom prst="rect">
            <a:avLst/>
          </a:prstGeom>
          <a:noFill/>
        </p:spPr>
        <p:txBody>
          <a:bodyPr wrap="square" rtlCol="0">
            <a:spAutoFit/>
          </a:bodyPr>
          <a:lstStyle/>
          <a:p>
            <a:r>
              <a:rPr lang="en-US" dirty="0">
                <a:solidFill>
                  <a:srgbClr val="FF0080"/>
                </a:solidFill>
                <a:latin typeface="Avenir Next Medium"/>
                <a:cs typeface="Avenir Next Medium"/>
              </a:rPr>
              <a:t>page 33</a:t>
            </a:r>
          </a:p>
        </p:txBody>
      </p:sp>
      <p:pic>
        <p:nvPicPr>
          <p:cNvPr id="9" name="Picture 2">
            <a:extLst>
              <a:ext uri="{FF2B5EF4-FFF2-40B4-BE49-F238E27FC236}">
                <a16:creationId xmlns:a16="http://schemas.microsoft.com/office/drawing/2014/main" id="{725F4022-5A28-4069-81D5-DD610A7F6D4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E42F89E1-F5E7-4C0C-AD14-EE54AEACA86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568031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xl logo 2014 final 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7" name="TextBox 6">
            <a:extLst>
              <a:ext uri="{FF2B5EF4-FFF2-40B4-BE49-F238E27FC236}">
                <a16:creationId xmlns:a16="http://schemas.microsoft.com/office/drawing/2014/main" id="{50C31226-1E65-4CCC-865C-A32BBA276A5F}"/>
              </a:ext>
            </a:extLst>
          </p:cNvPr>
          <p:cNvSpPr txBox="1"/>
          <p:nvPr/>
        </p:nvSpPr>
        <p:spPr>
          <a:xfrm>
            <a:off x="399958" y="1311370"/>
            <a:ext cx="8729276" cy="2323713"/>
          </a:xfrm>
          <a:prstGeom prst="rect">
            <a:avLst/>
          </a:prstGeom>
          <a:noFill/>
        </p:spPr>
        <p:txBody>
          <a:bodyPr wrap="square" rtlCol="0">
            <a:spAutoFit/>
          </a:bodyPr>
          <a:lstStyle/>
          <a:p>
            <a:r>
              <a:rPr lang="en-US" sz="2500" dirty="0"/>
              <a:t>Matthew came up against these obstacles on his path to success. </a:t>
            </a:r>
            <a:br>
              <a:rPr lang="en-US" sz="2500" dirty="0"/>
            </a:br>
            <a:br>
              <a:rPr lang="en-US" sz="900" dirty="0"/>
            </a:br>
            <a:r>
              <a:rPr lang="en-US" sz="2500" i="1" dirty="0"/>
              <a:t>1. 	Which would be the </a:t>
            </a:r>
            <a:r>
              <a:rPr lang="en-US" sz="2500" i="1" u="sng" dirty="0"/>
              <a:t>most likely</a:t>
            </a:r>
            <a:r>
              <a:rPr lang="en-US" sz="2500" i="1" dirty="0"/>
              <a:t> to stop you from </a:t>
            </a:r>
            <a:br>
              <a:rPr lang="en-US" sz="2500" i="1" dirty="0"/>
            </a:br>
            <a:r>
              <a:rPr lang="en-US" sz="2500" i="1" dirty="0"/>
              <a:t>	even attempting something challenging?</a:t>
            </a:r>
          </a:p>
          <a:p>
            <a:br>
              <a:rPr lang="en-US" sz="1100" i="1" dirty="0"/>
            </a:br>
            <a:r>
              <a:rPr lang="en-US" sz="2500" i="1" dirty="0"/>
              <a:t>2. 	How are they all linked?</a:t>
            </a:r>
          </a:p>
          <a:p>
            <a:endParaRPr lang="en-US" sz="2500" b="1" i="1" dirty="0"/>
          </a:p>
        </p:txBody>
      </p:sp>
      <p:sp>
        <p:nvSpPr>
          <p:cNvPr id="2" name="TextBox 1">
            <a:extLst>
              <a:ext uri="{FF2B5EF4-FFF2-40B4-BE49-F238E27FC236}">
                <a16:creationId xmlns:a16="http://schemas.microsoft.com/office/drawing/2014/main" id="{19FF3F95-916B-4787-8CB7-9AC504DA675E}"/>
              </a:ext>
            </a:extLst>
          </p:cNvPr>
          <p:cNvSpPr txBox="1"/>
          <p:nvPr/>
        </p:nvSpPr>
        <p:spPr>
          <a:xfrm>
            <a:off x="414724" y="3377116"/>
            <a:ext cx="8241704" cy="2246769"/>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p>
            <a:pPr marL="514350" indent="-514350">
              <a:buAutoNum type="arabicPeriod"/>
            </a:pPr>
            <a:r>
              <a:rPr lang="en-GB" sz="2700" i="1" dirty="0"/>
              <a:t>Fear of looking foolish. </a:t>
            </a:r>
          </a:p>
          <a:p>
            <a:pPr marL="514350" indent="-514350">
              <a:buAutoNum type="arabicPeriod"/>
            </a:pPr>
            <a:r>
              <a:rPr lang="en-GB" sz="2700" i="1" dirty="0"/>
              <a:t>Everyone is way better than me. </a:t>
            </a:r>
          </a:p>
          <a:p>
            <a:pPr marL="514350" indent="-514350">
              <a:buAutoNum type="arabicPeriod"/>
            </a:pPr>
            <a:r>
              <a:rPr lang="en-GB" sz="2700" i="1" dirty="0"/>
              <a:t>Hard work is a bit of a hassle. </a:t>
            </a:r>
          </a:p>
          <a:p>
            <a:pPr marL="514350" indent="-514350">
              <a:buAutoNum type="arabicPeriod"/>
            </a:pPr>
            <a:r>
              <a:rPr lang="en-GB" sz="2700" i="1" dirty="0"/>
              <a:t>Confidence crises. </a:t>
            </a:r>
          </a:p>
          <a:p>
            <a:pPr marL="514350" indent="-514350">
              <a:buAutoNum type="arabicPeriod"/>
            </a:pPr>
            <a:r>
              <a:rPr lang="en-GB" sz="2700" i="1" dirty="0"/>
              <a:t>Who even am I?</a:t>
            </a:r>
          </a:p>
        </p:txBody>
      </p:sp>
      <p:pic>
        <p:nvPicPr>
          <p:cNvPr id="8" name="Picture 7"/>
          <p:cNvPicPr>
            <a:picLocks noChangeAspect="1"/>
          </p:cNvPicPr>
          <p:nvPr/>
        </p:nvPicPr>
        <p:blipFill>
          <a:blip r:embed="rId3"/>
          <a:stretch>
            <a:fillRect/>
          </a:stretch>
        </p:blipFill>
        <p:spPr>
          <a:xfrm>
            <a:off x="278432" y="107873"/>
            <a:ext cx="1238250" cy="1233033"/>
          </a:xfrm>
          <a:prstGeom prst="rect">
            <a:avLst/>
          </a:prstGeom>
        </p:spPr>
      </p:pic>
      <p:sp>
        <p:nvSpPr>
          <p:cNvPr id="3" name="TextBox 2"/>
          <p:cNvSpPr txBox="1"/>
          <p:nvPr/>
        </p:nvSpPr>
        <p:spPr>
          <a:xfrm>
            <a:off x="1516682" y="302511"/>
            <a:ext cx="2591234" cy="769441"/>
          </a:xfrm>
          <a:prstGeom prst="rect">
            <a:avLst/>
          </a:prstGeom>
          <a:noFill/>
        </p:spPr>
        <p:txBody>
          <a:bodyPr wrap="square" rtlCol="0">
            <a:spAutoFit/>
          </a:bodyPr>
          <a:lstStyle/>
          <a:p>
            <a:r>
              <a:rPr lang="en-US" sz="4400" b="1" dirty="0"/>
              <a:t>Discuss</a:t>
            </a:r>
            <a:endParaRPr lang="en-US" b="1" dirty="0"/>
          </a:p>
        </p:txBody>
      </p:sp>
      <p:pic>
        <p:nvPicPr>
          <p:cNvPr id="9" name="Picture 8">
            <a:extLst>
              <a:ext uri="{FF2B5EF4-FFF2-40B4-BE49-F238E27FC236}">
                <a16:creationId xmlns:a16="http://schemas.microsoft.com/office/drawing/2014/main" id="{C82BF5A9-143E-4A8C-8302-FAF614502573}"/>
              </a:ext>
            </a:extLst>
          </p:cNvPr>
          <p:cNvPicPr>
            <a:picLocks noChangeAspect="1"/>
          </p:cNvPicPr>
          <p:nvPr/>
        </p:nvPicPr>
        <p:blipFill>
          <a:blip r:embed="rId4"/>
          <a:stretch>
            <a:fillRect/>
          </a:stretch>
        </p:blipFill>
        <p:spPr>
          <a:xfrm>
            <a:off x="5520187" y="3632986"/>
            <a:ext cx="2869258" cy="1757420"/>
          </a:xfrm>
          <a:prstGeom prst="rect">
            <a:avLst/>
          </a:prstGeom>
          <a:ln>
            <a:noFill/>
          </a:ln>
          <a:effectLst>
            <a:outerShdw blurRad="292100" dist="139700" dir="2700000" algn="tl" rotWithShape="0">
              <a:srgbClr val="333333">
                <a:alpha val="65000"/>
              </a:srgbClr>
            </a:outerShdw>
          </a:effectLst>
        </p:spPr>
      </p:pic>
      <p:pic>
        <p:nvPicPr>
          <p:cNvPr id="10" name="Picture 2">
            <a:extLst>
              <a:ext uri="{FF2B5EF4-FFF2-40B4-BE49-F238E27FC236}">
                <a16:creationId xmlns:a16="http://schemas.microsoft.com/office/drawing/2014/main" id="{2CBBD6AB-03EB-47FD-BBD4-1488A9780B0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D57E8041-3D03-405D-9E53-4C8CE4651D6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989749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xl logo 2014 final 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9" name="TextBox 8"/>
          <p:cNvSpPr txBox="1"/>
          <p:nvPr/>
        </p:nvSpPr>
        <p:spPr>
          <a:xfrm>
            <a:off x="0" y="236288"/>
            <a:ext cx="9144000" cy="707886"/>
          </a:xfrm>
          <a:prstGeom prst="rect">
            <a:avLst/>
          </a:prstGeom>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4000" b="1" dirty="0"/>
              <a:t>Different kinds of obstacles</a:t>
            </a:r>
          </a:p>
        </p:txBody>
      </p:sp>
      <p:sp>
        <p:nvSpPr>
          <p:cNvPr id="8" name="TextBox 7">
            <a:extLst>
              <a:ext uri="{FF2B5EF4-FFF2-40B4-BE49-F238E27FC236}">
                <a16:creationId xmlns:a16="http://schemas.microsoft.com/office/drawing/2014/main" id="{E057D35F-7131-40EA-8D9A-CC3936670FC1}"/>
              </a:ext>
            </a:extLst>
          </p:cNvPr>
          <p:cNvSpPr txBox="1"/>
          <p:nvPr/>
        </p:nvSpPr>
        <p:spPr>
          <a:xfrm>
            <a:off x="345397" y="1057629"/>
            <a:ext cx="8453206" cy="954107"/>
          </a:xfrm>
          <a:prstGeom prst="rect">
            <a:avLst/>
          </a:prstGeom>
          <a:noFill/>
        </p:spPr>
        <p:txBody>
          <a:bodyPr wrap="square" rtlCol="0">
            <a:spAutoFit/>
          </a:bodyPr>
          <a:lstStyle/>
          <a:p>
            <a:pPr algn="ctr"/>
            <a:r>
              <a:rPr lang="en-US" sz="2800" b="1" dirty="0"/>
              <a:t>Obstacle (noun): </a:t>
            </a:r>
            <a:br>
              <a:rPr lang="en-US" sz="2800" b="1" dirty="0"/>
            </a:br>
            <a:r>
              <a:rPr lang="en-US" sz="2800" dirty="0"/>
              <a:t>something that blocks your way or prevents progress </a:t>
            </a:r>
          </a:p>
        </p:txBody>
      </p:sp>
      <p:sp>
        <p:nvSpPr>
          <p:cNvPr id="11" name="TextBox 10">
            <a:extLst>
              <a:ext uri="{FF2B5EF4-FFF2-40B4-BE49-F238E27FC236}">
                <a16:creationId xmlns:a16="http://schemas.microsoft.com/office/drawing/2014/main" id="{7C9FA5CC-74FC-4254-9AAB-39AF7D95E158}"/>
              </a:ext>
            </a:extLst>
          </p:cNvPr>
          <p:cNvSpPr txBox="1"/>
          <p:nvPr/>
        </p:nvSpPr>
        <p:spPr>
          <a:xfrm>
            <a:off x="531584" y="3957549"/>
            <a:ext cx="4001655" cy="169277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000" b="1" dirty="0">
                <a:solidFill>
                  <a:srgbClr val="00B050"/>
                </a:solidFill>
              </a:rPr>
              <a:t>Obstacles within my control: </a:t>
            </a:r>
          </a:p>
          <a:p>
            <a:endParaRPr lang="en-GB" sz="3000" dirty="0"/>
          </a:p>
          <a:p>
            <a:endParaRPr lang="en-GB" sz="3000" dirty="0"/>
          </a:p>
          <a:p>
            <a:endParaRPr lang="en-GB" sz="2400" dirty="0"/>
          </a:p>
        </p:txBody>
      </p:sp>
      <p:sp>
        <p:nvSpPr>
          <p:cNvPr id="12" name="Rectangle 11">
            <a:extLst>
              <a:ext uri="{FF2B5EF4-FFF2-40B4-BE49-F238E27FC236}">
                <a16:creationId xmlns:a16="http://schemas.microsoft.com/office/drawing/2014/main" id="{AC81CD4D-84D1-4473-A042-AF7F2C0C2DFC}"/>
              </a:ext>
            </a:extLst>
          </p:cNvPr>
          <p:cNvSpPr/>
          <p:nvPr/>
        </p:nvSpPr>
        <p:spPr>
          <a:xfrm>
            <a:off x="4748304" y="3957549"/>
            <a:ext cx="3898129" cy="169277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GB" sz="2000" b="1" dirty="0">
                <a:solidFill>
                  <a:schemeClr val="accent4">
                    <a:lumMod val="75000"/>
                  </a:schemeClr>
                </a:solidFill>
              </a:rPr>
              <a:t>Obstacles outside of my control:</a:t>
            </a:r>
          </a:p>
          <a:p>
            <a:endParaRPr lang="en-GB" sz="3000" dirty="0"/>
          </a:p>
          <a:p>
            <a:endParaRPr lang="en-GB" sz="2400" dirty="0"/>
          </a:p>
          <a:p>
            <a:endParaRPr lang="en-GB" sz="3000" dirty="0"/>
          </a:p>
        </p:txBody>
      </p:sp>
      <p:sp>
        <p:nvSpPr>
          <p:cNvPr id="2" name="TextBox 1">
            <a:extLst>
              <a:ext uri="{FF2B5EF4-FFF2-40B4-BE49-F238E27FC236}">
                <a16:creationId xmlns:a16="http://schemas.microsoft.com/office/drawing/2014/main" id="{10FABDDF-3691-4D75-8C2D-C3618961E36D}"/>
              </a:ext>
            </a:extLst>
          </p:cNvPr>
          <p:cNvSpPr txBox="1"/>
          <p:nvPr/>
        </p:nvSpPr>
        <p:spPr>
          <a:xfrm>
            <a:off x="531584" y="2181869"/>
            <a:ext cx="8114849" cy="1631216"/>
          </a:xfrm>
          <a:prstGeom prst="rect">
            <a:avLst/>
          </a:prstGeom>
          <a:ln w="12700" cmpd="sng">
            <a:solidFill>
              <a:schemeClr val="bg1">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2500" dirty="0"/>
              <a:t>Think about a time when your school day or other activity has not gone well and you’ve been unable to achieve what you wanted to. </a:t>
            </a:r>
            <a:br>
              <a:rPr lang="en-GB" sz="2500" dirty="0"/>
            </a:br>
            <a:r>
              <a:rPr lang="en-GB" sz="2500" dirty="0"/>
              <a:t>		</a:t>
            </a:r>
            <a:r>
              <a:rPr lang="en-GB" sz="2500" b="1" i="1" dirty="0"/>
              <a:t>Why was this?  	What obstacles got in your way? </a:t>
            </a:r>
          </a:p>
        </p:txBody>
      </p:sp>
      <p:pic>
        <p:nvPicPr>
          <p:cNvPr id="10" name="Picture 2">
            <a:extLst>
              <a:ext uri="{FF2B5EF4-FFF2-40B4-BE49-F238E27FC236}">
                <a16:creationId xmlns:a16="http://schemas.microsoft.com/office/drawing/2014/main" id="{47EEB5C1-2524-4E3B-9D08-65A46558B87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12">
            <a:extLst>
              <a:ext uri="{FF2B5EF4-FFF2-40B4-BE49-F238E27FC236}">
                <a16:creationId xmlns:a16="http://schemas.microsoft.com/office/drawing/2014/main" id="{378D28FC-41C4-4B79-ABED-9F018AE2AF5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724531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xl logo 2014 final 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8" name="Rectangle 7"/>
          <p:cNvSpPr/>
          <p:nvPr/>
        </p:nvSpPr>
        <p:spPr>
          <a:xfrm>
            <a:off x="0" y="218532"/>
            <a:ext cx="9144000" cy="770938"/>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4000" b="1" dirty="0"/>
              <a:t>Pre-empting the obstacles</a:t>
            </a:r>
          </a:p>
        </p:txBody>
      </p:sp>
      <p:sp>
        <p:nvSpPr>
          <p:cNvPr id="7" name="TextBox 6">
            <a:extLst>
              <a:ext uri="{FF2B5EF4-FFF2-40B4-BE49-F238E27FC236}">
                <a16:creationId xmlns:a16="http://schemas.microsoft.com/office/drawing/2014/main" id="{025EDF69-D4FA-4C73-8452-339B60CA25B2}"/>
              </a:ext>
            </a:extLst>
          </p:cNvPr>
          <p:cNvSpPr txBox="1"/>
          <p:nvPr/>
        </p:nvSpPr>
        <p:spPr>
          <a:xfrm>
            <a:off x="2665185" y="1298128"/>
            <a:ext cx="6017369" cy="1815882"/>
          </a:xfrm>
          <a:prstGeom prst="rect">
            <a:avLst/>
          </a:prstGeom>
          <a:noFill/>
        </p:spPr>
        <p:txBody>
          <a:bodyPr wrap="square" rtlCol="0">
            <a:spAutoFit/>
          </a:bodyPr>
          <a:lstStyle/>
          <a:p>
            <a:r>
              <a:rPr lang="en-US" sz="2700" dirty="0"/>
              <a:t>During session 1 you wrote down some lifetime goals. Focus on one of these.</a:t>
            </a:r>
            <a:r>
              <a:rPr lang="en-US" sz="2700" b="1" dirty="0"/>
              <a:t> </a:t>
            </a:r>
            <a:r>
              <a:rPr lang="en-US" sz="2700" dirty="0"/>
              <a:t>Consider the obstacles that you might face on the way to achieving this goal.  </a:t>
            </a:r>
          </a:p>
        </p:txBody>
      </p:sp>
      <p:sp>
        <p:nvSpPr>
          <p:cNvPr id="10" name="Rectangle 9">
            <a:extLst>
              <a:ext uri="{FF2B5EF4-FFF2-40B4-BE49-F238E27FC236}">
                <a16:creationId xmlns:a16="http://schemas.microsoft.com/office/drawing/2014/main" id="{E4FA3C0B-2CA3-44E1-BCC1-00822B134B45}"/>
              </a:ext>
            </a:extLst>
          </p:cNvPr>
          <p:cNvSpPr/>
          <p:nvPr/>
        </p:nvSpPr>
        <p:spPr>
          <a:xfrm>
            <a:off x="345454" y="3361344"/>
            <a:ext cx="8676724" cy="1754327"/>
          </a:xfrm>
          <a:prstGeom prst="rect">
            <a:avLst/>
          </a:prstGeom>
        </p:spPr>
        <p:txBody>
          <a:bodyPr wrap="square">
            <a:spAutoFit/>
          </a:bodyPr>
          <a:lstStyle/>
          <a:p>
            <a:r>
              <a:rPr lang="en-GB" sz="2700" i="1" dirty="0"/>
              <a:t>Which of these are within or out of your control? </a:t>
            </a:r>
            <a:br>
              <a:rPr lang="en-GB" sz="2700" i="1" dirty="0"/>
            </a:br>
            <a:r>
              <a:rPr lang="en-GB" sz="2700" i="1" dirty="0"/>
              <a:t>Which are driven by emotional responses to challenge?  </a:t>
            </a:r>
          </a:p>
          <a:p>
            <a:r>
              <a:rPr lang="en-US" sz="2700" i="1" dirty="0"/>
              <a:t>How could you plan to get around each of these? </a:t>
            </a:r>
            <a:br>
              <a:rPr lang="en-US" sz="2700" i="1" dirty="0"/>
            </a:br>
            <a:r>
              <a:rPr lang="en-US" sz="2700" i="1" dirty="0"/>
              <a:t>What or who could help you?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3816" y="4838625"/>
            <a:ext cx="2523278" cy="1682185"/>
          </a:xfrm>
          <a:prstGeom prst="rect">
            <a:avLst/>
          </a:prstGeom>
          <a:ln>
            <a:noFill/>
          </a:ln>
          <a:effectLst>
            <a:outerShdw blurRad="190500" algn="tl" rotWithShape="0">
              <a:srgbClr val="000000">
                <a:alpha val="70000"/>
              </a:srgbClr>
            </a:outerShdw>
          </a:effectLst>
        </p:spPr>
      </p:pic>
      <p:pic>
        <p:nvPicPr>
          <p:cNvPr id="9" name="Picture 8"/>
          <p:cNvPicPr/>
          <p:nvPr/>
        </p:nvPicPr>
        <p:blipFill>
          <a:blip r:embed="rId4"/>
          <a:stretch>
            <a:fillRect/>
          </a:stretch>
        </p:blipFill>
        <p:spPr>
          <a:xfrm>
            <a:off x="468117" y="1236804"/>
            <a:ext cx="1940546" cy="19502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2">
            <a:extLst>
              <a:ext uri="{FF2B5EF4-FFF2-40B4-BE49-F238E27FC236}">
                <a16:creationId xmlns:a16="http://schemas.microsoft.com/office/drawing/2014/main" id="{B8AFFDC8-318D-40BA-9E68-DCA875FCDEB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534D8774-5E0C-44EB-8EC8-520D9B32406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909681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xl logo 2014 final vers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7930" y="5763910"/>
            <a:ext cx="1480320" cy="879919"/>
          </a:xfrm>
          <a:prstGeom prst="rect">
            <a:avLst/>
          </a:prstGeom>
        </p:spPr>
      </p:pic>
      <p:sp>
        <p:nvSpPr>
          <p:cNvPr id="4" name="Rectangle 3">
            <a:extLst>
              <a:ext uri="{FF2B5EF4-FFF2-40B4-BE49-F238E27FC236}">
                <a16:creationId xmlns:a16="http://schemas.microsoft.com/office/drawing/2014/main" id="{9D77E881-A0A4-45D1-B923-DAAF81F4B93F}"/>
              </a:ext>
            </a:extLst>
          </p:cNvPr>
          <p:cNvSpPr/>
          <p:nvPr/>
        </p:nvSpPr>
        <p:spPr>
          <a:xfrm>
            <a:off x="0" y="236292"/>
            <a:ext cx="9144000" cy="1122346"/>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r>
              <a:rPr lang="en-US" sz="3600" b="1" dirty="0"/>
              <a:t>		  Different solutions to the same problem</a:t>
            </a:r>
          </a:p>
        </p:txBody>
      </p:sp>
      <p:graphicFrame>
        <p:nvGraphicFramePr>
          <p:cNvPr id="6" name="Diagram 5">
            <a:extLst>
              <a:ext uri="{FF2B5EF4-FFF2-40B4-BE49-F238E27FC236}">
                <a16:creationId xmlns:a16="http://schemas.microsoft.com/office/drawing/2014/main" id="{298080C6-2FB2-482E-BF08-EC33B6C4994C}"/>
              </a:ext>
            </a:extLst>
          </p:cNvPr>
          <p:cNvGraphicFramePr/>
          <p:nvPr>
            <p:extLst>
              <p:ext uri="{D42A27DB-BD31-4B8C-83A1-F6EECF244321}">
                <p14:modId xmlns:p14="http://schemas.microsoft.com/office/powerpoint/2010/main" val="4280910287"/>
              </p:ext>
            </p:extLst>
          </p:nvPr>
        </p:nvGraphicFramePr>
        <p:xfrm>
          <a:off x="418558" y="1597166"/>
          <a:ext cx="6211489" cy="41953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7CC31A50-AE49-49F6-A4BB-FC6E594A0CC2}"/>
              </a:ext>
            </a:extLst>
          </p:cNvPr>
          <p:cNvSpPr txBox="1"/>
          <p:nvPr/>
        </p:nvSpPr>
        <p:spPr>
          <a:xfrm>
            <a:off x="6791416" y="3462190"/>
            <a:ext cx="2228295"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000" b="1" dirty="0">
                <a:solidFill>
                  <a:srgbClr val="00B050"/>
                </a:solidFill>
              </a:rPr>
              <a:t>Growth mindset: </a:t>
            </a:r>
            <a:r>
              <a:rPr lang="en-GB" sz="2000" dirty="0">
                <a:solidFill>
                  <a:srgbClr val="00B050"/>
                </a:solidFill>
              </a:rPr>
              <a:t>How can I get around this obstacle so that I can still play the match? </a:t>
            </a:r>
            <a:endParaRPr lang="en-GB" sz="3000" dirty="0"/>
          </a:p>
        </p:txBody>
      </p:sp>
      <p:sp>
        <p:nvSpPr>
          <p:cNvPr id="8" name="Rectangle 7">
            <a:extLst>
              <a:ext uri="{FF2B5EF4-FFF2-40B4-BE49-F238E27FC236}">
                <a16:creationId xmlns:a16="http://schemas.microsoft.com/office/drawing/2014/main" id="{169A554A-2F97-49C4-98C5-C92536A0D83C}"/>
              </a:ext>
            </a:extLst>
          </p:cNvPr>
          <p:cNvSpPr/>
          <p:nvPr/>
        </p:nvSpPr>
        <p:spPr>
          <a:xfrm>
            <a:off x="6791416" y="1964615"/>
            <a:ext cx="2228295"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GB" sz="2000" b="1" dirty="0">
                <a:solidFill>
                  <a:schemeClr val="accent4">
                    <a:lumMod val="75000"/>
                  </a:schemeClr>
                </a:solidFill>
              </a:rPr>
              <a:t>Fixed mindset: </a:t>
            </a:r>
            <a:br>
              <a:rPr lang="en-GB" sz="2000" b="1" dirty="0">
                <a:solidFill>
                  <a:schemeClr val="accent4">
                    <a:lumMod val="75000"/>
                  </a:schemeClr>
                </a:solidFill>
              </a:rPr>
            </a:br>
            <a:r>
              <a:rPr lang="en-GB" sz="2000" dirty="0">
                <a:solidFill>
                  <a:schemeClr val="accent4">
                    <a:lumMod val="75000"/>
                  </a:schemeClr>
                </a:solidFill>
              </a:rPr>
              <a:t>I won’t bother playing in the match then. </a:t>
            </a:r>
            <a:endParaRPr lang="en-GB" sz="3000" dirty="0"/>
          </a:p>
        </p:txBody>
      </p:sp>
      <p:pic>
        <p:nvPicPr>
          <p:cNvPr id="10" name="Picture 9">
            <a:extLst>
              <a:ext uri="{FF2B5EF4-FFF2-40B4-BE49-F238E27FC236}">
                <a16:creationId xmlns:a16="http://schemas.microsoft.com/office/drawing/2014/main" id="{D868B526-B867-47E0-ADAB-343BA021ADB8}"/>
              </a:ext>
            </a:extLst>
          </p:cNvPr>
          <p:cNvPicPr>
            <a:picLocks noChangeAspect="1"/>
          </p:cNvPicPr>
          <p:nvPr/>
        </p:nvPicPr>
        <p:blipFill>
          <a:blip r:embed="rId9"/>
          <a:stretch>
            <a:fillRect/>
          </a:stretch>
        </p:blipFill>
        <p:spPr>
          <a:xfrm>
            <a:off x="329960" y="369207"/>
            <a:ext cx="754064" cy="8748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2">
            <a:extLst>
              <a:ext uri="{FF2B5EF4-FFF2-40B4-BE49-F238E27FC236}">
                <a16:creationId xmlns:a16="http://schemas.microsoft.com/office/drawing/2014/main" id="{09F0EE2C-F4C3-4EA0-AFAD-994AE34044D6}"/>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6360" t="11378" r="26201" b="13404"/>
          <a:stretch/>
        </p:blipFill>
        <p:spPr bwMode="auto">
          <a:xfrm>
            <a:off x="232084" y="5888531"/>
            <a:ext cx="501684" cy="755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0B09B60F-4BE3-4125-9A03-175A3CD5487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b="15371"/>
          <a:stretch/>
        </p:blipFill>
        <p:spPr>
          <a:xfrm>
            <a:off x="791565" y="6099915"/>
            <a:ext cx="1390548" cy="332530"/>
          </a:xfrm>
          <a:prstGeom prst="rect">
            <a:avLst/>
          </a:prstGeom>
        </p:spPr>
      </p:pic>
    </p:spTree>
    <p:extLst>
      <p:ext uri="{BB962C8B-B14F-4D97-AF65-F5344CB8AC3E}">
        <p14:creationId xmlns:p14="http://schemas.microsoft.com/office/powerpoint/2010/main" val="18230035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10730</TotalTime>
  <Words>377</Words>
  <Application>Microsoft Office PowerPoint</Application>
  <PresentationFormat>On-screen Show (4:3)</PresentationFormat>
  <Paragraphs>69</Paragraphs>
  <Slides>16</Slides>
  <Notes>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Josie Mingay</dc:creator>
  <cp:lastModifiedBy>Laura Hamilton</cp:lastModifiedBy>
  <cp:revision>96</cp:revision>
  <cp:lastPrinted>2016-02-19T17:45:04Z</cp:lastPrinted>
  <dcterms:created xsi:type="dcterms:W3CDTF">2015-05-25T12:11:02Z</dcterms:created>
  <dcterms:modified xsi:type="dcterms:W3CDTF">2018-04-12T19:45:00Z</dcterms:modified>
</cp:coreProperties>
</file>