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83" r:id="rId2"/>
    <p:sldId id="358" r:id="rId3"/>
    <p:sldId id="378" r:id="rId4"/>
    <p:sldId id="376" r:id="rId5"/>
    <p:sldId id="373" r:id="rId6"/>
    <p:sldId id="374" r:id="rId7"/>
    <p:sldId id="363" r:id="rId8"/>
    <p:sldId id="360" r:id="rId9"/>
    <p:sldId id="362" r:id="rId10"/>
    <p:sldId id="299" r:id="rId11"/>
    <p:sldId id="366" r:id="rId12"/>
    <p:sldId id="367" r:id="rId13"/>
    <p:sldId id="370" r:id="rId14"/>
    <p:sldId id="371" r:id="rId15"/>
    <p:sldId id="379" r:id="rId16"/>
    <p:sldId id="380" r:id="rId17"/>
    <p:sldId id="38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36" autoAdjust="0"/>
    <p:restoredTop sz="81021" autoAdjust="0"/>
  </p:normalViewPr>
  <p:slideViewPr>
    <p:cSldViewPr snapToGrid="0" snapToObjects="1">
      <p:cViewPr varScale="1">
        <p:scale>
          <a:sx n="90" d="100"/>
          <a:sy n="90" d="100"/>
        </p:scale>
        <p:origin x="242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1C718144-0DF3-434A-A41B-6394DB18878D}"/>
    <pc:docChg chg="modSld">
      <pc:chgData name="" userId="" providerId="" clId="Web-{1C718144-0DF3-434A-A41B-6394DB18878D}" dt="2018-04-12T19:44:08.738" v="8"/>
      <pc:docMkLst>
        <pc:docMk/>
      </pc:docMkLst>
      <pc:sldChg chg="modSp">
        <pc:chgData name="" userId="" providerId="" clId="Web-{1C718144-0DF3-434A-A41B-6394DB18878D}" dt="2018-04-12T19:44:08.738" v="7"/>
        <pc:sldMkLst>
          <pc:docMk/>
          <pc:sldMk cId="2083422828" sldId="384"/>
        </pc:sldMkLst>
        <pc:spChg chg="mod">
          <ac:chgData name="" userId="" providerId="" clId="Web-{1C718144-0DF3-434A-A41B-6394DB18878D}" dt="2018-04-12T19:44:08.738" v="7"/>
          <ac:spMkLst>
            <pc:docMk/>
            <pc:sldMk cId="2083422828" sldId="384"/>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4/12/2018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utterstock.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2</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4</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Image: Busyok Creative/</a:t>
            </a:r>
            <a:r>
              <a:rPr lang="en-US" sz="1200" b="0" i="0" kern="1200" dirty="0">
                <a:solidFill>
                  <a:schemeClr val="tx1"/>
                </a:solidFill>
                <a:effectLst/>
                <a:latin typeface="+mn-lt"/>
                <a:ea typeface="+mn-ea"/>
                <a:cs typeface="+mn-cs"/>
                <a:hlinkClick r:id="rId3"/>
              </a:rPr>
              <a:t>Shutterstock.com</a:t>
            </a:r>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9</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6660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4/12/2018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getty.co.u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2" name="Rectangle 1"/>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pic>
        <p:nvPicPr>
          <p:cNvPr id="11" name="Picture 10">
            <a:extLst>
              <a:ext uri="{FF2B5EF4-FFF2-40B4-BE49-F238E27FC236}">
                <a16:creationId xmlns:a16="http://schemas.microsoft.com/office/drawing/2014/main" id="{11E352FB-B30C-4E2F-9EC2-60FE35077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2" name="Picture 11">
            <a:extLst>
              <a:ext uri="{FF2B5EF4-FFF2-40B4-BE49-F238E27FC236}">
                <a16:creationId xmlns:a16="http://schemas.microsoft.com/office/drawing/2014/main" id="{46FCB7FE-F48F-4371-915A-4D1ADF0F83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3" name="Picture 2">
            <a:extLst>
              <a:ext uri="{FF2B5EF4-FFF2-40B4-BE49-F238E27FC236}">
                <a16:creationId xmlns:a16="http://schemas.microsoft.com/office/drawing/2014/main" id="{2DE26698-7E14-4F4D-B232-68F20B8164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03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1936750" y="444499"/>
            <a:ext cx="6810376" cy="3970318"/>
          </a:xfrm>
          <a:prstGeom prst="rect">
            <a:avLst/>
          </a:prstGeom>
          <a:noFill/>
        </p:spPr>
        <p:txBody>
          <a:bodyPr wrap="square" rtlCol="0">
            <a:spAutoFit/>
          </a:bodyPr>
          <a:lstStyle/>
          <a:p>
            <a:pPr algn="r"/>
            <a:r>
              <a:rPr lang="en-US" sz="3600" dirty="0"/>
              <a:t>Make a list of your hopes and dreams. These might be ones </a:t>
            </a:r>
            <a:br>
              <a:rPr lang="en-US" sz="3600" dirty="0"/>
            </a:br>
            <a:r>
              <a:rPr lang="en-US" sz="3600" dirty="0"/>
              <a:t>you could achieve this week, perhaps later on this year, or a bigger dream to strive for and achieve at a later point in your life.</a:t>
            </a:r>
          </a:p>
          <a:p>
            <a:endParaRPr lang="en-US" sz="3600" dirty="0"/>
          </a:p>
        </p:txBody>
      </p:sp>
      <p:sp>
        <p:nvSpPr>
          <p:cNvPr id="5" name="TextBox 4"/>
          <p:cNvSpPr txBox="1"/>
          <p:nvPr/>
        </p:nvSpPr>
        <p:spPr>
          <a:xfrm>
            <a:off x="428624" y="4344580"/>
            <a:ext cx="8143875" cy="1077218"/>
          </a:xfrm>
          <a:prstGeom prst="rect">
            <a:avLst/>
          </a:prstGeom>
          <a:noFill/>
        </p:spPr>
        <p:txBody>
          <a:bodyPr wrap="square" rtlCol="0">
            <a:spAutoFit/>
          </a:bodyPr>
          <a:lstStyle/>
          <a:p>
            <a:pPr algn="ctr"/>
            <a:r>
              <a:rPr lang="en-US" sz="3200" i="1" dirty="0">
                <a:solidFill>
                  <a:schemeClr val="tx1">
                    <a:lumMod val="50000"/>
                    <a:lumOff val="50000"/>
                  </a:schemeClr>
                </a:solidFill>
              </a:rPr>
              <a:t>E.g. playing the piano, teaching, tennis, </a:t>
            </a:r>
            <a:r>
              <a:rPr lang="en-US" sz="3200" i="1" dirty="0" err="1">
                <a:solidFill>
                  <a:schemeClr val="tx1">
                    <a:lumMod val="50000"/>
                    <a:lumOff val="50000"/>
                  </a:schemeClr>
                </a:solidFill>
              </a:rPr>
              <a:t>vlogging</a:t>
            </a:r>
            <a:r>
              <a:rPr lang="en-US" sz="3200" i="1" dirty="0">
                <a:solidFill>
                  <a:schemeClr val="tx1">
                    <a:lumMod val="50000"/>
                    <a:lumOff val="50000"/>
                  </a:schemeClr>
                </a:solidFill>
              </a:rPr>
              <a:t>, chess, cooking, reading</a:t>
            </a:r>
          </a:p>
        </p:txBody>
      </p:sp>
      <p:pic>
        <p:nvPicPr>
          <p:cNvPr id="7" name="Picture 2">
            <a:extLst>
              <a:ext uri="{FF2B5EF4-FFF2-40B4-BE49-F238E27FC236}">
                <a16:creationId xmlns:a16="http://schemas.microsoft.com/office/drawing/2014/main" id="{A2AB6B06-88B6-4FAE-998D-C60EF98761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9841279-1E01-400C-BD2D-3C14D0709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39" y="621963"/>
            <a:ext cx="2065454" cy="23261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791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274221" y="158750"/>
            <a:ext cx="6012279" cy="769441"/>
          </a:xfrm>
          <a:prstGeom prst="rect">
            <a:avLst/>
          </a:prstGeom>
          <a:noFill/>
        </p:spPr>
        <p:txBody>
          <a:bodyPr wrap="square" rtlCol="0">
            <a:spAutoFit/>
          </a:bodyPr>
          <a:lstStyle/>
          <a:p>
            <a:r>
              <a:rPr lang="en-US" sz="4400" b="1" dirty="0"/>
              <a:t>What motivates you?</a:t>
            </a:r>
          </a:p>
        </p:txBody>
      </p:sp>
      <p:pic>
        <p:nvPicPr>
          <p:cNvPr id="6" name="Picture 2">
            <a:extLst>
              <a:ext uri="{FF2B5EF4-FFF2-40B4-BE49-F238E27FC236}">
                <a16:creationId xmlns:a16="http://schemas.microsoft.com/office/drawing/2014/main" id="{7AAA5990-2693-47D7-9958-82CD798A76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F2454FDB-B70E-4604-A3F3-537002120A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1270000"/>
            <a:ext cx="6464808" cy="4309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722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4" name="TextBox 3"/>
          <p:cNvSpPr txBox="1"/>
          <p:nvPr/>
        </p:nvSpPr>
        <p:spPr>
          <a:xfrm>
            <a:off x="571500" y="606790"/>
            <a:ext cx="6365875" cy="2554545"/>
          </a:xfrm>
          <a:prstGeom prst="rect">
            <a:avLst/>
          </a:prstGeom>
          <a:noFill/>
        </p:spPr>
        <p:txBody>
          <a:bodyPr wrap="square" rtlCol="0">
            <a:spAutoFit/>
          </a:bodyPr>
          <a:lstStyle/>
          <a:p>
            <a:r>
              <a:rPr lang="en-US" sz="4000" dirty="0"/>
              <a:t>What are the first steps </a:t>
            </a:r>
            <a:br>
              <a:rPr lang="en-US" sz="4000" dirty="0"/>
            </a:br>
            <a:r>
              <a:rPr lang="en-US" sz="4000" dirty="0"/>
              <a:t>you need to take to </a:t>
            </a:r>
            <a:br>
              <a:rPr lang="en-US" sz="4000" dirty="0"/>
            </a:br>
            <a:r>
              <a:rPr lang="en-US" sz="4000" dirty="0"/>
              <a:t>achieve your </a:t>
            </a:r>
            <a:br>
              <a:rPr lang="en-US" sz="4000" dirty="0"/>
            </a:br>
            <a:r>
              <a:rPr lang="en-US" sz="4000" dirty="0"/>
              <a:t>dream?</a:t>
            </a:r>
          </a:p>
        </p:txBody>
      </p:sp>
      <p:pic>
        <p:nvPicPr>
          <p:cNvPr id="6" name="Picture 2">
            <a:extLst>
              <a:ext uri="{FF2B5EF4-FFF2-40B4-BE49-F238E27FC236}">
                <a16:creationId xmlns:a16="http://schemas.microsoft.com/office/drawing/2014/main" id="{C2776C7E-8C8C-430D-BFE5-F4BE975FC7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47AA0A98-259D-4A60-9E8E-AC9B94F4D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915" y="2212597"/>
            <a:ext cx="4769004" cy="31793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7223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CC1B761B-D890-4F37-BC23-917821F2EF1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58FD3EC-7E51-485C-986E-AD31363DC9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441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96014" y="311547"/>
            <a:ext cx="4286250" cy="923330"/>
          </a:xfrm>
          <a:prstGeom prst="rect">
            <a:avLst/>
          </a:prstGeom>
          <a:noFill/>
        </p:spPr>
        <p:txBody>
          <a:bodyPr wrap="square" rtlCol="0">
            <a:spAutoFit/>
          </a:bodyPr>
          <a:lstStyle/>
          <a:p>
            <a:pPr algn="ctr"/>
            <a:r>
              <a:rPr lang="en-US" sz="5400" b="1" dirty="0"/>
              <a:t>What next?</a:t>
            </a:r>
          </a:p>
        </p:txBody>
      </p:sp>
      <p:sp>
        <p:nvSpPr>
          <p:cNvPr id="8" name="TextBox 7"/>
          <p:cNvSpPr txBox="1"/>
          <p:nvPr/>
        </p:nvSpPr>
        <p:spPr>
          <a:xfrm>
            <a:off x="269875" y="2799474"/>
            <a:ext cx="8620125" cy="3046988"/>
          </a:xfrm>
          <a:prstGeom prst="rect">
            <a:avLst/>
          </a:prstGeom>
          <a:noFill/>
        </p:spPr>
        <p:txBody>
          <a:bodyPr wrap="square" rtlCol="0">
            <a:spAutoFit/>
          </a:bodyPr>
          <a:lstStyle/>
          <a:p>
            <a:pPr marL="514350" indent="-514350">
              <a:buAutoNum type="arabicPeriod"/>
            </a:pPr>
            <a:r>
              <a:rPr lang="en-US" sz="3200" dirty="0"/>
              <a:t>Quiz your friends and family: find out what big choices they’ve had to make in their lives.</a:t>
            </a:r>
          </a:p>
          <a:p>
            <a:pPr marL="514350" indent="-514350">
              <a:buAutoNum type="arabicPeriod"/>
            </a:pPr>
            <a:r>
              <a:rPr lang="en-US" sz="3200" dirty="0"/>
              <a:t>When have they taken the tougher route?</a:t>
            </a:r>
          </a:p>
          <a:p>
            <a:pPr marL="514350" indent="-514350">
              <a:buAutoNum type="arabicPeriod"/>
            </a:pPr>
            <a:r>
              <a:rPr lang="en-US" sz="3200" dirty="0"/>
              <a:t>What did the tougher road look like?</a:t>
            </a:r>
          </a:p>
          <a:p>
            <a:pPr marL="514350" indent="-514350">
              <a:buAutoNum type="arabicPeriod"/>
            </a:pPr>
            <a:r>
              <a:rPr lang="en-US" sz="3200" dirty="0"/>
              <a:t>What did their success look like at the end?</a:t>
            </a:r>
          </a:p>
          <a:p>
            <a:pPr algn="ctr"/>
            <a:endParaRPr lang="en-US" sz="3200" dirty="0"/>
          </a:p>
        </p:txBody>
      </p:sp>
      <p:pic>
        <p:nvPicPr>
          <p:cNvPr id="10" name="Picture 9"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68" y="285751"/>
            <a:ext cx="3662246" cy="2441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a:extLst>
              <a:ext uri="{FF2B5EF4-FFF2-40B4-BE49-F238E27FC236}">
                <a16:creationId xmlns:a16="http://schemas.microsoft.com/office/drawing/2014/main" id="{DDBE1626-F5B7-4454-BE3B-DE5E22352B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4F7EAF7D-D612-4112-B24D-8D3E23D66B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Louise.Grieve\AppData\Local\Microsoft\Windows\Temporary Internet Files\Content.Outlook\BWQP0MKW\Awesome_interior_chapter 2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5" y="7498"/>
            <a:ext cx="4812217" cy="68505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226596"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766346"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2">
            <a:extLst>
              <a:ext uri="{FF2B5EF4-FFF2-40B4-BE49-F238E27FC236}">
                <a16:creationId xmlns:a16="http://schemas.microsoft.com/office/drawing/2014/main" id="{6CCC4869-0880-4EFF-A42A-F135FFA05C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4DD5D0DB-DD38-42D7-8F12-BE881A8C79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0681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317ED4DF-074C-4879-BE59-C2EED4A980CC}"/>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B42D494C-370C-4ED3-BF7C-181384ED93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EA431E62-C1B7-417A-9D24-A2D9E621A1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5431616C-B6E3-4B0C-9562-26BBE31462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081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914" y="2602953"/>
            <a:ext cx="8254313" cy="3046988"/>
          </a:xfrm>
          <a:prstGeom prst="rect">
            <a:avLst/>
          </a:prstGeom>
          <a:noFill/>
          <a:ln>
            <a:solidFill>
              <a:schemeClr val="tx1"/>
            </a:solidFill>
          </a:ln>
        </p:spPr>
        <p:txBody>
          <a:bodyPr wrap="square" rtlCol="0" anchor="t">
            <a:spAutoFit/>
          </a:bodyPr>
          <a:lstStyle/>
          <a:p>
            <a:endParaRPr lang="en-US" sz="1200" dirty="0">
              <a:solidFill>
                <a:prstClr val="black"/>
              </a:solidFill>
            </a:endParaRPr>
          </a:p>
          <a:p>
            <a:r>
              <a:rPr lang="de-DE" sz="1200" dirty="0">
                <a:solidFill>
                  <a:prstClr val="black"/>
                </a:solidFill>
              </a:rPr>
              <a:t>© </a:t>
            </a:r>
            <a:r>
              <a:rPr lang="en-US" sz="1200" dirty="0">
                <a:solidFill>
                  <a:prstClr val="black"/>
                </a:solidFill>
              </a:rPr>
              <a:t>Year 2018 The PiXL Club Ltd and Author Matthew Syed. All rights reserved.</a:t>
            </a:r>
          </a:p>
          <a:p>
            <a:endParaRPr lang="en-US" sz="1200" dirty="0">
              <a:solidFill>
                <a:prstClr val="black"/>
              </a:solidFill>
            </a:endParaRP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endParaRPr lang="en-US" sz="1200" dirty="0">
              <a:solidFill>
                <a:prstClr val="black"/>
              </a:solidFill>
            </a:endParaRP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endParaRPr lang="en-US" sz="1200" dirty="0">
              <a:solidFill>
                <a:prstClr val="black"/>
              </a:solidFill>
            </a:endParaRPr>
          </a:p>
          <a:p>
            <a:r>
              <a:rPr lang="en-US" sz="1200" dirty="0">
                <a:solidFill>
                  <a:prstClr val="black"/>
                </a:solidFill>
              </a:rPr>
              <a:t>All opinions and contributions are those of the author. The contents of this resource are not connected with, or endorsed by, any other company, </a:t>
            </a:r>
            <a:r>
              <a:rPr lang="en-US" sz="1200" dirty="0" err="1">
                <a:solidFill>
                  <a:prstClr val="black"/>
                </a:solidFill>
              </a:rPr>
              <a:t>organisation</a:t>
            </a:r>
            <a:r>
              <a:rPr lang="en-US" sz="1200" dirty="0">
                <a:solidFill>
                  <a:prstClr val="black"/>
                </a:solidFill>
              </a:rPr>
              <a:t> or institution.  Any additional images are from </a:t>
            </a:r>
            <a:r>
              <a:rPr lang="en-US" sz="1200" u="sng" dirty="0">
                <a:solidFill>
                  <a:prstClr val="black"/>
                </a:solidFill>
                <a:hlinkClick r:id="rId3"/>
              </a:rPr>
              <a:t>getty.co.uk</a:t>
            </a:r>
            <a:r>
              <a:rPr lang="en-US" sz="1200" dirty="0">
                <a:solidFill>
                  <a:prstClr val="black"/>
                </a:solidFill>
              </a:rPr>
              <a:t> , unless otherwise stated. </a:t>
            </a:r>
            <a:r>
              <a:rPr lang="en-US" sz="1200" dirty="0">
                <a:solidFill>
                  <a:prstClr val="black"/>
                </a:solidFill>
                <a:cs typeface="Calibri"/>
              </a:rPr>
              <a:t>'You Are Awesome' illustrations copyright © Toby Triumph.  </a:t>
            </a:r>
          </a:p>
          <a:p>
            <a:endParaRPr lang="en-US" sz="1200" dirty="0">
              <a:solidFill>
                <a:prstClr val="black"/>
              </a:solidFill>
              <a:cs typeface="Calibri"/>
            </a:endParaRPr>
          </a:p>
          <a:p>
            <a:r>
              <a:rPr lang="en-US" sz="1200" dirty="0" err="1">
                <a:solidFill>
                  <a:prstClr val="black"/>
                </a:solidFill>
              </a:rPr>
              <a:t>Endeavours</a:t>
            </a:r>
            <a:r>
              <a:rPr lang="en-US" sz="1200" dirty="0">
                <a:solidFill>
                  <a:prstClr val="black"/>
                </a:solidFill>
              </a:rPr>
              <a:t> have been made to trace and contact copyright owners. If there are any inadvertent omissions or errors in the acknowledgements or usage, this is unintended and </a:t>
            </a:r>
            <a:r>
              <a:rPr lang="en-US" sz="1200" dirty="0" err="1">
                <a:solidFill>
                  <a:prstClr val="black"/>
                </a:solidFill>
              </a:rPr>
              <a:t>PiXL</a:t>
            </a:r>
            <a:r>
              <a:rPr lang="en-US" sz="1200">
                <a:solidFill>
                  <a:prstClr val="black"/>
                </a:solidFill>
              </a:rPr>
              <a:t> will be remedy these on written notification.</a:t>
            </a:r>
            <a:endParaRPr lang="en-US" sz="1200">
              <a:solidFill>
                <a:prstClr val="black"/>
              </a:solidFill>
              <a:cs typeface="Calibri"/>
            </a:endParaRPr>
          </a:p>
        </p:txBody>
      </p:sp>
      <p:pic>
        <p:nvPicPr>
          <p:cNvPr id="4" name="Picture 2">
            <a:extLst>
              <a:ext uri="{FF2B5EF4-FFF2-40B4-BE49-F238E27FC236}">
                <a16:creationId xmlns:a16="http://schemas.microsoft.com/office/drawing/2014/main" id="{3CE330F2-7637-4D85-961A-2980F03381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481914" y="5987385"/>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55FF380-2232-47A9-AD53-DBECA1DC5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983598" y="6198769"/>
            <a:ext cx="1390548" cy="332530"/>
          </a:xfrm>
          <a:prstGeom prst="rect">
            <a:avLst/>
          </a:prstGeom>
        </p:spPr>
      </p:pic>
      <p:pic>
        <p:nvPicPr>
          <p:cNvPr id="6" name="Picture 5" descr="Pixl logo 2014 final ver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907" y="5862764"/>
            <a:ext cx="1480320" cy="879919"/>
          </a:xfrm>
          <a:prstGeom prst="rect">
            <a:avLst/>
          </a:prstGeom>
        </p:spPr>
      </p:pic>
    </p:spTree>
    <p:extLst>
      <p:ext uri="{BB962C8B-B14F-4D97-AF65-F5344CB8AC3E}">
        <p14:creationId xmlns:p14="http://schemas.microsoft.com/office/powerpoint/2010/main" val="2083422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4" name="Picture 3" descr="Screen Shot 2018-02-08 at 22.16.51.png"/>
          <p:cNvPicPr>
            <a:picLocks noChangeAspect="1"/>
          </p:cNvPicPr>
          <p:nvPr/>
        </p:nvPicPr>
        <p:blipFill rotWithShape="1">
          <a:blip r:embed="rId4">
            <a:extLst>
              <a:ext uri="{28A0092B-C50C-407E-A947-70E740481C1C}">
                <a14:useLocalDpi xmlns:a14="http://schemas.microsoft.com/office/drawing/2010/main" val="0"/>
              </a:ext>
            </a:extLst>
          </a:blip>
          <a:srcRect l="15798" t="32222" r="24827" b="8333"/>
          <a:stretch/>
        </p:blipFill>
        <p:spPr>
          <a:xfrm>
            <a:off x="2686868" y="1643047"/>
            <a:ext cx="5849938" cy="366048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369368" y="388054"/>
            <a:ext cx="6302376" cy="1077218"/>
          </a:xfrm>
          <a:prstGeom prst="rect">
            <a:avLst/>
          </a:prstGeom>
          <a:noFill/>
        </p:spPr>
        <p:txBody>
          <a:bodyPr wrap="square" rtlCol="0">
            <a:spAutoFit/>
          </a:bodyPr>
          <a:lstStyle/>
          <a:p>
            <a:pPr algn="ctr"/>
            <a:r>
              <a:rPr lang="en-US" sz="3200" dirty="0">
                <a:latin typeface="Calibri"/>
                <a:cs typeface="Calibri"/>
              </a:rPr>
              <a:t>How much do you agree or disagree </a:t>
            </a:r>
            <a:br>
              <a:rPr lang="en-US" sz="3200" dirty="0">
                <a:latin typeface="Calibri"/>
                <a:cs typeface="Calibri"/>
              </a:rPr>
            </a:br>
            <a:r>
              <a:rPr lang="en-US" sz="3200" dirty="0">
                <a:latin typeface="Calibri"/>
                <a:cs typeface="Calibri"/>
              </a:rPr>
              <a:t>with each of these statements?</a:t>
            </a:r>
          </a:p>
        </p:txBody>
      </p:sp>
      <p:pic>
        <p:nvPicPr>
          <p:cNvPr id="5" name="Picture 4"/>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Cement/>
                    </a14:imgEffect>
                    <a14:imgEffect>
                      <a14:colorTemperature colorTemp="11200"/>
                    </a14:imgEffect>
                  </a14:imgLayer>
                </a14:imgProps>
              </a:ext>
            </a:extLst>
          </a:blip>
          <a:stretch>
            <a:fillRect/>
          </a:stretch>
        </p:blipFill>
        <p:spPr>
          <a:xfrm rot="16200000">
            <a:off x="-1247371" y="2135889"/>
            <a:ext cx="5225643" cy="1729974"/>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A91B5BD9-CE02-433B-81FD-F37FA11F8EB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472EECA-C138-418F-8A91-251CE1AFDF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783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73" y="387077"/>
            <a:ext cx="3785054" cy="53437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36997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439694"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901185" y="5497089"/>
            <a:ext cx="1940940"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B191B417-52AA-45DB-AB99-32757AE40550}"/>
              </a:ext>
            </a:extLst>
          </p:cNvPr>
          <p:cNvPicPr>
            <a:picLocks noChangeAspect="1"/>
          </p:cNvPicPr>
          <p:nvPr/>
        </p:nvPicPr>
        <p:blipFill rotWithShape="1">
          <a:blip r:embed="rId4"/>
          <a:srcRect l="31764" t="10118" r="31867" b="7274"/>
          <a:stretch/>
        </p:blipFill>
        <p:spPr>
          <a:xfrm>
            <a:off x="5818432" y="1627186"/>
            <a:ext cx="3039818" cy="3883824"/>
          </a:xfrm>
          <a:prstGeom prst="rect">
            <a:avLst/>
          </a:prstGeom>
          <a:effectLst>
            <a:outerShdw blurRad="63500" sx="102000" sy="102000" algn="ctr" rotWithShape="0">
              <a:prstClr val="black">
                <a:alpha val="40000"/>
              </a:prstClr>
            </a:outerShdw>
          </a:effectLst>
        </p:spPr>
      </p:pic>
      <p:pic>
        <p:nvPicPr>
          <p:cNvPr id="14" name="Picture 2">
            <a:extLst>
              <a:ext uri="{FF2B5EF4-FFF2-40B4-BE49-F238E27FC236}">
                <a16:creationId xmlns:a16="http://schemas.microsoft.com/office/drawing/2014/main" id="{14B308A5-0394-4575-AAAA-D2D2B367C0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9CAA167B-2D34-4EB1-832A-C4AC2BABE9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05683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6" y="63500"/>
            <a:ext cx="8889996" cy="6441396"/>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895446" y="663676"/>
            <a:ext cx="7740554" cy="3785652"/>
          </a:xfrm>
          <a:prstGeom prst="rect">
            <a:avLst/>
          </a:prstGeom>
        </p:spPr>
        <p:txBody>
          <a:bodyPr wrap="square">
            <a:spAutoFit/>
          </a:bodyPr>
          <a:lstStyle/>
          <a:p>
            <a:r>
              <a:rPr lang="en-GB" sz="2400" dirty="0">
                <a:solidFill>
                  <a:srgbClr val="FF0080"/>
                </a:solidFill>
                <a:latin typeface="Avenir Next Medium"/>
                <a:cs typeface="Avenir Next Medium"/>
              </a:rPr>
              <a:t>While Kid Average has decided he’s no good, </a:t>
            </a:r>
            <a:br>
              <a:rPr lang="en-GB" sz="2400" dirty="0">
                <a:solidFill>
                  <a:srgbClr val="FF0080"/>
                </a:solidFill>
                <a:latin typeface="Avenir Next Medium"/>
                <a:cs typeface="Avenir Next Medium"/>
              </a:rPr>
            </a:br>
            <a:r>
              <a:rPr lang="en-GB" sz="2400" dirty="0">
                <a:solidFill>
                  <a:srgbClr val="FF0080"/>
                </a:solidFill>
                <a:latin typeface="Avenir Next Medium"/>
                <a:cs typeface="Avenir Next Medium"/>
              </a:rPr>
              <a:t>given up completely and gone to bed, Kid Awesome is determined and sticks to it. Kid Awesome really wants to improve. Not just by a little bit, but as far as he can take things. Kid Awesome is set on becoming the best table-tennis player he can, and he realises that this all comes down to how often he can get in the garage to practise. He starts to love the game. </a:t>
            </a:r>
            <a:br>
              <a:rPr lang="en-GB" sz="2400" dirty="0">
                <a:solidFill>
                  <a:srgbClr val="FF0080"/>
                </a:solidFill>
                <a:latin typeface="Avenir Next Medium"/>
                <a:cs typeface="Avenir Next Medium"/>
              </a:rPr>
            </a:br>
            <a:r>
              <a:rPr lang="en-GB" sz="2400" dirty="0">
                <a:solidFill>
                  <a:srgbClr val="FF0080"/>
                </a:solidFill>
                <a:latin typeface="Avenir Next Medium"/>
                <a:cs typeface="Avenir Next Medium"/>
              </a:rPr>
              <a:t>So much so that he has even started thinking </a:t>
            </a:r>
            <a:br>
              <a:rPr lang="en-GB" sz="2400" dirty="0">
                <a:solidFill>
                  <a:srgbClr val="FF0080"/>
                </a:solidFill>
                <a:latin typeface="Avenir Next Medium"/>
                <a:cs typeface="Avenir Next Medium"/>
              </a:rPr>
            </a:br>
            <a:r>
              <a:rPr lang="en-GB" sz="2400" dirty="0">
                <a:solidFill>
                  <a:srgbClr val="FF0080"/>
                </a:solidFill>
                <a:latin typeface="Avenir Next Medium"/>
                <a:cs typeface="Avenir Next Medium"/>
              </a:rPr>
              <a:t>  about asking his brother to help him practise.</a:t>
            </a:r>
          </a:p>
        </p:txBody>
      </p:sp>
      <p:sp>
        <p:nvSpPr>
          <p:cNvPr id="3" name="TextBox 2"/>
          <p:cNvSpPr txBox="1"/>
          <p:nvPr/>
        </p:nvSpPr>
        <p:spPr>
          <a:xfrm rot="2088416">
            <a:off x="5784772" y="5579243"/>
            <a:ext cx="2539910" cy="369332"/>
          </a:xfrm>
          <a:prstGeom prst="rect">
            <a:avLst/>
          </a:prstGeom>
          <a:noFill/>
        </p:spPr>
        <p:txBody>
          <a:bodyPr wrap="square" rtlCol="0">
            <a:spAutoFit/>
          </a:bodyPr>
          <a:lstStyle/>
          <a:p>
            <a:r>
              <a:rPr lang="en-US" dirty="0">
                <a:solidFill>
                  <a:srgbClr val="FF0080"/>
                </a:solidFill>
                <a:latin typeface="Avenir Next Medium"/>
                <a:cs typeface="Avenir Next Medium"/>
              </a:rPr>
              <a:t>page 20</a:t>
            </a:r>
          </a:p>
        </p:txBody>
      </p:sp>
      <p:pic>
        <p:nvPicPr>
          <p:cNvPr id="9" name="Picture 2">
            <a:extLst>
              <a:ext uri="{FF2B5EF4-FFF2-40B4-BE49-F238E27FC236}">
                <a16:creationId xmlns:a16="http://schemas.microsoft.com/office/drawing/2014/main" id="{E15CB008-EB37-4DB5-A4F9-A927ABDB1F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8DC1BB7-A9E3-46F8-A4E2-91973221AE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50098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14" name="Picture 2">
            <a:extLst>
              <a:ext uri="{FF2B5EF4-FFF2-40B4-BE49-F238E27FC236}">
                <a16:creationId xmlns:a16="http://schemas.microsoft.com/office/drawing/2014/main" id="{DE3D12FA-D91D-481B-99D2-973CC7D9D3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6D2F9852-CFE1-4069-9B97-9D06619DB1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238" y="2971452"/>
            <a:ext cx="3455639" cy="254300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599" y="2968810"/>
            <a:ext cx="3455639" cy="255109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3238" y="423162"/>
            <a:ext cx="3455639" cy="2545648"/>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7599" y="420438"/>
            <a:ext cx="3455639" cy="2551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593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2-11 at 14.31.36.png"/>
          <p:cNvPicPr>
            <a:picLocks noChangeAspect="1"/>
          </p:cNvPicPr>
          <p:nvPr/>
        </p:nvPicPr>
        <p:blipFill rotWithShape="1">
          <a:blip r:embed="rId2">
            <a:extLst>
              <a:ext uri="{28A0092B-C50C-407E-A947-70E740481C1C}">
                <a14:useLocalDpi xmlns:a14="http://schemas.microsoft.com/office/drawing/2010/main" val="0"/>
              </a:ext>
            </a:extLst>
          </a:blip>
          <a:srcRect t="26110" r="47396" b="21945"/>
          <a:stretch/>
        </p:blipFill>
        <p:spPr>
          <a:xfrm>
            <a:off x="163096" y="1412875"/>
            <a:ext cx="3909834" cy="2413000"/>
          </a:xfrm>
          <a:prstGeom prst="rect">
            <a:avLst/>
          </a:prstGeom>
        </p:spPr>
      </p:pic>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8" name="Picture 7" descr="Screen Shot 2018-02-11 at 14.33.42.pn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013" t="39700" r="47270" b="19466"/>
          <a:stretch/>
        </p:blipFill>
        <p:spPr>
          <a:xfrm>
            <a:off x="3960929" y="1555749"/>
            <a:ext cx="5040196" cy="3601431"/>
          </a:xfrm>
          <a:prstGeom prst="rect">
            <a:avLst/>
          </a:prstGeom>
        </p:spPr>
      </p:pic>
      <p:sp>
        <p:nvSpPr>
          <p:cNvPr id="9" name="TextBox 8"/>
          <p:cNvSpPr txBox="1"/>
          <p:nvPr/>
        </p:nvSpPr>
        <p:spPr>
          <a:xfrm>
            <a:off x="0" y="380998"/>
            <a:ext cx="9144000" cy="769441"/>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400" b="1" dirty="0"/>
              <a:t>What does ‘</a:t>
            </a:r>
            <a:r>
              <a:rPr lang="en-US" sz="4400" b="1" u="sng" dirty="0"/>
              <a:t>awe</a:t>
            </a:r>
            <a:r>
              <a:rPr lang="en-US" sz="4400" b="1" dirty="0"/>
              <a:t>some’ mean?</a:t>
            </a:r>
          </a:p>
        </p:txBody>
      </p:sp>
      <p:pic>
        <p:nvPicPr>
          <p:cNvPr id="10" name="Picture 2">
            <a:extLst>
              <a:ext uri="{FF2B5EF4-FFF2-40B4-BE49-F238E27FC236}">
                <a16:creationId xmlns:a16="http://schemas.microsoft.com/office/drawing/2014/main" id="{FEDB3040-D853-4995-901B-2897C9CD2F3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155C60CE-B0F3-4C95-A7DE-0F902840C4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72453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056" y="476250"/>
            <a:ext cx="3759544" cy="5111750"/>
          </a:xfrm>
          <a:prstGeom prst="rect">
            <a:avLst/>
          </a:prstGeom>
          <a:ln>
            <a:noFill/>
          </a:ln>
          <a:effectLst>
            <a:outerShdw blurRad="292100" dist="139700" dir="2700000" algn="tl" rotWithShape="0">
              <a:srgbClr val="333333">
                <a:alpha val="65000"/>
              </a:srgbClr>
            </a:outerShdw>
          </a:effec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2308324"/>
          </a:xfrm>
          <a:prstGeom prst="rect">
            <a:avLst/>
          </a:prstGeom>
          <a:noFill/>
        </p:spPr>
        <p:txBody>
          <a:bodyPr wrap="square" rtlCol="0">
            <a:spAutoFit/>
          </a:bodyPr>
          <a:lstStyle/>
          <a:p>
            <a:pPr algn="ctr"/>
            <a:r>
              <a:rPr lang="en-US" sz="3600" dirty="0">
                <a:latin typeface="Calibri"/>
                <a:cs typeface="Calibri"/>
              </a:rPr>
              <a:t>Read Chapter 1*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br>
              <a:rPr lang="en-US" sz="3600" i="1" dirty="0">
                <a:latin typeface="Calibri"/>
                <a:cs typeface="Calibri"/>
              </a:rPr>
            </a:br>
            <a:r>
              <a:rPr lang="en-US" sz="3600" i="1" dirty="0">
                <a:latin typeface="Calibri"/>
                <a:cs typeface="Calibri"/>
              </a:rPr>
              <a:t>*pages 6-32</a:t>
            </a:r>
          </a:p>
        </p:txBody>
      </p:sp>
      <p:pic>
        <p:nvPicPr>
          <p:cNvPr id="8" name="Picture 2">
            <a:extLst>
              <a:ext uri="{FF2B5EF4-FFF2-40B4-BE49-F238E27FC236}">
                <a16:creationId xmlns:a16="http://schemas.microsoft.com/office/drawing/2014/main" id="{EC14BF48-3291-456C-A6D0-6D2ACB53B8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344B54E6-5465-4AEA-ADD5-1E4F8AA933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75689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3"/>
          <a:stretch>
            <a:fillRect/>
          </a:stretch>
        </p:blipFill>
        <p:spPr>
          <a:xfrm>
            <a:off x="0" y="571500"/>
            <a:ext cx="9144000" cy="4812632"/>
          </a:xfrm>
          <a:prstGeom prst="rect">
            <a:avLst/>
          </a:prstGeom>
          <a:ln>
            <a:noFill/>
          </a:ln>
          <a:effectLst>
            <a:outerShdw blurRad="292100" dist="139700" dir="2700000" algn="tl" rotWithShape="0">
              <a:srgbClr val="333333">
                <a:alpha val="65000"/>
              </a:srgbClr>
            </a:outerShdw>
          </a:effectLst>
        </p:spPr>
      </p:pic>
      <p:sp>
        <p:nvSpPr>
          <p:cNvPr id="3" name="Oval Callout 2"/>
          <p:cNvSpPr/>
          <p:nvPr/>
        </p:nvSpPr>
        <p:spPr>
          <a:xfrm>
            <a:off x="226596" y="285750"/>
            <a:ext cx="2059404" cy="153987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I’ve had ENOUGH!</a:t>
            </a:r>
          </a:p>
        </p:txBody>
      </p:sp>
      <p:sp>
        <p:nvSpPr>
          <p:cNvPr id="7" name="Oval Callout 6"/>
          <p:cNvSpPr/>
          <p:nvPr/>
        </p:nvSpPr>
        <p:spPr>
          <a:xfrm>
            <a:off x="226596" y="2200275"/>
            <a:ext cx="2059404" cy="153987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I’m no good at it.</a:t>
            </a:r>
          </a:p>
        </p:txBody>
      </p:sp>
      <p:sp>
        <p:nvSpPr>
          <p:cNvPr id="9" name="Oval Callout 8"/>
          <p:cNvSpPr/>
          <p:nvPr/>
        </p:nvSpPr>
        <p:spPr>
          <a:xfrm>
            <a:off x="226596" y="4010025"/>
            <a:ext cx="2059404" cy="153987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He’s way better than me.</a:t>
            </a:r>
          </a:p>
        </p:txBody>
      </p:sp>
      <p:sp>
        <p:nvSpPr>
          <p:cNvPr id="4" name="TextBox 3"/>
          <p:cNvSpPr txBox="1"/>
          <p:nvPr/>
        </p:nvSpPr>
        <p:spPr>
          <a:xfrm rot="2737389">
            <a:off x="2342756" y="2782581"/>
            <a:ext cx="2808184" cy="584776"/>
          </a:xfrm>
          <a:prstGeom prst="rect">
            <a:avLst/>
          </a:prstGeom>
          <a:noFill/>
        </p:spPr>
        <p:txBody>
          <a:bodyPr wrap="square" rtlCol="0">
            <a:spAutoFit/>
          </a:bodyPr>
          <a:lstStyle/>
          <a:p>
            <a:pPr algn="ctr"/>
            <a:r>
              <a:rPr lang="en-US" sz="3200" b="1" dirty="0">
                <a:solidFill>
                  <a:srgbClr val="660066"/>
                </a:solidFill>
              </a:rPr>
              <a:t>AVERAGE</a:t>
            </a:r>
          </a:p>
        </p:txBody>
      </p:sp>
      <p:sp>
        <p:nvSpPr>
          <p:cNvPr id="10" name="TextBox 9"/>
          <p:cNvSpPr txBox="1"/>
          <p:nvPr/>
        </p:nvSpPr>
        <p:spPr>
          <a:xfrm rot="18909263">
            <a:off x="3913610" y="2732625"/>
            <a:ext cx="2901509" cy="584776"/>
          </a:xfrm>
          <a:prstGeom prst="rect">
            <a:avLst/>
          </a:prstGeom>
          <a:noFill/>
        </p:spPr>
        <p:txBody>
          <a:bodyPr wrap="square" rtlCol="0">
            <a:spAutoFit/>
          </a:bodyPr>
          <a:lstStyle/>
          <a:p>
            <a:pPr algn="ctr"/>
            <a:r>
              <a:rPr lang="en-US" sz="3200" b="1" dirty="0">
                <a:solidFill>
                  <a:srgbClr val="008000"/>
                </a:solidFill>
              </a:rPr>
              <a:t>AWESOME</a:t>
            </a:r>
          </a:p>
        </p:txBody>
      </p:sp>
      <p:sp>
        <p:nvSpPr>
          <p:cNvPr id="11" name="Rounded Rectangle 10"/>
          <p:cNvSpPr/>
          <p:nvPr/>
        </p:nvSpPr>
        <p:spPr>
          <a:xfrm>
            <a:off x="6599156" y="730250"/>
            <a:ext cx="2401970" cy="113664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t>tries again </a:t>
            </a:r>
            <a:br>
              <a:rPr lang="en-US" sz="2400" b="1" dirty="0"/>
            </a:br>
            <a:r>
              <a:rPr lang="en-US" sz="2400" b="1" dirty="0"/>
              <a:t>and again </a:t>
            </a:r>
            <a:br>
              <a:rPr lang="en-US" sz="2400" b="1" dirty="0"/>
            </a:br>
            <a:r>
              <a:rPr lang="en-US" sz="2400" b="1" dirty="0"/>
              <a:t>and again</a:t>
            </a:r>
          </a:p>
        </p:txBody>
      </p:sp>
      <p:sp>
        <p:nvSpPr>
          <p:cNvPr id="12" name="Rounded Rectangle 11"/>
          <p:cNvSpPr/>
          <p:nvPr/>
        </p:nvSpPr>
        <p:spPr>
          <a:xfrm>
            <a:off x="6599155" y="2346322"/>
            <a:ext cx="2401970" cy="113664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t>works for hours and hours </a:t>
            </a:r>
            <a:br>
              <a:rPr lang="en-US" sz="2400" b="1" dirty="0"/>
            </a:br>
            <a:r>
              <a:rPr lang="en-US" sz="2400" b="1" dirty="0"/>
              <a:t>and hours</a:t>
            </a:r>
          </a:p>
        </p:txBody>
      </p:sp>
      <p:sp>
        <p:nvSpPr>
          <p:cNvPr id="13" name="Rounded Rectangle 12"/>
          <p:cNvSpPr/>
          <p:nvPr/>
        </p:nvSpPr>
        <p:spPr>
          <a:xfrm>
            <a:off x="6599156" y="4010025"/>
            <a:ext cx="2401970" cy="113664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t>“I can do this. </a:t>
            </a:r>
            <a:br>
              <a:rPr lang="en-US" sz="2400" b="1" dirty="0"/>
            </a:br>
            <a:r>
              <a:rPr lang="en-US" sz="2400" b="1" dirty="0"/>
              <a:t>I can do this. </a:t>
            </a:r>
            <a:br>
              <a:rPr lang="en-US" sz="2400" b="1" dirty="0"/>
            </a:br>
            <a:r>
              <a:rPr lang="en-US" sz="2400" b="1" dirty="0"/>
              <a:t>I can do this.”</a:t>
            </a:r>
          </a:p>
        </p:txBody>
      </p:sp>
      <p:pic>
        <p:nvPicPr>
          <p:cNvPr id="14" name="Picture 2">
            <a:extLst>
              <a:ext uri="{FF2B5EF4-FFF2-40B4-BE49-F238E27FC236}">
                <a16:creationId xmlns:a16="http://schemas.microsoft.com/office/drawing/2014/main" id="{C7BAD5AD-8AC9-47A3-BD3D-7ABF98DE4F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6FB8825E-68BC-432A-9C6D-492E07583D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5279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4" grpId="0"/>
      <p:bldP spid="10" grpId="0"/>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4" name="Picture 3"/>
          <p:cNvPicPr>
            <a:picLocks noChangeAspect="1"/>
          </p:cNvPicPr>
          <p:nvPr/>
        </p:nvPicPr>
        <p:blipFill>
          <a:blip r:embed="rId4"/>
          <a:stretch>
            <a:fillRect/>
          </a:stretch>
        </p:blipFill>
        <p:spPr>
          <a:xfrm>
            <a:off x="0" y="65883"/>
            <a:ext cx="9144000" cy="5072063"/>
          </a:xfrm>
          <a:prstGeom prst="rect">
            <a:avLst/>
          </a:prstGeom>
        </p:spPr>
      </p:pic>
      <p:sp>
        <p:nvSpPr>
          <p:cNvPr id="5" name="TextBox 4"/>
          <p:cNvSpPr txBox="1"/>
          <p:nvPr/>
        </p:nvSpPr>
        <p:spPr>
          <a:xfrm>
            <a:off x="2698750" y="4381500"/>
            <a:ext cx="3841750" cy="2246769"/>
          </a:xfrm>
          <a:prstGeom prst="rect">
            <a:avLst/>
          </a:prstGeom>
          <a:noFill/>
        </p:spPr>
        <p:txBody>
          <a:bodyPr wrap="square" rtlCol="0">
            <a:spAutoFit/>
          </a:bodyPr>
          <a:lstStyle/>
          <a:p>
            <a:pPr algn="ctr"/>
            <a:r>
              <a:rPr lang="en-US" sz="2800" dirty="0"/>
              <a:t>In which subjects or situations are you more like </a:t>
            </a:r>
            <a:r>
              <a:rPr lang="en-US" sz="2800" b="1" dirty="0"/>
              <a:t>Kid Average</a:t>
            </a:r>
            <a:r>
              <a:rPr lang="en-US" sz="2800" dirty="0"/>
              <a:t>, </a:t>
            </a:r>
            <a:br>
              <a:rPr lang="en-US" sz="2800" dirty="0"/>
            </a:br>
            <a:r>
              <a:rPr lang="en-US" sz="2800" dirty="0"/>
              <a:t>and in which are you more like </a:t>
            </a:r>
            <a:r>
              <a:rPr lang="en-US" sz="2800" b="1" dirty="0">
                <a:solidFill>
                  <a:srgbClr val="008000"/>
                </a:solidFill>
              </a:rPr>
              <a:t>Kid Awesome</a:t>
            </a:r>
            <a:r>
              <a:rPr lang="en-US" sz="2800" dirty="0"/>
              <a:t>?</a:t>
            </a:r>
          </a:p>
        </p:txBody>
      </p:sp>
      <p:sp>
        <p:nvSpPr>
          <p:cNvPr id="7" name="TextBox 6"/>
          <p:cNvSpPr txBox="1"/>
          <p:nvPr/>
        </p:nvSpPr>
        <p:spPr>
          <a:xfrm>
            <a:off x="782221" y="1803112"/>
            <a:ext cx="2095500" cy="1077218"/>
          </a:xfrm>
          <a:prstGeom prst="rect">
            <a:avLst/>
          </a:prstGeom>
          <a:noFill/>
        </p:spPr>
        <p:txBody>
          <a:bodyPr wrap="square" rtlCol="0">
            <a:spAutoFit/>
          </a:bodyPr>
          <a:lstStyle/>
          <a:p>
            <a:r>
              <a:rPr lang="en-US" sz="3200" b="1" dirty="0"/>
              <a:t>Kid Average</a:t>
            </a:r>
          </a:p>
        </p:txBody>
      </p:sp>
      <p:sp>
        <p:nvSpPr>
          <p:cNvPr id="8" name="TextBox 7"/>
          <p:cNvSpPr txBox="1"/>
          <p:nvPr/>
        </p:nvSpPr>
        <p:spPr>
          <a:xfrm>
            <a:off x="6314305" y="1803112"/>
            <a:ext cx="2095500" cy="1077218"/>
          </a:xfrm>
          <a:prstGeom prst="rect">
            <a:avLst/>
          </a:prstGeom>
          <a:noFill/>
        </p:spPr>
        <p:txBody>
          <a:bodyPr wrap="square" rtlCol="0">
            <a:spAutoFit/>
          </a:bodyPr>
          <a:lstStyle/>
          <a:p>
            <a:pPr algn="r"/>
            <a:r>
              <a:rPr lang="en-US" sz="3200" b="1" dirty="0">
                <a:solidFill>
                  <a:srgbClr val="008000"/>
                </a:solidFill>
              </a:rPr>
              <a:t>Kid Awesome</a:t>
            </a:r>
          </a:p>
        </p:txBody>
      </p:sp>
      <p:pic>
        <p:nvPicPr>
          <p:cNvPr id="9" name="Picture 2">
            <a:extLst>
              <a:ext uri="{FF2B5EF4-FFF2-40B4-BE49-F238E27FC236}">
                <a16:creationId xmlns:a16="http://schemas.microsoft.com/office/drawing/2014/main" id="{53DB9592-A843-4A34-B5D6-DFC4BE4B38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2F55670-0707-4C90-AA90-DD77E099CE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8230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11155</TotalTime>
  <Words>184</Words>
  <Application>Microsoft Office PowerPoint</Application>
  <PresentationFormat>On-screen Show (4:3)</PresentationFormat>
  <Paragraphs>49</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98</cp:revision>
  <cp:lastPrinted>2016-02-19T17:45:04Z</cp:lastPrinted>
  <dcterms:created xsi:type="dcterms:W3CDTF">2015-05-25T12:11:02Z</dcterms:created>
  <dcterms:modified xsi:type="dcterms:W3CDTF">2018-04-12T19:44:08Z</dcterms:modified>
</cp:coreProperties>
</file>