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D7057-C453-4BBA-8491-B2A930D4FC61}" v="943" dt="2023-03-29T14:01:50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3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89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31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4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7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8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14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06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FF41-BF62-4E87-BFD7-0E73635F55C4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CB07-7DE4-4141-A8AB-5C952EC33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0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630A3F-05C7-21BD-A6EF-C87246714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4" r="5341" b="13165"/>
          <a:stretch/>
        </p:blipFill>
        <p:spPr>
          <a:xfrm>
            <a:off x="-5751" y="3105"/>
            <a:ext cx="12203657" cy="6849872"/>
          </a:xfrm>
          <a:prstGeom prst="rect">
            <a:avLst/>
          </a:prstGeom>
        </p:spPr>
      </p:pic>
      <p:pic>
        <p:nvPicPr>
          <p:cNvPr id="5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C2A7FA-1EAA-F12E-BA53-75A26D358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55" r="26916" b="49470"/>
          <a:stretch/>
        </p:blipFill>
        <p:spPr>
          <a:xfrm>
            <a:off x="2984741" y="5639031"/>
            <a:ext cx="9213792" cy="12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A873906-7AF2-B2D8-F94C-4B346E19B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04" r="7031" b="-295"/>
          <a:stretch/>
        </p:blipFill>
        <p:spPr>
          <a:xfrm>
            <a:off x="-5749" y="60615"/>
            <a:ext cx="12059933" cy="67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BFD8B-8EF6-ECD1-2A6D-6AF3BC2CD979}"/>
              </a:ext>
            </a:extLst>
          </p:cNvPr>
          <p:cNvSpPr txBox="1"/>
          <p:nvPr/>
        </p:nvSpPr>
        <p:spPr>
          <a:xfrm>
            <a:off x="213320" y="1355148"/>
            <a:ext cx="5886023" cy="31700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Mood Swings and outbursts are more likely to occur during this period.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Look out for other signs that your child may be struggling, including poor sleep patterns or a change in appetite or </a:t>
            </a:r>
            <a:r>
              <a:rPr lang="en-US" sz="2000" dirty="0" err="1">
                <a:cs typeface="Calibri"/>
              </a:rPr>
              <a:t>behaviour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It's worth preparing ways of supporting your child during the exam weeks and thinking about you will react and respond on exam days.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6FFC8-2404-634E-0FCA-255DFC06B06D}"/>
              </a:ext>
            </a:extLst>
          </p:cNvPr>
          <p:cNvSpPr/>
          <p:nvPr/>
        </p:nvSpPr>
        <p:spPr>
          <a:xfrm>
            <a:off x="214992" y="5321963"/>
            <a:ext cx="11401244" cy="9920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ADBBA2-7FDA-A3E0-5A9E-AFF70D4A2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6" r="8176" b="17619"/>
          <a:stretch/>
        </p:blipFill>
        <p:spPr>
          <a:xfrm>
            <a:off x="-5751" y="3105"/>
            <a:ext cx="12203735" cy="6835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EF7ED8-67CC-5A9D-22CE-98E02440E8FB}"/>
              </a:ext>
            </a:extLst>
          </p:cNvPr>
          <p:cNvSpPr/>
          <p:nvPr/>
        </p:nvSpPr>
        <p:spPr>
          <a:xfrm>
            <a:off x="380999" y="1722120"/>
            <a:ext cx="11358113" cy="46151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D8737-A9E1-19C1-E7A2-539C1CABE05E}"/>
              </a:ext>
            </a:extLst>
          </p:cNvPr>
          <p:cNvSpPr txBox="1"/>
          <p:nvPr/>
        </p:nvSpPr>
        <p:spPr>
          <a:xfrm>
            <a:off x="-6687" y="1392595"/>
            <a:ext cx="12205037" cy="5632311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Work with your child to plan a revision timetable and encourage them to stick to it. Ask them about topics they have revised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Encourage your child to take revision breaks and find a balance between studying and doing things they find enjoyable and relaxing.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Make sure they are eating and drinking at regular intervals.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Encourage them to take some time after revising to wind down.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Reassure them that what they are feeling is normal and valid, but also offer support and solutions.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Anxiety is often worst at night and this means it is useful to encourage a good bedtime routine without social media or games console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Avoid saying that it doesn't matter – to them it does. Set aside 1:1 time to listen to them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Remain positive and hopeful!</a:t>
            </a:r>
          </a:p>
        </p:txBody>
      </p:sp>
    </p:spTree>
    <p:extLst>
      <p:ext uri="{BB962C8B-B14F-4D97-AF65-F5344CB8AC3E}">
        <p14:creationId xmlns:p14="http://schemas.microsoft.com/office/powerpoint/2010/main" val="3394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C050788F-E54F-7904-382E-AF52FA5DE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8" t="27854" r="13785" b="15297"/>
          <a:stretch/>
        </p:blipFill>
        <p:spPr>
          <a:xfrm>
            <a:off x="1043796" y="1469596"/>
            <a:ext cx="9875071" cy="39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densborough Ormiston Academy – Safer Schools App">
            <a:extLst>
              <a:ext uri="{FF2B5EF4-FFF2-40B4-BE49-F238E27FC236}">
                <a16:creationId xmlns:a16="http://schemas.microsoft.com/office/drawing/2014/main" id="{DA9DB806-DFA5-2688-24E1-66A66AAB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48" y="1029559"/>
            <a:ext cx="3415862" cy="12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4A48C-316E-B8E7-5DB6-95C86272E054}"/>
              </a:ext>
            </a:extLst>
          </p:cNvPr>
          <p:cNvSpPr txBox="1"/>
          <p:nvPr/>
        </p:nvSpPr>
        <p:spPr>
          <a:xfrm>
            <a:off x="1688706" y="206219"/>
            <a:ext cx="70899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Remember if you need to talk or ask anything else about todays session, there are lots of places and people you can reach out to.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D156472-646A-93BA-F975-E5B32CF3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497" y="3466479"/>
            <a:ext cx="5104201" cy="3309640"/>
          </a:xfrm>
          <a:prstGeom prst="rect">
            <a:avLst/>
          </a:prstGeom>
        </p:spPr>
      </p:pic>
      <p:pic>
        <p:nvPicPr>
          <p:cNvPr id="7" name="Picture 2" descr="Home - Kooth">
            <a:extLst>
              <a:ext uri="{FF2B5EF4-FFF2-40B4-BE49-F238E27FC236}">
                <a16:creationId xmlns:a16="http://schemas.microsoft.com/office/drawing/2014/main" id="{3475C5A3-B782-C94A-75F2-C89ADBF4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58" y="2348577"/>
            <a:ext cx="3459706" cy="12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amaritans Awareness Month - Talk To Us - Mental Health &amp; Wellbeing Show">
            <a:extLst>
              <a:ext uri="{FF2B5EF4-FFF2-40B4-BE49-F238E27FC236}">
                <a16:creationId xmlns:a16="http://schemas.microsoft.com/office/drawing/2014/main" id="{E3E15836-4F0F-11CB-4CCF-4D51B101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07" y="2222643"/>
            <a:ext cx="3218255" cy="171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hare the number | Shout 85258">
            <a:extLst>
              <a:ext uri="{FF2B5EF4-FFF2-40B4-BE49-F238E27FC236}">
                <a16:creationId xmlns:a16="http://schemas.microsoft.com/office/drawing/2014/main" id="{0E16D659-04D4-1FF8-66C8-2F3CACB1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0003"/>
            <a:ext cx="1984692" cy="1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ildline - Wikipedia">
            <a:extLst>
              <a:ext uri="{FF2B5EF4-FFF2-40B4-BE49-F238E27FC236}">
                <a16:creationId xmlns:a16="http://schemas.microsoft.com/office/drawing/2014/main" id="{FF8EFAA9-F6EC-29DE-DC48-3081D187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74" y="4025567"/>
            <a:ext cx="3459708" cy="12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39B7A4-ED79-E43A-D167-F6D496D14406}"/>
              </a:ext>
            </a:extLst>
          </p:cNvPr>
          <p:cNvGrpSpPr/>
          <p:nvPr/>
        </p:nvGrpSpPr>
        <p:grpSpPr>
          <a:xfrm>
            <a:off x="8337214" y="132851"/>
            <a:ext cx="2168239" cy="2303796"/>
            <a:chOff x="6813213" y="132851"/>
            <a:chExt cx="2168239" cy="2303796"/>
          </a:xfrm>
        </p:grpSpPr>
        <p:pic>
          <p:nvPicPr>
            <p:cNvPr id="5" name="Graphic 4" descr="Professor female with solid fill">
              <a:extLst>
                <a:ext uri="{FF2B5EF4-FFF2-40B4-BE49-F238E27FC236}">
                  <a16:creationId xmlns:a16="http://schemas.microsoft.com/office/drawing/2014/main" id="{701CF817-76E8-4E48-EA18-58EBAEE9C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54668" y="339992"/>
              <a:ext cx="1173325" cy="11733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43E218-B2B1-4FF9-97F7-F43B99E9D9E4}"/>
                </a:ext>
              </a:extLst>
            </p:cNvPr>
            <p:cNvSpPr txBox="1"/>
            <p:nvPr/>
          </p:nvSpPr>
          <p:spPr>
            <a:xfrm>
              <a:off x="6813213" y="1513317"/>
              <a:ext cx="2056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Form tutor, </a:t>
              </a:r>
              <a:r>
                <a:rPr lang="en-US" dirty="0" err="1"/>
                <a:t>HoY</a:t>
              </a:r>
              <a:r>
                <a:rPr lang="en-US" dirty="0"/>
                <a:t>, SLT, DOLs, class teacher</a:t>
              </a:r>
              <a:endParaRPr lang="en-GB" dirty="0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DE93216-F119-B559-3BBE-56DFAF7D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321" y="132851"/>
              <a:ext cx="968131" cy="1208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246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16330FDD464448F8A096283F7693C" ma:contentTypeVersion="13" ma:contentTypeDescription="Create a new document." ma:contentTypeScope="" ma:versionID="63f17d8c6a43c7bdf645aefc1cee66dd">
  <xsd:schema xmlns:xsd="http://www.w3.org/2001/XMLSchema" xmlns:xs="http://www.w3.org/2001/XMLSchema" xmlns:p="http://schemas.microsoft.com/office/2006/metadata/properties" xmlns:ns2="9859d9fa-abf5-452e-8251-76a84a04b490" xmlns:ns3="8f7edd7e-e0f9-4931-b3f9-b2f02ce0fc74" targetNamespace="http://schemas.microsoft.com/office/2006/metadata/properties" ma:root="true" ma:fieldsID="7182963e54a87568cc48094164e22fd9" ns2:_="" ns3:_="">
    <xsd:import namespace="9859d9fa-abf5-452e-8251-76a84a04b490"/>
    <xsd:import namespace="8f7edd7e-e0f9-4931-b3f9-b2f02ce0f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9d9fa-abf5-452e-8251-76a84a04b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edd7e-e0f9-4931-b3f9-b2f02ce0f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4119dde-1f71-4283-a12c-d447b87232b8}" ma:internalName="TaxCatchAll" ma:showField="CatchAllData" ma:web="8f7edd7e-e0f9-4931-b3f9-b2f02ce0f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edd7e-e0f9-4931-b3f9-b2f02ce0fc74" xsi:nil="true"/>
    <lcf76f155ced4ddcb4097134ff3c332f xmlns="9859d9fa-abf5-452e-8251-76a84a04b4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7C3DC6-3B2B-44BF-8B43-B7EA9BBB55D8}"/>
</file>

<file path=customXml/itemProps2.xml><?xml version="1.0" encoding="utf-8"?>
<ds:datastoreItem xmlns:ds="http://schemas.openxmlformats.org/officeDocument/2006/customXml" ds:itemID="{4C32E3C8-A7C3-4CA4-9153-4CCB489304DB}"/>
</file>

<file path=customXml/itemProps3.xml><?xml version="1.0" encoding="utf-8"?>
<ds:datastoreItem xmlns:ds="http://schemas.openxmlformats.org/officeDocument/2006/customXml" ds:itemID="{8AEDBE15-9DAF-4495-BDDD-248D3122BE5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151</cp:revision>
  <dcterms:created xsi:type="dcterms:W3CDTF">2023-03-29T12:57:46Z</dcterms:created>
  <dcterms:modified xsi:type="dcterms:W3CDTF">2023-03-29T14:03:17Z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0x01010094916330FDD464448F8A096283F7693C</vt:lpwstr>
  </property>
</Properties>
</file>