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4"/>
  </p:sldMasterIdLst>
  <p:notesMasterIdLst>
    <p:notesMasterId r:id="rId13"/>
  </p:notesMasterIdLst>
  <p:sldIdLst>
    <p:sldId id="262" r:id="rId5"/>
    <p:sldId id="297" r:id="rId6"/>
    <p:sldId id="320" r:id="rId7"/>
    <p:sldId id="321" r:id="rId8"/>
    <p:sldId id="352" r:id="rId9"/>
    <p:sldId id="319" r:id="rId10"/>
    <p:sldId id="312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00"/>
    <a:srgbClr val="F09456"/>
    <a:srgbClr val="C9A6E4"/>
    <a:srgbClr val="DFC9EF"/>
    <a:srgbClr val="C9A4E4"/>
    <a:srgbClr val="B381D9"/>
    <a:srgbClr val="A162D0"/>
    <a:srgbClr val="F37711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02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B9E4-782F-4A51-B4E0-EEA35002FECE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DDB3-F45C-425E-8AE4-60D42D8DC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5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DE69B5-75B9-44BA-855A-63D03472E21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5BE827-4E86-4617-B532-016DC530A07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geography.co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qa.org.uk/find-past-papers-and-mark-sche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1292" y="1882381"/>
            <a:ext cx="7904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entury Gothic" panose="020B0502020202020204" pitchFamily="34" charset="0"/>
              </a:rPr>
              <a:t>Geography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Miss Sheldon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Head of Geography</a:t>
            </a:r>
          </a:p>
          <a:p>
            <a:r>
              <a:rPr lang="en-GB" sz="2800" dirty="0">
                <a:latin typeface="Century Gothic" panose="020B0502020202020204" pitchFamily="34" charset="0"/>
              </a:rPr>
              <a:t>rsheldon@brownhillsoa.co.uk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95DF5-C8DD-EEC3-3C59-FD75F824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885"/>
            <a:ext cx="3397112" cy="339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59DB60-B9C1-B5E6-B351-1FAEB9204119}"/>
              </a:ext>
            </a:extLst>
          </p:cNvPr>
          <p:cNvSpPr txBox="1"/>
          <p:nvPr/>
        </p:nvSpPr>
        <p:spPr>
          <a:xfrm>
            <a:off x="1174958" y="760912"/>
            <a:ext cx="250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Monday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22nd May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087E1-E29F-9C79-4AA4-BA7A1903BDE1}"/>
              </a:ext>
            </a:extLst>
          </p:cNvPr>
          <p:cNvSpPr txBox="1"/>
          <p:nvPr/>
        </p:nvSpPr>
        <p:spPr>
          <a:xfrm>
            <a:off x="4843975" y="760913"/>
            <a:ext cx="250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Friday 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9</a:t>
            </a:r>
            <a:r>
              <a:rPr lang="en-US" sz="3600" baseline="30000" dirty="0">
                <a:latin typeface="Century Gothic" panose="020B0502020202020204" pitchFamily="34" charset="0"/>
              </a:rPr>
              <a:t>th</a:t>
            </a:r>
            <a:r>
              <a:rPr lang="en-US" sz="3600" dirty="0">
                <a:latin typeface="Century Gothic" panose="020B0502020202020204" pitchFamily="34" charset="0"/>
              </a:rPr>
              <a:t> June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125D5-4014-B01C-1D98-6DD5B2F73538}"/>
              </a:ext>
            </a:extLst>
          </p:cNvPr>
          <p:cNvSpPr txBox="1"/>
          <p:nvPr/>
        </p:nvSpPr>
        <p:spPr>
          <a:xfrm>
            <a:off x="8187194" y="760913"/>
            <a:ext cx="302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Friday16</a:t>
            </a:r>
            <a:r>
              <a:rPr lang="en-US" sz="3600" baseline="30000" dirty="0">
                <a:latin typeface="Century Gothic" panose="020B0502020202020204" pitchFamily="34" charset="0"/>
              </a:rPr>
              <a:t>th </a:t>
            </a:r>
            <a:r>
              <a:rPr lang="en-US" sz="3600" dirty="0">
                <a:latin typeface="Century Gothic" panose="020B0502020202020204" pitchFamily="34" charset="0"/>
              </a:rPr>
              <a:t>June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227A5C0-73AF-CA47-0718-D140FDD50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88948"/>
              </p:ext>
            </p:extLst>
          </p:nvPr>
        </p:nvGraphicFramePr>
        <p:xfrm>
          <a:off x="589281" y="2150900"/>
          <a:ext cx="1115077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925">
                  <a:extLst>
                    <a:ext uri="{9D8B030D-6E8A-4147-A177-3AD203B41FA5}">
                      <a16:colId xmlns:a16="http://schemas.microsoft.com/office/drawing/2014/main" val="1644183392"/>
                    </a:ext>
                  </a:extLst>
                </a:gridCol>
                <a:gridCol w="3716925">
                  <a:extLst>
                    <a:ext uri="{9D8B030D-6E8A-4147-A177-3AD203B41FA5}">
                      <a16:colId xmlns:a16="http://schemas.microsoft.com/office/drawing/2014/main" val="1657756272"/>
                    </a:ext>
                  </a:extLst>
                </a:gridCol>
                <a:gridCol w="3716925">
                  <a:extLst>
                    <a:ext uri="{9D8B030D-6E8A-4147-A177-3AD203B41FA5}">
                      <a16:colId xmlns:a16="http://schemas.microsoft.com/office/drawing/2014/main" val="3859907969"/>
                    </a:ext>
                  </a:extLst>
                </a:gridCol>
              </a:tblGrid>
              <a:tr h="565795">
                <a:tc>
                  <a:txBody>
                    <a:bodyPr/>
                    <a:lstStyle/>
                    <a:p>
                      <a:r>
                        <a:rPr lang="en-GB" sz="2000" u="sng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1 – physical geography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2 – human geography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sng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3 – pre release and fieldwork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49608"/>
                  </a:ext>
                </a:extLst>
              </a:tr>
              <a:tr h="565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Natural hazards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Earthquakes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Tropical storms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Ecosystems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Rainforests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Deserts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Coasts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Urban issues and challenges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Rio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Changing economic world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Nigeria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Areas of population increase and decline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Resource management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Food as a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Pre-release booklet (reading and practice questions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Fieldwork – Brownhills Highstreet and Carding mill Valley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8948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BB3B8C1-A3BA-76E2-31DD-550BD68F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61" y="4601019"/>
            <a:ext cx="2256981" cy="22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3B8C1-A3BA-76E2-31DD-550BD68F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92" y="0"/>
            <a:ext cx="1624376" cy="162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9DB60-B9C1-B5E6-B351-1FAEB9204119}"/>
              </a:ext>
            </a:extLst>
          </p:cNvPr>
          <p:cNvSpPr txBox="1"/>
          <p:nvPr/>
        </p:nvSpPr>
        <p:spPr>
          <a:xfrm>
            <a:off x="3123028" y="303252"/>
            <a:ext cx="5345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The importance of case studies…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227A5C0-73AF-CA47-0718-D140FDD50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34847"/>
              </p:ext>
            </p:extLst>
          </p:nvPr>
        </p:nvGraphicFramePr>
        <p:xfrm>
          <a:off x="220195" y="1903359"/>
          <a:ext cx="11150775" cy="305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925">
                  <a:extLst>
                    <a:ext uri="{9D8B030D-6E8A-4147-A177-3AD203B41FA5}">
                      <a16:colId xmlns:a16="http://schemas.microsoft.com/office/drawing/2014/main" val="1644183392"/>
                    </a:ext>
                  </a:extLst>
                </a:gridCol>
                <a:gridCol w="3716925">
                  <a:extLst>
                    <a:ext uri="{9D8B030D-6E8A-4147-A177-3AD203B41FA5}">
                      <a16:colId xmlns:a16="http://schemas.microsoft.com/office/drawing/2014/main" val="1657756272"/>
                    </a:ext>
                  </a:extLst>
                </a:gridCol>
                <a:gridCol w="3716925">
                  <a:extLst>
                    <a:ext uri="{9D8B030D-6E8A-4147-A177-3AD203B41FA5}">
                      <a16:colId xmlns:a16="http://schemas.microsoft.com/office/drawing/2014/main" val="3859907969"/>
                    </a:ext>
                  </a:extLst>
                </a:gridCol>
              </a:tblGrid>
              <a:tr h="49096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Modern Love Caps" panose="04070805081001020A01" pitchFamily="82" charset="0"/>
                        </a:rPr>
                        <a:t>PAPER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49608"/>
                  </a:ext>
                </a:extLst>
              </a:tr>
              <a:tr h="1969824">
                <a:tc>
                  <a:txBody>
                    <a:bodyPr/>
                    <a:lstStyle/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L’Aquila 2009</a:t>
                      </a:r>
                    </a:p>
                    <a:p>
                      <a:r>
                        <a:rPr lang="en-GB" b="1" u="sng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Nepal 2015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Typhoon Haiyan 2013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Somerset Levels 2013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Amazon Rainforest deforestation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Western desert opportunities and challenges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Medmerry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Rio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London – Lower Lea Valley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South Cambridgeshire (population increase)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Outer Hebrides (population decline)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Food as a resource – Jamalpur (Bangladesh) Rice Fishing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Almeria (Spain) greenhouses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Pre-release booklet (reading and practice questions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Fieldwork – Brownhills Highstreet and Carding mill Valley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94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E64266-0D31-2001-6C58-3056B32A94CA}"/>
              </a:ext>
            </a:extLst>
          </p:cNvPr>
          <p:cNvSpPr txBox="1"/>
          <p:nvPr/>
        </p:nvSpPr>
        <p:spPr>
          <a:xfrm>
            <a:off x="3843129" y="5354419"/>
            <a:ext cx="7646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 what extent do the effects of a tectonic hazard vary between areas of contrasting wealth? Use </a:t>
            </a:r>
            <a:r>
              <a:rPr lang="en-GB" b="1" u="sng" dirty="0"/>
              <a:t>one or more named examples </a:t>
            </a:r>
            <a:r>
              <a:rPr lang="en-GB" dirty="0"/>
              <a:t>in your answer. [9 marks] [+ 3 </a:t>
            </a:r>
            <a:r>
              <a:rPr lang="en-GB" dirty="0" err="1"/>
              <a:t>SPaG</a:t>
            </a:r>
            <a:r>
              <a:rPr lang="en-GB" dirty="0"/>
              <a:t> marks]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D7D123-0673-7D37-0244-E447480D3553}"/>
              </a:ext>
            </a:extLst>
          </p:cNvPr>
          <p:cNvSpPr/>
          <p:nvPr/>
        </p:nvSpPr>
        <p:spPr>
          <a:xfrm>
            <a:off x="689113" y="5247861"/>
            <a:ext cx="2729948" cy="1029888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Modern Love Caps" panose="04070805081001020A01" pitchFamily="82" charset="0"/>
              </a:rPr>
              <a:t>Example…</a:t>
            </a:r>
          </a:p>
        </p:txBody>
      </p:sp>
    </p:spTree>
    <p:extLst>
      <p:ext uri="{BB962C8B-B14F-4D97-AF65-F5344CB8AC3E}">
        <p14:creationId xmlns:p14="http://schemas.microsoft.com/office/powerpoint/2010/main" val="378585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3B8C1-A3BA-76E2-31DD-550BD68F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92" y="0"/>
            <a:ext cx="1624376" cy="162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9DB60-B9C1-B5E6-B351-1FAEB9204119}"/>
              </a:ext>
            </a:extLst>
          </p:cNvPr>
          <p:cNvSpPr txBox="1"/>
          <p:nvPr/>
        </p:nvSpPr>
        <p:spPr>
          <a:xfrm>
            <a:off x="3123028" y="303252"/>
            <a:ext cx="796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dern Love" panose="04090805081005020601" pitchFamily="82" charset="0"/>
              </a:rPr>
              <a:t>The importance of case studies…</a:t>
            </a:r>
          </a:p>
          <a:p>
            <a:pPr algn="ctr"/>
            <a:r>
              <a:rPr lang="en-US" sz="3600" dirty="0">
                <a:latin typeface="Modern Love" panose="04090805081005020601" pitchFamily="82" charset="0"/>
              </a:rPr>
              <a:t>worked example…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64266-0D31-2001-6C58-3056B32A94CA}"/>
              </a:ext>
            </a:extLst>
          </p:cNvPr>
          <p:cNvSpPr txBox="1"/>
          <p:nvPr/>
        </p:nvSpPr>
        <p:spPr>
          <a:xfrm>
            <a:off x="3233528" y="1855305"/>
            <a:ext cx="8375376" cy="4351191"/>
          </a:xfrm>
          <a:custGeom>
            <a:avLst/>
            <a:gdLst>
              <a:gd name="connsiteX0" fmla="*/ 0 w 8375376"/>
              <a:gd name="connsiteY0" fmla="*/ 0 h 4351191"/>
              <a:gd name="connsiteX1" fmla="*/ 8375376 w 8375376"/>
              <a:gd name="connsiteY1" fmla="*/ 0 h 4351191"/>
              <a:gd name="connsiteX2" fmla="*/ 8375376 w 8375376"/>
              <a:gd name="connsiteY2" fmla="*/ 4351191 h 4351191"/>
              <a:gd name="connsiteX3" fmla="*/ 0 w 8375376"/>
              <a:gd name="connsiteY3" fmla="*/ 4351191 h 4351191"/>
              <a:gd name="connsiteX4" fmla="*/ 0 w 8375376"/>
              <a:gd name="connsiteY4" fmla="*/ 0 h 435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5376" h="4351191" extrusionOk="0">
                <a:moveTo>
                  <a:pt x="0" y="0"/>
                </a:moveTo>
                <a:cubicBezTo>
                  <a:pt x="2001514" y="-5264"/>
                  <a:pt x="4416211" y="84467"/>
                  <a:pt x="8375376" y="0"/>
                </a:cubicBezTo>
                <a:cubicBezTo>
                  <a:pt x="8247203" y="1615682"/>
                  <a:pt x="8504526" y="2951848"/>
                  <a:pt x="8375376" y="4351191"/>
                </a:cubicBezTo>
                <a:cubicBezTo>
                  <a:pt x="5646554" y="4457511"/>
                  <a:pt x="1732912" y="4343542"/>
                  <a:pt x="0" y="4351191"/>
                </a:cubicBezTo>
                <a:cubicBezTo>
                  <a:pt x="160128" y="3795256"/>
                  <a:pt x="25049" y="59602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dirty="0"/>
              <a:t>To what extent do the effects of a tectonic hazard vary between areas of contrasting wealth? Use </a:t>
            </a:r>
            <a:r>
              <a:rPr lang="en-GB" b="1" u="sng" dirty="0"/>
              <a:t>one or more named examples </a:t>
            </a:r>
            <a:r>
              <a:rPr lang="en-GB" dirty="0"/>
              <a:t>in your answer. [9 marks] [+ 3 </a:t>
            </a:r>
            <a:r>
              <a:rPr lang="en-GB" dirty="0" err="1"/>
              <a:t>SPaG</a:t>
            </a:r>
            <a:r>
              <a:rPr lang="en-GB" dirty="0"/>
              <a:t> marks]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ighlight>
                  <a:srgbClr val="99FF99"/>
                </a:highlight>
              </a:rPr>
              <a:t>One reason why tectonic hazards vary between areas of contrasting levels of wealth is due to investment into infrastructure. </a:t>
            </a:r>
            <a:r>
              <a:rPr lang="en-GB" dirty="0">
                <a:highlight>
                  <a:srgbClr val="C9A6E4"/>
                </a:highlight>
              </a:rPr>
              <a:t>In L’Aquila 2009 (a HIC) only 309 people died, in comparison to 8,841 in Nepal (an LIC) in 2015. </a:t>
            </a:r>
            <a:r>
              <a:rPr lang="en-GB" dirty="0">
                <a:highlight>
                  <a:srgbClr val="F09456"/>
                </a:highlight>
              </a:rPr>
              <a:t>This therefore is because in HIC’s, houses are built to a better standard and are then less likely to collapse. This means that the death toll, one of the effects, varies greatly between areas of contrasting levels of wealth.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B3EA6-6C9B-1B8A-9346-E9A37E69C128}"/>
              </a:ext>
            </a:extLst>
          </p:cNvPr>
          <p:cNvSpPr/>
          <p:nvPr/>
        </p:nvSpPr>
        <p:spPr>
          <a:xfrm>
            <a:off x="305106" y="3668008"/>
            <a:ext cx="2817922" cy="13517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 dirty="0">
                <a:solidFill>
                  <a:schemeClr val="tx1"/>
                </a:solidFill>
                <a:highlight>
                  <a:srgbClr val="C9A6E4"/>
                </a:highlight>
              </a:rPr>
              <a:t>Death toll:</a:t>
            </a:r>
          </a:p>
          <a:p>
            <a:pPr algn="ctr"/>
            <a:r>
              <a:rPr lang="en-GB" i="1" dirty="0">
                <a:solidFill>
                  <a:schemeClr val="tx1"/>
                </a:solidFill>
                <a:highlight>
                  <a:srgbClr val="C9A6E4"/>
                </a:highlight>
              </a:rPr>
              <a:t>L’Aquila (2009) 309</a:t>
            </a:r>
          </a:p>
          <a:p>
            <a:pPr algn="ctr"/>
            <a:r>
              <a:rPr lang="en-GB" i="1" dirty="0">
                <a:solidFill>
                  <a:schemeClr val="tx1"/>
                </a:solidFill>
                <a:highlight>
                  <a:srgbClr val="C9A6E4"/>
                </a:highlight>
              </a:rPr>
              <a:t>Nepal (2015) 8,841</a:t>
            </a:r>
          </a:p>
        </p:txBody>
      </p:sp>
    </p:spTree>
    <p:extLst>
      <p:ext uri="{BB962C8B-B14F-4D97-AF65-F5344CB8AC3E}">
        <p14:creationId xmlns:p14="http://schemas.microsoft.com/office/powerpoint/2010/main" val="276853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441C-2AD0-670F-A932-A3B2E26E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8" y="111234"/>
            <a:ext cx="11813763" cy="730206"/>
          </a:xfrm>
        </p:spPr>
        <p:txBody>
          <a:bodyPr>
            <a:noAutofit/>
          </a:bodyPr>
          <a:lstStyle/>
          <a:p>
            <a:r>
              <a:rPr lang="en-GB" sz="2400" i="1" u="sng" dirty="0">
                <a:solidFill>
                  <a:schemeClr val="tx1"/>
                </a:solidFill>
                <a:latin typeface="Modern Love Caps" panose="04070805081001020A01" pitchFamily="82" charset="0"/>
              </a:rPr>
              <a:t>Dual coding example…</a:t>
            </a:r>
            <a:r>
              <a:rPr lang="en-GB" sz="2400" b="1" u="sng" dirty="0">
                <a:solidFill>
                  <a:schemeClr val="tx1"/>
                </a:solidFill>
                <a:latin typeface="Modern Love Caps" panose="04070805081001020A01" pitchFamily="82" charset="0"/>
              </a:rPr>
              <a:t>Discuss</a:t>
            </a:r>
            <a:r>
              <a:rPr lang="en-GB" sz="2400" dirty="0">
                <a:solidFill>
                  <a:schemeClr val="tx1"/>
                </a:solidFill>
                <a:latin typeface="Modern Love Caps" panose="04070805081001020A01" pitchFamily="82" charset="0"/>
              </a:rPr>
              <a:t> the </a:t>
            </a:r>
            <a:r>
              <a:rPr lang="en-GB" sz="2400" dirty="0">
                <a:solidFill>
                  <a:schemeClr val="tx1"/>
                </a:solidFill>
                <a:highlight>
                  <a:srgbClr val="FF0000"/>
                </a:highlight>
                <a:latin typeface="Modern Love Caps" panose="04070805081001020A01" pitchFamily="82" charset="0"/>
              </a:rPr>
              <a:t>challenges</a:t>
            </a:r>
            <a:r>
              <a:rPr lang="en-GB" sz="2400" dirty="0">
                <a:solidFill>
                  <a:schemeClr val="tx1"/>
                </a:solidFill>
                <a:latin typeface="Modern Love Caps" panose="04070805081001020A01" pitchFamily="82" charset="0"/>
              </a:rPr>
              <a:t> and </a:t>
            </a:r>
            <a:r>
              <a:rPr lang="en-GB" sz="2400" dirty="0">
                <a:solidFill>
                  <a:schemeClr val="tx1"/>
                </a:solidFill>
                <a:highlight>
                  <a:srgbClr val="00FF00"/>
                </a:highlight>
                <a:latin typeface="Modern Love Caps" panose="04070805081001020A01" pitchFamily="82" charset="0"/>
              </a:rPr>
              <a:t>opportunities</a:t>
            </a:r>
            <a:r>
              <a:rPr lang="en-GB" sz="2400" dirty="0">
                <a:solidFill>
                  <a:schemeClr val="tx1"/>
                </a:solidFill>
                <a:latin typeface="Modern Love Caps" panose="04070805081001020A01" pitchFamily="82" charset="0"/>
              </a:rPr>
              <a:t> for development in either a </a:t>
            </a:r>
            <a:r>
              <a:rPr lang="en-GB" sz="2400" b="1" u="sng" dirty="0">
                <a:solidFill>
                  <a:schemeClr val="tx1"/>
                </a:solidFill>
                <a:latin typeface="Modern Love Caps" panose="04070805081001020A01" pitchFamily="82" charset="0"/>
              </a:rPr>
              <a:t>hot desert environment </a:t>
            </a:r>
            <a:r>
              <a:rPr lang="en-GB" sz="2400" dirty="0">
                <a:solidFill>
                  <a:schemeClr val="tx1"/>
                </a:solidFill>
                <a:latin typeface="Modern Love Caps" panose="04070805081001020A01" pitchFamily="82" charset="0"/>
              </a:rPr>
              <a:t>or a cold environment </a:t>
            </a:r>
            <a:r>
              <a:rPr lang="en-GB" sz="2400" b="1" u="sng" dirty="0">
                <a:solidFill>
                  <a:schemeClr val="tx1"/>
                </a:solidFill>
                <a:latin typeface="Modern Love Caps" panose="04070805081001020A01" pitchFamily="82" charset="0"/>
              </a:rPr>
              <a:t>(9 marks)</a:t>
            </a:r>
            <a:endParaRPr lang="en-GB" sz="2400" i="1" u="sng" dirty="0">
              <a:solidFill>
                <a:schemeClr val="tx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2A8B-E582-84CB-CCC9-AD96E193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276" y="2659584"/>
            <a:ext cx="2147516" cy="166538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>
                <a:latin typeface="Modern Love" panose="04090805081005020601" pitchFamily="82" charset="0"/>
              </a:rPr>
              <a:t>Western Desert (Hot desert example)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1CF559-91B0-F924-D9A6-1AFCDE0E1CD6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347792" y="3311248"/>
            <a:ext cx="1166191" cy="1810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D4E740-93D3-91CA-D8D5-5D8C569A83CC}"/>
              </a:ext>
            </a:extLst>
          </p:cNvPr>
          <p:cNvCxnSpPr>
            <a:cxnSpLocks/>
          </p:cNvCxnSpPr>
          <p:nvPr/>
        </p:nvCxnSpPr>
        <p:spPr>
          <a:xfrm flipH="1">
            <a:off x="3167270" y="3311248"/>
            <a:ext cx="1033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From Entrepreneur to Employee: Common challenges and their solutions ...">
            <a:extLst>
              <a:ext uri="{FF2B5EF4-FFF2-40B4-BE49-F238E27FC236}">
                <a16:creationId xmlns:a16="http://schemas.microsoft.com/office/drawing/2014/main" id="{5747CD9F-60E0-375E-33CF-B68897618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1" r="23343" b="1"/>
          <a:stretch/>
        </p:blipFill>
        <p:spPr bwMode="auto">
          <a:xfrm>
            <a:off x="2139363" y="3048280"/>
            <a:ext cx="830268" cy="5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19D0F2-588F-2330-4286-68E24CF0CA1D}"/>
              </a:ext>
            </a:extLst>
          </p:cNvPr>
          <p:cNvCxnSpPr>
            <a:cxnSpLocks/>
          </p:cNvCxnSpPr>
          <p:nvPr/>
        </p:nvCxnSpPr>
        <p:spPr>
          <a:xfrm flipV="1">
            <a:off x="2411594" y="1784941"/>
            <a:ext cx="0" cy="1127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E604D8-D925-B383-2FA6-B34F6B1D2FF9}"/>
              </a:ext>
            </a:extLst>
          </p:cNvPr>
          <p:cNvCxnSpPr>
            <a:cxnSpLocks/>
          </p:cNvCxnSpPr>
          <p:nvPr/>
        </p:nvCxnSpPr>
        <p:spPr>
          <a:xfrm>
            <a:off x="2554497" y="3741606"/>
            <a:ext cx="0" cy="901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70A87C-B5BD-8187-EE0A-0D10A451A0E4}"/>
              </a:ext>
            </a:extLst>
          </p:cNvPr>
          <p:cNvCxnSpPr>
            <a:cxnSpLocks/>
          </p:cNvCxnSpPr>
          <p:nvPr/>
        </p:nvCxnSpPr>
        <p:spPr>
          <a:xfrm flipH="1">
            <a:off x="1550504" y="3337236"/>
            <a:ext cx="40690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BBCE4E-9450-7D9F-D89E-202B696FE317}"/>
              </a:ext>
            </a:extLst>
          </p:cNvPr>
          <p:cNvSpPr/>
          <p:nvPr/>
        </p:nvSpPr>
        <p:spPr>
          <a:xfrm>
            <a:off x="1143143" y="1221865"/>
            <a:ext cx="2822708" cy="563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Water supply (lack of water supply – Hoover Dam 1935)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C1F83-E018-B65B-27CC-C77C9471E4F5}"/>
              </a:ext>
            </a:extLst>
          </p:cNvPr>
          <p:cNvSpPr/>
          <p:nvPr/>
        </p:nvSpPr>
        <p:spPr>
          <a:xfrm>
            <a:off x="11219" y="2550977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Inaccessibility (Route 66)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333D1F-9723-B8B4-B829-99ECE29CF491}"/>
              </a:ext>
            </a:extLst>
          </p:cNvPr>
          <p:cNvSpPr/>
          <p:nvPr/>
        </p:nvSpPr>
        <p:spPr>
          <a:xfrm>
            <a:off x="1917623" y="4280738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Extreme temperatures (50 degrees+)</a:t>
            </a:r>
          </a:p>
        </p:txBody>
      </p:sp>
      <p:pic>
        <p:nvPicPr>
          <p:cNvPr id="1028" name="Picture 4" descr="Royalty Free Dam Wall Clip Art, Vector Images &amp; Illustrations - iStock">
            <a:extLst>
              <a:ext uri="{FF2B5EF4-FFF2-40B4-BE49-F238E27FC236}">
                <a16:creationId xmlns:a16="http://schemas.microsoft.com/office/drawing/2014/main" id="{121A1801-0CFB-D3DA-9291-953D9F631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5"/>
          <a:stretch/>
        </p:blipFill>
        <p:spPr bwMode="auto">
          <a:xfrm>
            <a:off x="3984353" y="1286684"/>
            <a:ext cx="1650987" cy="6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ad Clip Art - ClipArt Best">
            <a:extLst>
              <a:ext uri="{FF2B5EF4-FFF2-40B4-BE49-F238E27FC236}">
                <a16:creationId xmlns:a16="http://schemas.microsoft.com/office/drawing/2014/main" id="{65226294-7DE1-056E-3140-2E9BDBA7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9" y="3863053"/>
            <a:ext cx="568527" cy="4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nclipart">
            <a:extLst>
              <a:ext uri="{FF2B5EF4-FFF2-40B4-BE49-F238E27FC236}">
                <a16:creationId xmlns:a16="http://schemas.microsoft.com/office/drawing/2014/main" id="{7CA3F49E-65A4-F903-6D07-58FA38D3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69" y="2503203"/>
            <a:ext cx="480854" cy="5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portunity Clip Art and Stock Illustrations. 47,276 Opportunity EPS ...">
            <a:extLst>
              <a:ext uri="{FF2B5EF4-FFF2-40B4-BE49-F238E27FC236}">
                <a16:creationId xmlns:a16="http://schemas.microsoft.com/office/drawing/2014/main" id="{E2901242-4747-37DF-0962-96C43BD5C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21927"/>
          <a:stretch/>
        </p:blipFill>
        <p:spPr bwMode="auto">
          <a:xfrm>
            <a:off x="7793929" y="2991867"/>
            <a:ext cx="1206257" cy="5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FED77D-1FEC-0896-6F92-8583640D51E9}"/>
              </a:ext>
            </a:extLst>
          </p:cNvPr>
          <p:cNvCxnSpPr>
            <a:cxnSpLocks/>
          </p:cNvCxnSpPr>
          <p:nvPr/>
        </p:nvCxnSpPr>
        <p:spPr>
          <a:xfrm flipV="1">
            <a:off x="8191347" y="1644884"/>
            <a:ext cx="0" cy="112716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1350CC-7F5A-59C7-EDEE-06E590078067}"/>
              </a:ext>
            </a:extLst>
          </p:cNvPr>
          <p:cNvCxnSpPr>
            <a:cxnSpLocks/>
          </p:cNvCxnSpPr>
          <p:nvPr/>
        </p:nvCxnSpPr>
        <p:spPr>
          <a:xfrm>
            <a:off x="8334250" y="3601549"/>
            <a:ext cx="0" cy="9014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E0D784-43E1-0C1A-196B-175D179945BF}"/>
              </a:ext>
            </a:extLst>
          </p:cNvPr>
          <p:cNvCxnSpPr>
            <a:cxnSpLocks/>
          </p:cNvCxnSpPr>
          <p:nvPr/>
        </p:nvCxnSpPr>
        <p:spPr>
          <a:xfrm>
            <a:off x="9296401" y="3264364"/>
            <a:ext cx="1166191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A90B4EB-7E0B-ADC0-6D0A-CC563949D70E}"/>
              </a:ext>
            </a:extLst>
          </p:cNvPr>
          <p:cNvSpPr/>
          <p:nvPr/>
        </p:nvSpPr>
        <p:spPr>
          <a:xfrm>
            <a:off x="10365004" y="2527341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Energy (Sonoran Solar Project Arizona)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BA8411-CBFD-49C6-E11D-7FC8603C8B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41436" r="87490" b="39606"/>
          <a:stretch/>
        </p:blipFill>
        <p:spPr>
          <a:xfrm>
            <a:off x="8812521" y="5238686"/>
            <a:ext cx="908719" cy="77428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FA12704-B757-FF1F-5F30-2DE739EA7768}"/>
              </a:ext>
            </a:extLst>
          </p:cNvPr>
          <p:cNvSpPr/>
          <p:nvPr/>
        </p:nvSpPr>
        <p:spPr>
          <a:xfrm>
            <a:off x="7451175" y="4304069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Tourism (Las Vegas 40million)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777B3-61CA-0B2D-97FF-B464A042B5A6}"/>
              </a:ext>
            </a:extLst>
          </p:cNvPr>
          <p:cNvSpPr/>
          <p:nvPr/>
        </p:nvSpPr>
        <p:spPr>
          <a:xfrm>
            <a:off x="10426442" y="3746235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100,000 homes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0D427D-79AA-3B00-816F-C22360D06622}"/>
              </a:ext>
            </a:extLst>
          </p:cNvPr>
          <p:cNvCxnSpPr>
            <a:cxnSpLocks/>
          </p:cNvCxnSpPr>
          <p:nvPr/>
        </p:nvCxnSpPr>
        <p:spPr>
          <a:xfrm>
            <a:off x="11248079" y="3741606"/>
            <a:ext cx="0" cy="45071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6" name="Picture 12" descr="Image result for homeclipart">
            <a:extLst>
              <a:ext uri="{FF2B5EF4-FFF2-40B4-BE49-F238E27FC236}">
                <a16:creationId xmlns:a16="http://schemas.microsoft.com/office/drawing/2014/main" id="{B44CAC9D-3661-7B9E-513E-31EAFF7A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877" y="4753673"/>
            <a:ext cx="621278" cy="5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2101FAD-EE9B-5F4D-67A4-130638C98A41}"/>
              </a:ext>
            </a:extLst>
          </p:cNvPr>
          <p:cNvSpPr/>
          <p:nvPr/>
        </p:nvSpPr>
        <p:spPr>
          <a:xfrm>
            <a:off x="7208098" y="469066"/>
            <a:ext cx="1766150" cy="1520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Mineral extraction (Copper in Arizona)</a:t>
            </a:r>
          </a:p>
        </p:txBody>
      </p:sp>
      <p:pic>
        <p:nvPicPr>
          <p:cNvPr id="1038" name="Picture 14" descr="Image result for copper chemical symbol">
            <a:extLst>
              <a:ext uri="{FF2B5EF4-FFF2-40B4-BE49-F238E27FC236}">
                <a16:creationId xmlns:a16="http://schemas.microsoft.com/office/drawing/2014/main" id="{DC109677-F964-6E7A-8A1F-0BD417BF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21" y="1295597"/>
            <a:ext cx="698573" cy="6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mperature clipart 2 » Clipart Station">
            <a:extLst>
              <a:ext uri="{FF2B5EF4-FFF2-40B4-BE49-F238E27FC236}">
                <a16:creationId xmlns:a16="http://schemas.microsoft.com/office/drawing/2014/main" id="{3AB8C8BC-8998-5898-CF0E-1638AB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3247" y="5268112"/>
            <a:ext cx="832961" cy="12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23" grpId="0"/>
      <p:bldP spid="26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FCCE69-95FC-6051-8305-347828A89CCC}"/>
              </a:ext>
            </a:extLst>
          </p:cNvPr>
          <p:cNvSpPr/>
          <p:nvPr/>
        </p:nvSpPr>
        <p:spPr>
          <a:xfrm>
            <a:off x="182380" y="297257"/>
            <a:ext cx="11827239" cy="60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Modern Love Caps" panose="04070805081001020A01" pitchFamily="82" charset="0"/>
              </a:rPr>
              <a:t>Revising geography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CC928-4388-4115-D57B-5446CFD0CE47}"/>
              </a:ext>
            </a:extLst>
          </p:cNvPr>
          <p:cNvSpPr txBox="1"/>
          <p:nvPr/>
        </p:nvSpPr>
        <p:spPr>
          <a:xfrm>
            <a:off x="284812" y="1214203"/>
            <a:ext cx="11542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In lesson (flashcards/dual coding)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Lunchtimes – using revision guides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Half term intervention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Homework – revision flashcards/practice papers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entury Gothic" panose="020B0502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Independent revision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82E3B-D2B5-5ED9-36D7-E7FB89ED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C82D17-7A8A-83F3-7351-69493E66E587}"/>
              </a:ext>
            </a:extLst>
          </p:cNvPr>
          <p:cNvSpPr/>
          <p:nvPr/>
        </p:nvSpPr>
        <p:spPr>
          <a:xfrm>
            <a:off x="24996" y="5979620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C25B3-F59D-472C-50EC-F426A4966BF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1DD8-F963-FB92-FAF0-7D6FAD13BE8A}"/>
              </a:ext>
            </a:extLst>
          </p:cNvPr>
          <p:cNvSpPr txBox="1"/>
          <p:nvPr/>
        </p:nvSpPr>
        <p:spPr>
          <a:xfrm>
            <a:off x="24998" y="185693"/>
            <a:ext cx="124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dern Love Caps" panose="04070805081001020A01" pitchFamily="82" charset="0"/>
              </a:rPr>
              <a:t>How can you support at home?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C7A9A-65D7-2FC8-96A0-193F87B24682}"/>
              </a:ext>
            </a:extLst>
          </p:cNvPr>
          <p:cNvSpPr/>
          <p:nvPr/>
        </p:nvSpPr>
        <p:spPr>
          <a:xfrm>
            <a:off x="84407" y="1037485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BB799-D81C-8EA2-6F13-F23F2C94C263}"/>
              </a:ext>
            </a:extLst>
          </p:cNvPr>
          <p:cNvSpPr txBox="1"/>
          <p:nvPr/>
        </p:nvSpPr>
        <p:spPr>
          <a:xfrm>
            <a:off x="116766" y="1197805"/>
            <a:ext cx="37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Support attendance to revision classes/lunchtime intervention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52F53-787D-1E56-51D0-B61BC1548ABB}"/>
              </a:ext>
            </a:extLst>
          </p:cNvPr>
          <p:cNvSpPr txBox="1"/>
          <p:nvPr/>
        </p:nvSpPr>
        <p:spPr>
          <a:xfrm>
            <a:off x="8101440" y="1127556"/>
            <a:ext cx="4065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Encourage students to complete their home learning in good time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7762C-A3FA-A491-C9D2-1CBB2A8C8F23}"/>
              </a:ext>
            </a:extLst>
          </p:cNvPr>
          <p:cNvSpPr txBox="1"/>
          <p:nvPr/>
        </p:nvSpPr>
        <p:spPr>
          <a:xfrm>
            <a:off x="0" y="3863877"/>
            <a:ext cx="3998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Use the QLA’s after the exams to guide revision of key areas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D200-15D8-251E-5661-E955467CF2E3}"/>
              </a:ext>
            </a:extLst>
          </p:cNvPr>
          <p:cNvSpPr/>
          <p:nvPr/>
        </p:nvSpPr>
        <p:spPr>
          <a:xfrm>
            <a:off x="8210844" y="1015956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1423B-3598-7190-1CE4-83BBFD7BDE29}"/>
              </a:ext>
            </a:extLst>
          </p:cNvPr>
          <p:cNvSpPr txBox="1"/>
          <p:nvPr/>
        </p:nvSpPr>
        <p:spPr>
          <a:xfrm>
            <a:off x="4192185" y="3650727"/>
            <a:ext cx="3867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Encourage independent practice of exam papers – use dual coding to support with this.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A6AE1-1A54-A60B-799B-BF97268A97AE}"/>
              </a:ext>
            </a:extLst>
          </p:cNvPr>
          <p:cNvSpPr txBox="1"/>
          <p:nvPr/>
        </p:nvSpPr>
        <p:spPr>
          <a:xfrm>
            <a:off x="8210844" y="3404616"/>
            <a:ext cx="3896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Quiz them on key facts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- Students have made revision flashcards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6B9D6-8CC6-CCC8-C52B-F019B1FB35E7}"/>
              </a:ext>
            </a:extLst>
          </p:cNvPr>
          <p:cNvSpPr/>
          <p:nvPr/>
        </p:nvSpPr>
        <p:spPr>
          <a:xfrm>
            <a:off x="84407" y="3532309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5EA3F-B85E-57EF-5B65-30CF91718D6B}"/>
              </a:ext>
            </a:extLst>
          </p:cNvPr>
          <p:cNvSpPr/>
          <p:nvPr/>
        </p:nvSpPr>
        <p:spPr>
          <a:xfrm>
            <a:off x="4177331" y="3527199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B599F7-7132-7A42-033E-DCEA12777B77}"/>
              </a:ext>
            </a:extLst>
          </p:cNvPr>
          <p:cNvSpPr/>
          <p:nvPr/>
        </p:nvSpPr>
        <p:spPr>
          <a:xfrm>
            <a:off x="8270255" y="3300398"/>
            <a:ext cx="3727933" cy="2274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4C866D-D93B-7961-C8ED-A05A48DD7E5C}"/>
              </a:ext>
            </a:extLst>
          </p:cNvPr>
          <p:cNvSpPr/>
          <p:nvPr/>
        </p:nvSpPr>
        <p:spPr>
          <a:xfrm>
            <a:off x="4105134" y="1037485"/>
            <a:ext cx="3896749" cy="2048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1F5D3-C681-E2FC-1E83-F431C8DF5AFC}"/>
              </a:ext>
            </a:extLst>
          </p:cNvPr>
          <p:cNvSpPr txBox="1"/>
          <p:nvPr/>
        </p:nvSpPr>
        <p:spPr>
          <a:xfrm>
            <a:off x="4137493" y="1197805"/>
            <a:ext cx="3764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Work through the spec – the RAG sheets.</a:t>
            </a:r>
          </a:p>
        </p:txBody>
      </p:sp>
    </p:spTree>
    <p:extLst>
      <p:ext uri="{BB962C8B-B14F-4D97-AF65-F5344CB8AC3E}">
        <p14:creationId xmlns:p14="http://schemas.microsoft.com/office/powerpoint/2010/main" val="4782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/>
      <p:bldP spid="5" grpId="0"/>
      <p:bldP spid="6" grpId="0"/>
      <p:bldP spid="9" grpId="0" animBg="1"/>
      <p:bldP spid="11" grpId="0"/>
      <p:bldP spid="13" grpId="0"/>
      <p:bldP spid="15" grpId="0" animBg="1"/>
      <p:bldP spid="16" grpId="0" animBg="1"/>
      <p:bldP spid="17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D86EF-06F8-91D4-1500-EBE2EEA5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D11DF-57C9-CA2D-5188-196BB94EDDD6}"/>
              </a:ext>
            </a:extLst>
          </p:cNvPr>
          <p:cNvSpPr txBox="1"/>
          <p:nvPr/>
        </p:nvSpPr>
        <p:spPr>
          <a:xfrm>
            <a:off x="-160533" y="1416052"/>
            <a:ext cx="12142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www.internetgeography.co.uk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dirty="0">
                <a:latin typeface="Century Gothic" panose="020B0502020202020204" pitchFamily="34" charset="0"/>
                <a:hlinkClick r:id="rId4"/>
              </a:rPr>
              <a:t>AQA | Find past papers and mark schemes</a:t>
            </a:r>
            <a:endParaRPr lang="en-GB" sz="3600" dirty="0">
              <a:latin typeface="Century Gothic" panose="020B0502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- AQA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8845E-7C17-3C5B-FAFE-889922A10BF4}"/>
              </a:ext>
            </a:extLst>
          </p:cNvPr>
          <p:cNvSpPr/>
          <p:nvPr/>
        </p:nvSpPr>
        <p:spPr>
          <a:xfrm>
            <a:off x="3352800" y="4282677"/>
            <a:ext cx="4293704" cy="160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Modern Love" panose="04090805081005020601" pitchFamily="82" charset="0"/>
              </a:rPr>
              <a:t>What next? </a:t>
            </a:r>
          </a:p>
          <a:p>
            <a:pPr algn="ctr"/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internet geography website to revise and then apply your knowledge to practice exam questions/papers on the AQA website. </a:t>
            </a:r>
          </a:p>
        </p:txBody>
      </p:sp>
    </p:spTree>
    <p:extLst>
      <p:ext uri="{BB962C8B-B14F-4D97-AF65-F5344CB8AC3E}">
        <p14:creationId xmlns:p14="http://schemas.microsoft.com/office/powerpoint/2010/main" val="8827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3" ma:contentTypeDescription="Create a new document." ma:contentTypeScope="" ma:versionID="63f17d8c6a43c7bdf645aefc1cee66dd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7182963e54a87568cc48094164e22fd9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119dde-1f71-4283-a12c-d447b87232b8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3B539-2E19-4A5A-9D00-DE231B9896D3}"/>
</file>

<file path=customXml/itemProps2.xml><?xml version="1.0" encoding="utf-8"?>
<ds:datastoreItem xmlns:ds="http://schemas.openxmlformats.org/officeDocument/2006/customXml" ds:itemID="{C0413002-ED37-4E0B-893D-D122C82C3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DCDCB-BC78-41FE-A75B-67DB07116E3E}">
  <ds:schemaRefs>
    <ds:schemaRef ds:uri="http://schemas.microsoft.com/office/2006/documentManagement/types"/>
    <ds:schemaRef ds:uri="http://purl.org/dc/elements/1.1/"/>
    <ds:schemaRef ds:uri="efe7914c-b35c-4c7b-b363-264b7be7e320"/>
    <ds:schemaRef ds:uri="4d8f2c4e-9ca8-43f7-a270-4bdbeba4cb1c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726</TotalTime>
  <Words>578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Century Gothic</vt:lpstr>
      <vt:lpstr>Lucida Sans Unicode</vt:lpstr>
      <vt:lpstr>Modern Love</vt:lpstr>
      <vt:lpstr>Modern Love Caps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Dual coding example…Discuss the challenges and opportunities for development in either a hot desert environment or a cold environment (9 marks)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Ross Doodson</cp:lastModifiedBy>
  <cp:revision>146</cp:revision>
  <dcterms:created xsi:type="dcterms:W3CDTF">2016-02-03T21:57:00Z</dcterms:created>
  <dcterms:modified xsi:type="dcterms:W3CDTF">2023-03-27T15:01:00Z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2057-11.2.0.8942</vt:lpwstr>
  </property>
  <property fmtid="{D5CDD505-2E9C-101B-9397-08002B2CF9AE}" pid="3" name="ContentTypeId">
    <vt:lpwstr>0x01010094916330FDD464448F8A096283F7693C</vt:lpwstr>
  </property>
</Properties>
</file>