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0" r:id="rId8"/>
    <p:sldId id="259" r:id="rId9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A6E155-ACEB-BA48-3FF9-6FFBD9B039CD}" v="94" dt="2023-03-28T13:17:14.507"/>
    <p1510:client id="{5B8CB87E-AFF1-48ED-BE5E-E8AEE5149511}" v="64" dt="2023-03-28T13:40:19.5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qa.org.uk/subjects/science/gcse/combined-science-trilogy-8464/specification-at-a-glance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qa.org.uk/subjects/science/gcse/biology-8461/specification-at-a-glance" TargetMode="External"/><Relationship Id="rId5" Type="http://schemas.openxmlformats.org/officeDocument/2006/relationships/hyperlink" Target="https://www.aqa.org.uk/subjects/science/gcse/chemistry-8462/specification-at-a-glance" TargetMode="External"/><Relationship Id="rId4" Type="http://schemas.openxmlformats.org/officeDocument/2006/relationships/hyperlink" Target="https://www.aqa.org.uk/subjects/science/gcse/physics-8463/specification-at-a-glanc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hysicsandmathstutor.com/" TargetMode="External"/><Relationship Id="rId3" Type="http://schemas.openxmlformats.org/officeDocument/2006/relationships/hyperlink" Target="https://senecalearning.com/en-GB/" TargetMode="External"/><Relationship Id="rId7" Type="http://schemas.openxmlformats.org/officeDocument/2006/relationships/hyperlink" Target="https://www.youtube.com/c/PrimroseKittenScience/playlists" TargetMode="External"/><Relationship Id="rId2" Type="http://schemas.openxmlformats.org/officeDocument/2006/relationships/hyperlink" Target="https://www.aqa.org.uk/find-past-papers-and-mark-schem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rimrosekitten.com/pages/all-courses#znid-318028088451" TargetMode="External"/><Relationship Id="rId5" Type="http://schemas.openxmlformats.org/officeDocument/2006/relationships/hyperlink" Target="https://www.bbc.co.uk/bitesize/examspecs/z8r997h" TargetMode="External"/><Relationship Id="rId4" Type="http://schemas.openxmlformats.org/officeDocument/2006/relationships/hyperlink" Target="https://quizlet.com/" TargetMode="External"/><Relationship Id="rId9" Type="http://schemas.openxmlformats.org/officeDocument/2006/relationships/hyperlink" Target="https://www.youtube.com/channel/UCaGEe4KXZrjou9kQx6ezG2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aqa.org.uk/resources/science/gcse/teach/command-word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7469"/>
            <a:ext cx="10515600" cy="820517"/>
          </a:xfrm>
        </p:spPr>
        <p:txBody>
          <a:bodyPr/>
          <a:lstStyle/>
          <a:p>
            <a:pPr algn="ctr"/>
            <a:r>
              <a:rPr lang="en-GB" b="1" u="sng" dirty="0">
                <a:cs typeface="Calibri Light"/>
              </a:rPr>
              <a:t>AQA GCSE Science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762D17E5-5A96-6F25-0453-FAC82355A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812" y="318991"/>
            <a:ext cx="10264375" cy="823912"/>
          </a:xfrm>
        </p:spPr>
        <p:txBody>
          <a:bodyPr/>
          <a:lstStyle/>
          <a:p>
            <a:pPr algn="ctr"/>
            <a:r>
              <a:rPr lang="en-US" dirty="0"/>
              <a:t>The last few months to prepare</a:t>
            </a:r>
            <a:endParaRPr lang="en-GB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EBB4F4F-9117-8F2A-9CAB-7635EFF27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924441"/>
              </p:ext>
            </p:extLst>
          </p:nvPr>
        </p:nvGraphicFramePr>
        <p:xfrm>
          <a:off x="267449" y="1139508"/>
          <a:ext cx="11657099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251">
                  <a:extLst>
                    <a:ext uri="{9D8B030D-6E8A-4147-A177-3AD203B41FA5}">
                      <a16:colId xmlns:a16="http://schemas.microsoft.com/office/drawing/2014/main" val="2407514001"/>
                    </a:ext>
                  </a:extLst>
                </a:gridCol>
                <a:gridCol w="2908300">
                  <a:extLst>
                    <a:ext uri="{9D8B030D-6E8A-4147-A177-3AD203B41FA5}">
                      <a16:colId xmlns:a16="http://schemas.microsoft.com/office/drawing/2014/main" val="674162955"/>
                    </a:ext>
                  </a:extLst>
                </a:gridCol>
                <a:gridCol w="6463548">
                  <a:extLst>
                    <a:ext uri="{9D8B030D-6E8A-4147-A177-3AD203B41FA5}">
                      <a16:colId xmlns:a16="http://schemas.microsoft.com/office/drawing/2014/main" val="3111980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Exam date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3600" dirty="0"/>
                        <a:t>Content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589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16</a:t>
                      </a:r>
                      <a:r>
                        <a:rPr lang="en-GB" sz="3200" baseline="30000" dirty="0"/>
                        <a:t>th</a:t>
                      </a:r>
                      <a:r>
                        <a:rPr lang="en-GB" sz="3200" dirty="0"/>
                        <a:t>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Biology paper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Cell Biology; Organisation; Infection and response; and Bioenergetics.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600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22</a:t>
                      </a:r>
                      <a:r>
                        <a:rPr lang="en-GB" sz="3200" baseline="30000" dirty="0"/>
                        <a:t>nd</a:t>
                      </a:r>
                      <a:r>
                        <a:rPr lang="en-GB" sz="3200" dirty="0"/>
                        <a:t>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Chemistry paper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Atomic structure and the periodic table; Bonding, structure, and the properties of matter; Quantitative chemistry; Chemical changes; and Energy changes.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124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25</a:t>
                      </a:r>
                      <a:r>
                        <a:rPr lang="en-GB" sz="3200" baseline="30000" dirty="0"/>
                        <a:t>th</a:t>
                      </a:r>
                      <a:r>
                        <a:rPr lang="en-GB" sz="3200" dirty="0"/>
                        <a:t>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Physics paper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Energy; Electricity; Particle model of matter; and Atomic structure.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946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9</a:t>
                      </a:r>
                      <a:r>
                        <a:rPr lang="en-GB" sz="3200" baseline="30000" dirty="0"/>
                        <a:t>th</a:t>
                      </a:r>
                      <a:r>
                        <a:rPr lang="en-GB" sz="3200" dirty="0"/>
                        <a:t>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Biology paper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Homeostasis and response; Inheritance, variation and evolution; and Ecology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277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13</a:t>
                      </a:r>
                      <a:r>
                        <a:rPr lang="en-GB" sz="3200" baseline="30000" dirty="0"/>
                        <a:t>th</a:t>
                      </a:r>
                      <a:r>
                        <a:rPr lang="en-GB" sz="3200" dirty="0"/>
                        <a:t>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Chemistry paper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 rate and extent of chemical change; Organic chemistry; Chemical analysis; Chemistry of the atmosphere; and Using resources. 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418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16</a:t>
                      </a:r>
                      <a:r>
                        <a:rPr lang="en-GB" sz="3200" baseline="30000" dirty="0"/>
                        <a:t>th</a:t>
                      </a:r>
                      <a:r>
                        <a:rPr lang="en-GB" sz="3200" dirty="0"/>
                        <a:t>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Physics paper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Forces; Waves; and Magnetism and electromagnetism (and Space for separate physics)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57706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E4942CC-1060-D0E2-28AF-D4FA3089B0C3}"/>
              </a:ext>
            </a:extLst>
          </p:cNvPr>
          <p:cNvSpPr txBox="1"/>
          <p:nvPr/>
        </p:nvSpPr>
        <p:spPr>
          <a:xfrm>
            <a:off x="267449" y="6168708"/>
            <a:ext cx="66379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Combined science papers are 1 hour 15 minutes and out of 70 marks</a:t>
            </a:r>
          </a:p>
          <a:p>
            <a:r>
              <a:rPr lang="en-GB" dirty="0"/>
              <a:t>Separate science papers are 1 hour 45 minutes and out of 100 marks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42FCE-DD6F-46A9-E3EA-0FA17715B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479" y="1055769"/>
            <a:ext cx="5681699" cy="5326136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Know your exam board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Know your specification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Know what is in each exam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b="1" u="sng" dirty="0"/>
              <a:t>Use</a:t>
            </a:r>
            <a:r>
              <a:rPr lang="en-US" sz="3200" dirty="0"/>
              <a:t> the resources teachers have made for you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DDAC32-D005-D046-7E3A-27A97CB13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7206" y="143805"/>
            <a:ext cx="2066000" cy="10643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038591D-6017-6557-D0FF-ED6C6B3B295D}"/>
              </a:ext>
            </a:extLst>
          </p:cNvPr>
          <p:cNvSpPr txBox="1"/>
          <p:nvPr/>
        </p:nvSpPr>
        <p:spPr>
          <a:xfrm>
            <a:off x="6203178" y="1454264"/>
            <a:ext cx="60943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https://www.aqa.org.uk/subjects/science/gcse/combined-science-trilogy-8464/specification-at-a-glance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054B9D-DA68-9AEC-C594-5908C4B04504}"/>
              </a:ext>
            </a:extLst>
          </p:cNvPr>
          <p:cNvSpPr txBox="1"/>
          <p:nvPr/>
        </p:nvSpPr>
        <p:spPr>
          <a:xfrm>
            <a:off x="6240264" y="3822303"/>
            <a:ext cx="61615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https://www.aqa.org.uk/subjects/science/gcse/physics-8463/specification-at-a-glance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165DE6-8A3D-B257-8F7B-4EC0F6BE7B52}"/>
              </a:ext>
            </a:extLst>
          </p:cNvPr>
          <p:cNvSpPr txBox="1"/>
          <p:nvPr/>
        </p:nvSpPr>
        <p:spPr>
          <a:xfrm>
            <a:off x="6221036" y="3072506"/>
            <a:ext cx="619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https://www.aqa.org.uk/subjects/science/gcse/chemistry-8462/specification-at-a-glance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0678BC0-37A6-9923-B332-BCB3248DA933}"/>
              </a:ext>
            </a:extLst>
          </p:cNvPr>
          <p:cNvSpPr txBox="1"/>
          <p:nvPr/>
        </p:nvSpPr>
        <p:spPr>
          <a:xfrm>
            <a:off x="6203178" y="2215407"/>
            <a:ext cx="62085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6"/>
              </a:rPr>
              <a:t>https://www.aqa.org.uk/subjects/science/gcse/biology-8461/specification-at-a-glance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0071460-9CE8-1DA7-D1F7-86AE24C80B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397" y="3834708"/>
            <a:ext cx="5313671" cy="2846069"/>
          </a:xfrm>
          <a:prstGeom prst="rect">
            <a:avLst/>
          </a:prstGeom>
        </p:spPr>
      </p:pic>
      <p:sp>
        <p:nvSpPr>
          <p:cNvPr id="26" name="Title 2">
            <a:extLst>
              <a:ext uri="{FF2B5EF4-FFF2-40B4-BE49-F238E27FC236}">
                <a16:creationId xmlns:a16="http://schemas.microsoft.com/office/drawing/2014/main" id="{4414E31A-E58B-5315-42E2-86E6384D92D6}"/>
              </a:ext>
            </a:extLst>
          </p:cNvPr>
          <p:cNvSpPr>
            <a:spLocks noGrp="1"/>
          </p:cNvSpPr>
          <p:nvPr/>
        </p:nvSpPr>
        <p:spPr>
          <a:xfrm>
            <a:off x="521479" y="-33418"/>
            <a:ext cx="10905066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can you do to prepare?</a:t>
            </a:r>
          </a:p>
        </p:txBody>
      </p:sp>
    </p:spTree>
    <p:extLst>
      <p:ext uri="{BB962C8B-B14F-4D97-AF65-F5344CB8AC3E}">
        <p14:creationId xmlns:p14="http://schemas.microsoft.com/office/powerpoint/2010/main" val="381770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42FCE-DD6F-46A9-E3EA-0FA17715B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783" y="1132194"/>
            <a:ext cx="8447441" cy="53269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Take your exercise book home, use it when you revise.</a:t>
            </a:r>
            <a:endParaRPr lang="en-US" dirty="0">
              <a:cs typeface="Calibri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cs typeface="Calibri"/>
              </a:rPr>
              <a:t>Come to lessons with the attitude that you want to get the most out of the 60 minutes you have.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Actively participate in lessons.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Complete paper-based home learning activities.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Complete online home learning activities.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Start revising now if you haven’t already – use the booklets you have been given to guide your revision</a:t>
            </a:r>
            <a:endParaRPr lang="en-US" dirty="0">
              <a:cs typeface="Calibri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 the summary contents table provided by your teachers to plan independent revision.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Books">
            <a:extLst>
              <a:ext uri="{FF2B5EF4-FFF2-40B4-BE49-F238E27FC236}">
                <a16:creationId xmlns:a16="http://schemas.microsoft.com/office/drawing/2014/main" id="{73A926EB-F65F-08ED-6831-61B60724D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sp>
        <p:nvSpPr>
          <p:cNvPr id="2" name="Title 2">
            <a:extLst>
              <a:ext uri="{FF2B5EF4-FFF2-40B4-BE49-F238E27FC236}">
                <a16:creationId xmlns:a16="http://schemas.microsoft.com/office/drawing/2014/main" id="{901AD08F-30BE-86DC-99D8-CD95720FD44E}"/>
              </a:ext>
            </a:extLst>
          </p:cNvPr>
          <p:cNvSpPr>
            <a:spLocks noGrp="1"/>
          </p:cNvSpPr>
          <p:nvPr/>
        </p:nvSpPr>
        <p:spPr>
          <a:xfrm>
            <a:off x="643467" y="321734"/>
            <a:ext cx="10905066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can you do to prepare?</a:t>
            </a:r>
          </a:p>
        </p:txBody>
      </p:sp>
    </p:spTree>
    <p:extLst>
      <p:ext uri="{BB962C8B-B14F-4D97-AF65-F5344CB8AC3E}">
        <p14:creationId xmlns:p14="http://schemas.microsoft.com/office/powerpoint/2010/main" val="51794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7215CAE2-5613-5EB5-73D2-8D69F1BC12BB}"/>
              </a:ext>
            </a:extLst>
          </p:cNvPr>
          <p:cNvSpPr>
            <a:spLocks noGrp="1"/>
          </p:cNvSpPr>
          <p:nvPr/>
        </p:nvSpPr>
        <p:spPr>
          <a:xfrm>
            <a:off x="643467" y="321734"/>
            <a:ext cx="10905066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can you do to prepare?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42FCE-DD6F-46A9-E3EA-0FA17715B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indent="-457200">
              <a:buFont typeface="Wingdings" panose="05000000000000000000" pitchFamily="2" charset="2"/>
              <a:buChar char="ü"/>
            </a:pPr>
            <a:r>
              <a:rPr lang="en-US" sz="2000" dirty="0"/>
              <a:t>Use the specification to divide your revision over your available time, give extra time to more difficult topics.</a:t>
            </a:r>
          </a:p>
          <a:p>
            <a:pPr indent="-457200">
              <a:buFont typeface="Wingdings" panose="05000000000000000000" pitchFamily="2" charset="2"/>
              <a:buChar char="ü"/>
            </a:pPr>
            <a:r>
              <a:rPr lang="en-US" sz="2000" dirty="0"/>
              <a:t>Use a range of different revision materials so your don’t get bored.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Past papers </a:t>
            </a:r>
            <a:r>
              <a:rPr lang="en-US" sz="2000" dirty="0">
                <a:hlinkClick r:id="rId2"/>
              </a:rPr>
              <a:t>AQA | Find past papers and mark schemes</a:t>
            </a:r>
            <a:endParaRPr lang="en-U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Online platforms: </a:t>
            </a:r>
            <a:r>
              <a:rPr lang="en-US" sz="2000" dirty="0">
                <a:hlinkClick r:id="rId3"/>
              </a:rPr>
              <a:t>Seneca learning</a:t>
            </a:r>
            <a:r>
              <a:rPr lang="en-US" sz="2000" dirty="0"/>
              <a:t>, </a:t>
            </a:r>
            <a:r>
              <a:rPr lang="en-US" sz="2000" dirty="0">
                <a:hlinkClick r:id="rId4"/>
              </a:rPr>
              <a:t>Quizlet</a:t>
            </a:r>
            <a:r>
              <a:rPr lang="en-US" sz="2000" dirty="0"/>
              <a:t>, </a:t>
            </a:r>
            <a:r>
              <a:rPr lang="en-US" sz="2000" dirty="0">
                <a:hlinkClick r:id="rId5"/>
              </a:rPr>
              <a:t>BBC bitesize</a:t>
            </a:r>
            <a:r>
              <a:rPr lang="en-US" sz="2000" dirty="0"/>
              <a:t>, </a:t>
            </a:r>
            <a:r>
              <a:rPr lang="en-US" sz="2000" dirty="0">
                <a:hlinkClick r:id="rId6"/>
              </a:rPr>
              <a:t>Primrose kitten quizzes</a:t>
            </a:r>
            <a:r>
              <a:rPr lang="en-US" sz="2000" dirty="0"/>
              <a:t>,  </a:t>
            </a:r>
            <a:r>
              <a:rPr lang="en-US" sz="2000" dirty="0">
                <a:hlinkClick r:id="rId7"/>
              </a:rPr>
              <a:t>Primrose kitten videos</a:t>
            </a:r>
            <a:r>
              <a:rPr lang="en-US" sz="2000" dirty="0"/>
              <a:t>, </a:t>
            </a:r>
            <a:r>
              <a:rPr lang="en-US" sz="2000" dirty="0">
                <a:hlinkClick r:id="rId8"/>
              </a:rPr>
              <a:t>Physics and </a:t>
            </a:r>
            <a:r>
              <a:rPr lang="en-US" sz="2000" dirty="0" err="1">
                <a:hlinkClick r:id="rId8"/>
              </a:rPr>
              <a:t>Maths</a:t>
            </a:r>
            <a:r>
              <a:rPr lang="en-US" sz="2000" dirty="0">
                <a:hlinkClick r:id="rId8"/>
              </a:rPr>
              <a:t> tutor</a:t>
            </a:r>
            <a:r>
              <a:rPr lang="en-US" sz="2000" dirty="0"/>
              <a:t>, </a:t>
            </a:r>
            <a:r>
              <a:rPr lang="en-GB" sz="2000" dirty="0">
                <a:hlinkClick r:id="rId9"/>
              </a:rPr>
              <a:t>Cognito - YouTube</a:t>
            </a:r>
            <a:endParaRPr lang="en-U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Revision guides and knowledge </a:t>
            </a:r>
            <a:r>
              <a:rPr lang="en-US" sz="2000" dirty="0" err="1"/>
              <a:t>organiser</a:t>
            </a:r>
            <a:r>
              <a:rPr lang="en-US" sz="2000" dirty="0"/>
              <a:t> booklets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Read/cover/repeat, retrieval mind maps, mnemonics, flash cards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5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7215CAE2-5613-5EB5-73D2-8D69F1BC12BB}"/>
              </a:ext>
            </a:extLst>
          </p:cNvPr>
          <p:cNvSpPr>
            <a:spLocks noGrp="1"/>
          </p:cNvSpPr>
          <p:nvPr/>
        </p:nvSpPr>
        <p:spPr>
          <a:xfrm>
            <a:off x="643467" y="321734"/>
            <a:ext cx="10905066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can you do to prepare?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42FCE-DD6F-46A9-E3EA-0FA17715B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Know definitions for easy marks (retrieval practice).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Understand </a:t>
            </a:r>
            <a:r>
              <a:rPr lang="en-US" dirty="0">
                <a:hlinkClick r:id="rId2"/>
              </a:rPr>
              <a:t>command words</a:t>
            </a:r>
            <a:r>
              <a:rPr lang="en-US" dirty="0"/>
              <a:t>: List, name, describe, explain, evaluate, compare, use determine so you don’t miss out on marks by answering in the wrong way.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Practice answering long answer questions, so you are confident in the exam.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Know the required </a:t>
            </a:r>
            <a:r>
              <a:rPr lang="en-US" dirty="0" err="1"/>
              <a:t>practicals</a:t>
            </a:r>
            <a:r>
              <a:rPr lang="en-US" dirty="0"/>
              <a:t> inside out!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3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Practice the math skills required for the exams.</a:t>
            </a:r>
          </a:p>
          <a:p>
            <a:pPr marL="0" indent="0">
              <a:buNone/>
            </a:pPr>
            <a:r>
              <a:rPr lang="en-US" sz="1100" dirty="0"/>
              <a:t>Page 171 of CS spec/ </a:t>
            </a:r>
            <a:endParaRPr lang="en-US" sz="1300" dirty="0"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2BA25C-31C1-3018-2384-90248AEBC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0156" y="4536053"/>
            <a:ext cx="3096057" cy="328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32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7edd7e-e0f9-4931-b3f9-b2f02ce0fc74" xsi:nil="true"/>
    <lcf76f155ced4ddcb4097134ff3c332f xmlns="9859d9fa-abf5-452e-8251-76a84a04b49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916330FDD464448F8A096283F7693C" ma:contentTypeVersion="13" ma:contentTypeDescription="Create a new document." ma:contentTypeScope="" ma:versionID="63f17d8c6a43c7bdf645aefc1cee66dd">
  <xsd:schema xmlns:xsd="http://www.w3.org/2001/XMLSchema" xmlns:xs="http://www.w3.org/2001/XMLSchema" xmlns:p="http://schemas.microsoft.com/office/2006/metadata/properties" xmlns:ns2="9859d9fa-abf5-452e-8251-76a84a04b490" xmlns:ns3="8f7edd7e-e0f9-4931-b3f9-b2f02ce0fc74" targetNamespace="http://schemas.microsoft.com/office/2006/metadata/properties" ma:root="true" ma:fieldsID="7182963e54a87568cc48094164e22fd9" ns2:_="" ns3:_="">
    <xsd:import namespace="9859d9fa-abf5-452e-8251-76a84a04b490"/>
    <xsd:import namespace="8f7edd7e-e0f9-4931-b3f9-b2f02ce0fc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9d9fa-abf5-452e-8251-76a84a04b4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edd7e-e0f9-4931-b3f9-b2f02ce0fc7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4119dde-1f71-4283-a12c-d447b87232b8}" ma:internalName="TaxCatchAll" ma:showField="CatchAllData" ma:web="8f7edd7e-e0f9-4931-b3f9-b2f02ce0fc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F1F92C-C3C0-4484-9C98-7A6C459754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6D4AE8-3FEE-4455-97E4-222DCE5D48F7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f5724822-1e6f-4adc-86c6-3cb19ada9fed"/>
    <ds:schemaRef ds:uri="http://purl.org/dc/elements/1.1/"/>
    <ds:schemaRef ds:uri="http://schemas.microsoft.com/office/infopath/2007/PartnerControls"/>
    <ds:schemaRef ds:uri="1cec83b5-db14-4291-8592-6f234662c0b8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22A8297-51D1-418B-A143-6E5207404B3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545</Words>
  <Application>Microsoft Office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AQA GCSE Science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Vicky Taylor</dc:creator>
  <cp:lastModifiedBy>Ross Doodson</cp:lastModifiedBy>
  <cp:revision>73</cp:revision>
  <dcterms:created xsi:type="dcterms:W3CDTF">2022-10-04T18:46:07Z</dcterms:created>
  <dcterms:modified xsi:type="dcterms:W3CDTF">2023-03-28T16:59:23Z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0x01010094916330FDD464448F8A096283F7693C</vt:lpwstr>
  </property>
  <property fmtid="{D5CDD505-2E9C-101B-9397-08002B2CF9AE}" pid="3" name="MediaServiceImageTags">
    <vt:lpwstr/>
  </property>
</Properties>
</file>