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4"/>
  </p:sldMasterIdLst>
  <p:notesMasterIdLst>
    <p:notesMasterId r:id="rId13"/>
  </p:notesMasterIdLst>
  <p:sldIdLst>
    <p:sldId id="262" r:id="rId5"/>
    <p:sldId id="297" r:id="rId6"/>
    <p:sldId id="319" r:id="rId7"/>
    <p:sldId id="318" r:id="rId8"/>
    <p:sldId id="311" r:id="rId9"/>
    <p:sldId id="317" r:id="rId10"/>
    <p:sldId id="312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C9A6E4"/>
    <a:srgbClr val="C9A4E4"/>
    <a:srgbClr val="B381D9"/>
    <a:srgbClr val="A162D0"/>
    <a:srgbClr val="F37711"/>
    <a:srgbClr val="F09456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B9E4-782F-4A51-B4E0-EEA35002FECE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DDB3-F45C-425E-8AE4-60D42D8D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1292" y="1882381"/>
            <a:ext cx="7904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entury Gothic" panose="020B0502020202020204" pitchFamily="34" charset="0"/>
              </a:rPr>
              <a:t>Mathematics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Mrs Huskisson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Head of Maths</a:t>
            </a:r>
          </a:p>
          <a:p>
            <a:r>
              <a:rPr lang="en-GB" sz="2800" dirty="0" err="1">
                <a:latin typeface="Century Gothic" panose="020B0502020202020204" pitchFamily="34" charset="0"/>
              </a:rPr>
              <a:t>jhuskisson@brownhillsoa.co.uk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95DF5-C8DD-EEC3-3C59-FD75F824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885"/>
            <a:ext cx="3397112" cy="339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3B8C1-A3BA-76E2-31DD-550BD68F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92" y="0"/>
            <a:ext cx="1624376" cy="162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9DB60-B9C1-B5E6-B351-1FAEB9204119}"/>
              </a:ext>
            </a:extLst>
          </p:cNvPr>
          <p:cNvSpPr txBox="1"/>
          <p:nvPr/>
        </p:nvSpPr>
        <p:spPr>
          <a:xfrm>
            <a:off x="3123028" y="303252"/>
            <a:ext cx="250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Friday 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19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May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087E1-E29F-9C79-4AA4-BA7A1903BDE1}"/>
              </a:ext>
            </a:extLst>
          </p:cNvPr>
          <p:cNvSpPr txBox="1"/>
          <p:nvPr/>
        </p:nvSpPr>
        <p:spPr>
          <a:xfrm>
            <a:off x="5920154" y="310100"/>
            <a:ext cx="250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Tuesday 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6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June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125D5-4014-B01C-1D98-6DD5B2F73538}"/>
              </a:ext>
            </a:extLst>
          </p:cNvPr>
          <p:cNvSpPr txBox="1"/>
          <p:nvPr/>
        </p:nvSpPr>
        <p:spPr>
          <a:xfrm>
            <a:off x="8717280" y="351966"/>
            <a:ext cx="302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Wednesday 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14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June</a:t>
            </a:r>
          </a:p>
        </p:txBody>
      </p:sp>
      <p:pic>
        <p:nvPicPr>
          <p:cNvPr id="6" name="Picture 4" descr="The Only Way to Learn Mathematics is to Do Mathematics FREE POSTER">
            <a:extLst>
              <a:ext uri="{FF2B5EF4-FFF2-40B4-BE49-F238E27FC236}">
                <a16:creationId xmlns:a16="http://schemas.microsoft.com/office/drawing/2014/main" id="{6781F6C9-F02A-251E-86E1-7AD8DE8C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" y="1916386"/>
            <a:ext cx="3689348" cy="47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B6FD6D-506E-2CEA-E670-971CDF9AD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552" b="1"/>
          <a:stretch/>
        </p:blipFill>
        <p:spPr bwMode="auto">
          <a:xfrm>
            <a:off x="4676931" y="2142521"/>
            <a:ext cx="6516192" cy="44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FCCE69-95FC-6051-8305-347828A89CCC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entury Gothic" panose="020B0502020202020204" pitchFamily="34" charset="0"/>
              </a:rPr>
              <a:t>When can students practice </a:t>
            </a:r>
            <a:r>
              <a:rPr lang="en-US" sz="3600" dirty="0" err="1">
                <a:latin typeface="Century Gothic" panose="020B0502020202020204" pitchFamily="34" charset="0"/>
              </a:rPr>
              <a:t>Maths</a:t>
            </a:r>
            <a:r>
              <a:rPr lang="en-US" sz="36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CC928-4388-4115-D57B-5446CFD0CE47}"/>
              </a:ext>
            </a:extLst>
          </p:cNvPr>
          <p:cNvSpPr txBox="1"/>
          <p:nvPr/>
        </p:nvSpPr>
        <p:spPr>
          <a:xfrm>
            <a:off x="284812" y="1214203"/>
            <a:ext cx="11542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In lesson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In </a:t>
            </a:r>
            <a:r>
              <a:rPr lang="en-US" sz="3200" dirty="0" err="1">
                <a:latin typeface="Century Gothic" panose="020B0502020202020204" pitchFamily="34" charset="0"/>
              </a:rPr>
              <a:t>Maths</a:t>
            </a:r>
            <a:r>
              <a:rPr lang="en-US" sz="3200" dirty="0">
                <a:latin typeface="Century Gothic" panose="020B0502020202020204" pitchFamily="34" charset="0"/>
              </a:rPr>
              <a:t> focus sessions; form time or Monday period 1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Wednesday masterclass afterschool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Sparx homework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Exam paper homework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Independent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82E3B-D2B5-5ED9-36D7-E7FB89ED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C60269-D675-0D40-158A-28E63C9EAC67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entury Gothic" panose="020B0502020202020204" pitchFamily="34" charset="0"/>
              </a:rPr>
              <a:t>Sparx workbooks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4DFF47C-FCE3-CC8E-F9D7-6437FE07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262443"/>
            <a:ext cx="11821928" cy="2050383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8BB25B4-DF32-3978-9C76-308251E91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" y="3429000"/>
            <a:ext cx="7367665" cy="3264954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E4237B3-F32E-1A18-698D-BE9385E67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52" y="3820124"/>
            <a:ext cx="4197868" cy="24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Home learning: </a:t>
            </a:r>
            <a:r>
              <a:rPr lang="en-GB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sparx.co.uk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  <p:pic>
        <p:nvPicPr>
          <p:cNvPr id="9" name="Picture 8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A63F040-0705-3FD0-A399-58E1E765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02" y="2421339"/>
            <a:ext cx="3134417" cy="2465487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6EABDEF-A133-B2D9-394D-DD7F3E115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" y="1301359"/>
            <a:ext cx="2095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Home learning: </a:t>
            </a:r>
            <a:r>
              <a:rPr lang="en-GB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sparx.co.uk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348FB13C-6108-2F9E-BF94-C0AE0B60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77" y="1448972"/>
            <a:ext cx="7772400" cy="4614862"/>
          </a:xfrm>
          <a:prstGeom prst="rect">
            <a:avLst/>
          </a:prstGeom>
        </p:spPr>
      </p:pic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FC2E8D3-6A0F-1466-8750-A4AF6D136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6" y="3101510"/>
            <a:ext cx="1501638" cy="11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C82D17-7A8A-83F3-7351-69493E66E587}"/>
              </a:ext>
            </a:extLst>
          </p:cNvPr>
          <p:cNvSpPr/>
          <p:nvPr/>
        </p:nvSpPr>
        <p:spPr>
          <a:xfrm>
            <a:off x="24996" y="5979620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C25B3-F59D-472C-50EC-F426A4966BF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1DD8-F963-FB92-FAF0-7D6FAD13BE8A}"/>
              </a:ext>
            </a:extLst>
          </p:cNvPr>
          <p:cNvSpPr txBox="1"/>
          <p:nvPr/>
        </p:nvSpPr>
        <p:spPr>
          <a:xfrm>
            <a:off x="24998" y="185693"/>
            <a:ext cx="124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How can you support at home?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C7A9A-65D7-2FC8-96A0-193F87B24682}"/>
              </a:ext>
            </a:extLst>
          </p:cNvPr>
          <p:cNvSpPr/>
          <p:nvPr/>
        </p:nvSpPr>
        <p:spPr>
          <a:xfrm>
            <a:off x="84407" y="1037485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BB799-D81C-8EA2-6F13-F23F2C94C263}"/>
              </a:ext>
            </a:extLst>
          </p:cNvPr>
          <p:cNvSpPr txBox="1"/>
          <p:nvPr/>
        </p:nvSpPr>
        <p:spPr>
          <a:xfrm>
            <a:off x="326299" y="1430047"/>
            <a:ext cx="3345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Support attendance at Masterclasses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52F53-787D-1E56-51D0-B61BC1548ABB}"/>
              </a:ext>
            </a:extLst>
          </p:cNvPr>
          <p:cNvSpPr txBox="1"/>
          <p:nvPr/>
        </p:nvSpPr>
        <p:spPr>
          <a:xfrm>
            <a:off x="8101440" y="1127556"/>
            <a:ext cx="4065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Encourage students to complete their Sparx home learning in good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7762C-A3FA-A491-C9D2-1CBB2A8C8F23}"/>
              </a:ext>
            </a:extLst>
          </p:cNvPr>
          <p:cNvSpPr txBox="1"/>
          <p:nvPr/>
        </p:nvSpPr>
        <p:spPr>
          <a:xfrm>
            <a:off x="0" y="3863877"/>
            <a:ext cx="3998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Use the QLA’s after the exams to guide revision of key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B5254-E484-0108-2DEA-595B633EA8A5}"/>
              </a:ext>
            </a:extLst>
          </p:cNvPr>
          <p:cNvSpPr txBox="1"/>
          <p:nvPr/>
        </p:nvSpPr>
        <p:spPr>
          <a:xfrm>
            <a:off x="4099617" y="1459807"/>
            <a:ext cx="399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Provide a scientific calculator for use at home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822DA-1558-53CB-E63F-758AFBD8484C}"/>
              </a:ext>
            </a:extLst>
          </p:cNvPr>
          <p:cNvSpPr/>
          <p:nvPr/>
        </p:nvSpPr>
        <p:spPr>
          <a:xfrm>
            <a:off x="4147625" y="1036481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D200-15D8-251E-5661-E955467CF2E3}"/>
              </a:ext>
            </a:extLst>
          </p:cNvPr>
          <p:cNvSpPr/>
          <p:nvPr/>
        </p:nvSpPr>
        <p:spPr>
          <a:xfrm>
            <a:off x="8210844" y="1015956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1423B-3598-7190-1CE4-83BBFD7BDE29}"/>
              </a:ext>
            </a:extLst>
          </p:cNvPr>
          <p:cNvSpPr txBox="1"/>
          <p:nvPr/>
        </p:nvSpPr>
        <p:spPr>
          <a:xfrm>
            <a:off x="4192185" y="3650727"/>
            <a:ext cx="3867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Encourage independent practice of exam papers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A6AE1-1A54-A60B-799B-BF97268A97AE}"/>
              </a:ext>
            </a:extLst>
          </p:cNvPr>
          <p:cNvSpPr txBox="1"/>
          <p:nvPr/>
        </p:nvSpPr>
        <p:spPr>
          <a:xfrm>
            <a:off x="8101440" y="3557602"/>
            <a:ext cx="381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Quiz them on key facts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6B9D6-8CC6-CCC8-C52B-F019B1FB35E7}"/>
              </a:ext>
            </a:extLst>
          </p:cNvPr>
          <p:cNvSpPr/>
          <p:nvPr/>
        </p:nvSpPr>
        <p:spPr>
          <a:xfrm>
            <a:off x="84407" y="3532309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5EA3F-B85E-57EF-5B65-30CF91718D6B}"/>
              </a:ext>
            </a:extLst>
          </p:cNvPr>
          <p:cNvSpPr/>
          <p:nvPr/>
        </p:nvSpPr>
        <p:spPr>
          <a:xfrm>
            <a:off x="4177331" y="3527199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B599F7-7132-7A42-033E-DCEA12777B77}"/>
              </a:ext>
            </a:extLst>
          </p:cNvPr>
          <p:cNvSpPr/>
          <p:nvPr/>
        </p:nvSpPr>
        <p:spPr>
          <a:xfrm>
            <a:off x="8270255" y="3513446"/>
            <a:ext cx="3896749" cy="966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C04D8D-7838-10AC-FB59-75F4AE685307}"/>
              </a:ext>
            </a:extLst>
          </p:cNvPr>
          <p:cNvSpPr/>
          <p:nvPr/>
        </p:nvSpPr>
        <p:spPr>
          <a:xfrm>
            <a:off x="8270254" y="4550289"/>
            <a:ext cx="3896749" cy="966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8FAB7-9DDC-CA6D-D774-EF9E9EEE86D7}"/>
              </a:ext>
            </a:extLst>
          </p:cNvPr>
          <p:cNvSpPr txBox="1"/>
          <p:nvPr/>
        </p:nvSpPr>
        <p:spPr>
          <a:xfrm>
            <a:off x="8287466" y="4771996"/>
            <a:ext cx="3896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Mark their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8DB6FB-12C4-BF89-FB94-ECF9E8F08EB1}"/>
              </a:ext>
            </a:extLst>
          </p:cNvPr>
          <p:cNvSpPr txBox="1"/>
          <p:nvPr/>
        </p:nvSpPr>
        <p:spPr>
          <a:xfrm>
            <a:off x="24998" y="5961548"/>
            <a:ext cx="1214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Sparx maths		</a:t>
            </a:r>
            <a:r>
              <a:rPr lang="en-GB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corbettmaths</a:t>
            </a: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  <a:r>
              <a:rPr lang="en-GB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onmaths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 animBg="1"/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6463" y="2293561"/>
            <a:ext cx="53427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Taking responsibility for your learning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00599" y="3407027"/>
            <a:ext cx="10972800" cy="1325563"/>
          </a:xfrm>
        </p:spPr>
        <p:txBody>
          <a:bodyPr>
            <a:noAutofit/>
          </a:bodyPr>
          <a:lstStyle/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Your exam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Your education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Your future</a:t>
            </a:r>
          </a:p>
          <a:p>
            <a:pPr>
              <a:buNone/>
            </a:pPr>
            <a:r>
              <a:rPr lang="en-GB" sz="2800" dirty="0">
                <a:latin typeface="Century Gothic" panose="020B0502020202020204" pitchFamily="34" charset="0"/>
              </a:rPr>
              <a:t>  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BC45-CE83-EE71-F0DE-F1B5FD29790A}"/>
              </a:ext>
            </a:extLst>
          </p:cNvPr>
          <p:cNvSpPr txBox="1"/>
          <p:nvPr/>
        </p:nvSpPr>
        <p:spPr>
          <a:xfrm>
            <a:off x="0" y="-11481"/>
            <a:ext cx="124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should students be doing?</a:t>
            </a:r>
          </a:p>
        </p:txBody>
      </p:sp>
      <p:pic>
        <p:nvPicPr>
          <p:cNvPr id="1028" name="Picture 4" descr="The Only Way to Learn Mathematics is to Do Mathematics FREE POSTER">
            <a:extLst>
              <a:ext uri="{FF2B5EF4-FFF2-40B4-BE49-F238E27FC236}">
                <a16:creationId xmlns:a16="http://schemas.microsoft.com/office/drawing/2014/main" id="{72272A0B-5D4B-CB75-15A5-3B2620E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3" y="1396624"/>
            <a:ext cx="3429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D86EF-06F8-91D4-1500-EBE2EEA5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3" ma:contentTypeDescription="Create a new document." ma:contentTypeScope="" ma:versionID="63f17d8c6a43c7bdf645aefc1cee66d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7182963e54a87568cc48094164e22fd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119dde-1f71-4283-a12c-d447b87232b8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FD01DB-E5FD-4644-8641-E2606691B4DF}"/>
</file>

<file path=customXml/itemProps2.xml><?xml version="1.0" encoding="utf-8"?>
<ds:datastoreItem xmlns:ds="http://schemas.openxmlformats.org/officeDocument/2006/customXml" ds:itemID="{C0413002-ED37-4E0B-893D-D122C82C3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DCDCB-BC78-41FE-A75B-67DB07116E3E}">
  <ds:schemaRefs>
    <ds:schemaRef ds:uri="http://schemas.microsoft.com/office/2006/documentManagement/types"/>
    <ds:schemaRef ds:uri="http://purl.org/dc/elements/1.1/"/>
    <ds:schemaRef ds:uri="efe7914c-b35c-4c7b-b363-264b7be7e320"/>
    <ds:schemaRef ds:uri="4d8f2c4e-9ca8-43f7-a270-4bdbeba4cb1c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157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responsibility for your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Ross Doodson</cp:lastModifiedBy>
  <cp:revision>144</cp:revision>
  <dcterms:created xsi:type="dcterms:W3CDTF">2016-02-03T21:57:00Z</dcterms:created>
  <dcterms:modified xsi:type="dcterms:W3CDTF">2023-03-27T11:17:30Z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2057-11.2.0.8942</vt:lpwstr>
  </property>
  <property fmtid="{D5CDD505-2E9C-101B-9397-08002B2CF9AE}" pid="3" name="ContentTypeId">
    <vt:lpwstr>0x01010094916330FDD464448F8A096283F7693C</vt:lpwstr>
  </property>
</Properties>
</file>