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61" r:id="rId7"/>
    <p:sldId id="265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18838-A37B-4C0D-B3EB-F9ED5C76805D}" v="1" dt="2023-03-27T11:42:05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575EF-FF24-CB8E-1854-820C8BE81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6DCFF-5A27-4504-4CB8-1535B0F1A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F4BDF-7070-B2A0-16A7-FFC55FF5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20272-75BE-C632-E3F9-EFEBD68B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D7A3-2402-76AD-AB4A-0EB3A2F3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0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657A-D1F1-28E7-27C5-CB555E30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4A6B8-8C02-C493-56D0-9F6E74CF7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01CB-1F5C-A729-60D5-5FAECAD5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DA0F3-6495-1125-0026-BA8DDA6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3DCCC-2FBB-3A68-881D-F19762AE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32F7F-6960-291A-F8BE-EE3D4C2D3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8CD43-1DB1-27D3-D4CF-8A75D28C6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0DFF-DB5A-4816-973A-57A5FBD28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812FB-E96F-C4A2-387D-78024D30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B2416-3E52-2341-D20E-202CC834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9CEBF-783C-CF47-1473-43BAC5C4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A7E1B-90A8-ECAE-12F0-30BB97D06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FEFE4-250A-0F62-3582-C6BB4807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71A6A-8521-A277-C9F7-FFC95FD4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C8AD2-9E28-A4CE-B7CD-DD6B40D3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9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C599-8DE0-60AC-8E26-10B1D12E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04342-1CD5-4E90-A1F6-E2BF0D198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A08CB-ECC2-6CD2-2B1C-B55FAF34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23EBC-7247-DC29-7B41-5CC6B5B6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66771-0D34-E90E-D92D-175A0771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1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B6FE-19EC-37BB-40CC-997FD265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5469-5C02-086E-D0FB-5D3B98BD0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5FD15-3919-F210-49EC-D979260B1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DA40D-165D-5809-63CC-E690DACF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F6D39-8FB2-C9F0-BAD3-192B57B7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19696-4D37-B506-42C3-3EE926F6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E778-5FBC-4C43-461C-2E6476D2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1F49D-C6DF-9373-1949-5B54F7E30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2AD7E-F2DA-DC3B-FF13-862ACD816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EADD7-3FF7-C366-8BC3-69CB28C50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38F11-6484-4E5D-1617-3CD9EE5B9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DCAD6-7639-0500-B2BB-30F0C0E0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6F2C9-AB5D-5927-4C2D-E90736E6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C16F6B-769C-24F4-F867-96607630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7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1C88-F2F5-0002-A02F-CC87AC9E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D2246B-BA10-815D-39AE-ED462F672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C8404-6908-69E4-1909-7B50C6CB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5DEBB-515D-3CA5-A70B-C17D9580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D3E46-CED5-1109-F53D-E246D675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8DF29-562E-2889-055C-66E18833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1E6CF-251C-168B-52CB-16EFCF7C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0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4650-4A20-D45E-B2BD-C91E03373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FC162-BA9D-DAEB-0380-A569958A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E16AC-3121-29D7-FC5D-B512B0D32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AEDBE-67F6-162C-49DC-D3E821F4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8EA79-138B-7832-1CCD-F68EE66B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3EF16-1DE1-B218-F270-E49C533F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9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58A9-971A-B007-D07A-FAE04A2E4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3EB220-6356-E54D-CE73-77A36D434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5DEED-BDE9-C998-D3CB-201A1E0B2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A2699-8EB0-45B8-2A7B-28288AF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445BE-6E4F-2A91-99A3-9C9556CD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7731F-AE49-7588-A24C-2C4EACE6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1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675AB-7F41-4D09-1AF2-A8797A9E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30C8F-CB50-B271-D22B-18BE2CFB5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FCB5-A42A-F317-62C9-7C3B1E294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B2D99-8741-435B-8FA7-16AE152FAF2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7317-888D-D412-41BD-47F07CE72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B4610-8064-68A1-7687-ACE6B3098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DFE07-7F2F-44E8-A86B-E20D4B633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qualifications.pearson.com/en/qualifications/edexcel-gcses/english-literature-2015.html" TargetMode="External"/><Relationship Id="rId7" Type="http://schemas.openxmlformats.org/officeDocument/2006/relationships/hyperlink" Target="https://www.youtube.com/@mrbruff" TargetMode="External"/><Relationship Id="rId2" Type="http://schemas.openxmlformats.org/officeDocument/2006/relationships/hyperlink" Target="https://continuityoak.org.uk/less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examspecs/zcbchv4" TargetMode="External"/><Relationship Id="rId5" Type="http://schemas.openxmlformats.org/officeDocument/2006/relationships/hyperlink" Target="https://www.aqa.org.uk/find-past-papers-and-mark-schemes" TargetMode="External"/><Relationship Id="rId4" Type="http://schemas.openxmlformats.org/officeDocument/2006/relationships/hyperlink" Target="https://www.bbc.co.uk/bitesize/examspecs/z2whg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2F1F-2227-17DB-4F17-6C6344B3A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949" y="538458"/>
            <a:ext cx="7439186" cy="304049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GCSE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English Language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English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D87B2-E832-6511-D5F3-79A424E2B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1872" y="5165993"/>
            <a:ext cx="5772444" cy="1314328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Subject Lead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Mrs A Baker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abigailbaker@brownhillsoa.co.uk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3FB1D425-5C65-33DC-7D9A-DECF7408B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326" y="129871"/>
            <a:ext cx="4627535" cy="4627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F43D51-AF51-48DC-2917-021A885A47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105" y="3578951"/>
            <a:ext cx="1646873" cy="205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29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D529-DEEF-E60D-99D7-9412C251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0DE5-87B1-2601-82F8-C173353A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25621" cy="4351338"/>
          </a:xfrm>
        </p:spPr>
        <p:txBody>
          <a:bodyPr/>
          <a:lstStyle/>
          <a:p>
            <a:r>
              <a:rPr lang="en-GB" dirty="0"/>
              <a:t>Class teachers are always here to help and support you. We want you to get the best results and do really well in your English exams.</a:t>
            </a:r>
          </a:p>
          <a:p>
            <a:r>
              <a:rPr lang="en-GB" dirty="0"/>
              <a:t>You have also got to support and help yourself!</a:t>
            </a:r>
          </a:p>
        </p:txBody>
      </p:sp>
      <p:pic>
        <p:nvPicPr>
          <p:cNvPr id="1026" name="Picture 2" descr="Motivational Quotes For Students Taking Exams. QuotesGram">
            <a:extLst>
              <a:ext uri="{FF2B5EF4-FFF2-40B4-BE49-F238E27FC236}">
                <a16:creationId xmlns:a16="http://schemas.microsoft.com/office/drawing/2014/main" id="{6C54290D-6A5E-8387-D70F-6745BA0B5A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 bwMode="auto">
          <a:xfrm>
            <a:off x="5663821" y="315912"/>
            <a:ext cx="5143500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D091DB92-AE6F-7CFF-E89E-33CDF2A1A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11" y="5049487"/>
            <a:ext cx="1921577" cy="19215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29AB98-80EB-2430-4468-3FA5B9656B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74" y="4803422"/>
            <a:ext cx="1646873" cy="205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96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2F1F-2227-17DB-4F17-6C6344B3A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262" y="202978"/>
            <a:ext cx="7439186" cy="4497335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+mn-lt"/>
              </a:rPr>
              <a:t>English Literature Paper 1</a:t>
            </a:r>
            <a:br>
              <a:rPr lang="en-GB" sz="4400" b="1" dirty="0">
                <a:latin typeface="+mn-lt"/>
              </a:rPr>
            </a:br>
            <a:r>
              <a:rPr lang="en-GB" sz="4400" i="1" dirty="0">
                <a:latin typeface="+mn-lt"/>
              </a:rPr>
              <a:t>17</a:t>
            </a:r>
            <a:r>
              <a:rPr lang="en-GB" sz="4400" i="1" baseline="30000" dirty="0">
                <a:latin typeface="+mn-lt"/>
              </a:rPr>
              <a:t>th</a:t>
            </a:r>
            <a:r>
              <a:rPr lang="en-GB" sz="4400" i="1" dirty="0">
                <a:latin typeface="+mn-lt"/>
              </a:rPr>
              <a:t> May</a:t>
            </a:r>
            <a:br>
              <a:rPr lang="en-GB" sz="4400" b="1" dirty="0">
                <a:latin typeface="+mn-lt"/>
              </a:rPr>
            </a:br>
            <a:r>
              <a:rPr lang="en-GB" sz="4400" b="1" dirty="0">
                <a:latin typeface="+mn-lt"/>
              </a:rPr>
              <a:t>English Literature Paper 2</a:t>
            </a:r>
            <a:br>
              <a:rPr lang="en-GB" sz="4400" b="1" dirty="0">
                <a:latin typeface="+mn-lt"/>
              </a:rPr>
            </a:br>
            <a:r>
              <a:rPr lang="en-GB" sz="4400" i="1" dirty="0">
                <a:latin typeface="+mn-lt"/>
              </a:rPr>
              <a:t>24</a:t>
            </a:r>
            <a:r>
              <a:rPr lang="en-GB" sz="4400" i="1" baseline="30000" dirty="0">
                <a:latin typeface="+mn-lt"/>
              </a:rPr>
              <a:t>th</a:t>
            </a:r>
            <a:r>
              <a:rPr lang="en-GB" sz="4400" i="1" dirty="0">
                <a:latin typeface="+mn-lt"/>
              </a:rPr>
              <a:t> May</a:t>
            </a:r>
            <a:br>
              <a:rPr lang="en-GB" sz="4400" b="1" dirty="0">
                <a:latin typeface="+mn-lt"/>
              </a:rPr>
            </a:br>
            <a:r>
              <a:rPr lang="en-GB" sz="4400" b="1" dirty="0">
                <a:latin typeface="+mn-lt"/>
              </a:rPr>
              <a:t>English Language Paper 1</a:t>
            </a:r>
            <a:br>
              <a:rPr lang="en-GB" sz="4400" b="1" dirty="0">
                <a:latin typeface="+mn-lt"/>
              </a:rPr>
            </a:br>
            <a:r>
              <a:rPr lang="en-GB" sz="4400" i="1" dirty="0">
                <a:latin typeface="+mn-lt"/>
              </a:rPr>
              <a:t>5</a:t>
            </a:r>
            <a:r>
              <a:rPr lang="en-GB" sz="4400" i="1" baseline="30000" dirty="0">
                <a:latin typeface="+mn-lt"/>
              </a:rPr>
              <a:t>th</a:t>
            </a:r>
            <a:r>
              <a:rPr lang="en-GB" sz="4400" i="1" dirty="0">
                <a:latin typeface="+mn-lt"/>
              </a:rPr>
              <a:t> June</a:t>
            </a:r>
            <a:br>
              <a:rPr lang="en-GB" sz="4400" b="1" dirty="0">
                <a:latin typeface="+mn-lt"/>
              </a:rPr>
            </a:br>
            <a:r>
              <a:rPr lang="en-GB" sz="4400" b="1" dirty="0">
                <a:latin typeface="+mn-lt"/>
              </a:rPr>
              <a:t>English Language Paper 2</a:t>
            </a:r>
            <a:br>
              <a:rPr lang="en-GB" sz="4400" b="1" dirty="0">
                <a:latin typeface="+mn-lt"/>
              </a:rPr>
            </a:br>
            <a:r>
              <a:rPr lang="en-GB" sz="4400" i="1" dirty="0">
                <a:latin typeface="+mn-lt"/>
              </a:rPr>
              <a:t>12</a:t>
            </a:r>
            <a:r>
              <a:rPr lang="en-GB" sz="4400" i="1" baseline="30000" dirty="0">
                <a:latin typeface="+mn-lt"/>
              </a:rPr>
              <a:t>th</a:t>
            </a:r>
            <a:r>
              <a:rPr lang="en-GB" sz="4400" i="1" dirty="0">
                <a:latin typeface="+mn-lt"/>
              </a:rPr>
              <a:t> June</a:t>
            </a:r>
            <a:endParaRPr lang="en-GB" sz="4400" dirty="0">
              <a:latin typeface="+mn-lt"/>
            </a:endParaRPr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3FB1D425-5C65-33DC-7D9A-DECF7408B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03" y="1115231"/>
            <a:ext cx="4627535" cy="46275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7030C2-75EA-0E6B-5BCF-C0DC2DEBF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913" y="4600444"/>
            <a:ext cx="1646873" cy="205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53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2F1F-2227-17DB-4F17-6C6344B3A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262" y="202978"/>
            <a:ext cx="7439186" cy="4497335"/>
          </a:xfrm>
        </p:spPr>
        <p:txBody>
          <a:bodyPr>
            <a:normAutofit/>
          </a:bodyPr>
          <a:lstStyle/>
          <a:p>
            <a:br>
              <a:rPr lang="en-GB" b="1" dirty="0">
                <a:latin typeface="+mn-lt"/>
              </a:rPr>
            </a:br>
            <a:r>
              <a:rPr lang="en-GB" dirty="0">
                <a:latin typeface="+mn-lt"/>
              </a:rPr>
              <a:t>‘You can’t revise English’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MYTH</a:t>
            </a:r>
            <a:br>
              <a:rPr lang="en-GB" b="1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3FB1D425-5C65-33DC-7D9A-DECF7408B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03" y="1115231"/>
            <a:ext cx="4627535" cy="46275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7030C2-75EA-0E6B-5BCF-C0DC2DEBF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18" y="3906669"/>
            <a:ext cx="1646873" cy="205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2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56BE-DA87-51EF-506A-7F80201F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7" y="64166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At home…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1A6FE2-7A42-771A-A40C-677986CD5C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323" y="2881845"/>
            <a:ext cx="1646873" cy="205457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6C623E-F006-9A0E-809B-A97A2133E6FD}"/>
              </a:ext>
            </a:extLst>
          </p:cNvPr>
          <p:cNvSpPr txBox="1"/>
          <p:nvPr/>
        </p:nvSpPr>
        <p:spPr>
          <a:xfrm>
            <a:off x="137451" y="1363430"/>
            <a:ext cx="120545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400" b="1" dirty="0"/>
              <a:t>What you can revise for English Literature: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Plot, characters, themes, context, key quotations – self quiz on how well you know all the texts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Subject terminology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Knowledge organisers using look, cover, write, check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Practice exam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Poetry – practice unseen using </a:t>
            </a:r>
            <a:r>
              <a:rPr lang="en-GB" sz="2400"/>
              <a:t>the anthology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i="1" dirty="0"/>
              <a:t>How well do you know what is required for each question? </a:t>
            </a: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What you can do for revision for English Language: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Reading!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Wider reading of articles – current and historical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Subject terminology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Practice exam questions including creative writing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i="1" dirty="0"/>
              <a:t>How well do you know what is required for each question? </a:t>
            </a:r>
            <a:endParaRPr lang="en-GB" sz="2400" b="1" i="1" dirty="0"/>
          </a:p>
          <a:p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FD3437-22B3-DBC1-A4A5-513A67E079D2}"/>
              </a:ext>
            </a:extLst>
          </p:cNvPr>
          <p:cNvSpPr txBox="1"/>
          <p:nvPr/>
        </p:nvSpPr>
        <p:spPr>
          <a:xfrm>
            <a:off x="5815249" y="403781"/>
            <a:ext cx="609372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600" b="1" dirty="0"/>
              <a:t>Completing Home Learning </a:t>
            </a:r>
          </a:p>
        </p:txBody>
      </p:sp>
      <p:pic>
        <p:nvPicPr>
          <p:cNvPr id="3" name="Picture 2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9509BF15-2F6F-E31A-FB60-C1BA80EC5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972" y="4936423"/>
            <a:ext cx="1921577" cy="19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6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D529-DEEF-E60D-99D7-9412C251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0DE5-87B1-2601-82F8-C173353A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You have a copy of each text and the poetry anthology – annotated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You have student versions of specification to take home with you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You always have Knowledge Organisers to take home with you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F90ACE29-326B-BDDA-B6E2-72EBFCE81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11" y="5049487"/>
            <a:ext cx="1921577" cy="19215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2D096A-DC9F-64EF-767A-D5C55E959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63" y="4257322"/>
            <a:ext cx="1646873" cy="205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20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D529-DEEF-E60D-99D7-9412C251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0DE5-87B1-2601-82F8-C173353A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Curriculum - Curriculum (continuityoak.org.uk)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Edexcel GCSE English Literature (9-1) from 2015 | Pearson qualifications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GCSE English Literature - Edexcel - BBC Bitesize</a:t>
            </a:r>
            <a:endParaRPr lang="en-GB" sz="2400" u="sng" dirty="0">
              <a:solidFill>
                <a:srgbClr val="0000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AQA | Find past papers and mark schemes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GCSE English Language - AQA - BBC Bitesize</a:t>
            </a:r>
            <a:endParaRPr lang="en-GB" sz="2400" u="sng" dirty="0">
              <a:solidFill>
                <a:srgbClr val="0000FF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hlinkClick r:id="rId7"/>
              </a:rPr>
              <a:t>Mr </a:t>
            </a:r>
            <a:r>
              <a:rPr lang="en-GB" sz="2400" dirty="0" err="1">
                <a:hlinkClick r:id="rId7"/>
              </a:rPr>
              <a:t>Bruff</a:t>
            </a:r>
            <a:r>
              <a:rPr lang="en-GB" sz="2400" dirty="0">
                <a:hlinkClick r:id="rId7"/>
              </a:rPr>
              <a:t> - YouTube</a:t>
            </a:r>
            <a:endParaRPr lang="en-GB" sz="2400" dirty="0"/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93DE469A-CB7B-CB95-DABF-0552B2217F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11" y="5049487"/>
            <a:ext cx="1921577" cy="19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0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3" ma:contentTypeDescription="Create a new document." ma:contentTypeScope="" ma:versionID="63f17d8c6a43c7bdf645aefc1cee66dd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7182963e54a87568cc48094164e22fd9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4119dde-1f71-4283-a12c-d447b87232b8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B19C050-1426-46F7-A29F-1A66239CB3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045596-5449-4A1A-9D4F-1AD40B17499E}"/>
</file>

<file path=customXml/itemProps3.xml><?xml version="1.0" encoding="utf-8"?>
<ds:datastoreItem xmlns:ds="http://schemas.openxmlformats.org/officeDocument/2006/customXml" ds:itemID="{B0784303-C4BD-438A-8D6D-677B54963812}">
  <ds:schemaRefs>
    <ds:schemaRef ds:uri="http://purl.org/dc/dcmitype/"/>
    <ds:schemaRef ds:uri="949e63b8-a6d9-486f-94c6-b315e6c39cb3"/>
    <ds:schemaRef ds:uri="http://www.w3.org/XML/1998/namespace"/>
    <ds:schemaRef ds:uri="765e54d9-51e4-46b4-9cd3-2b4634e7af8d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294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GCSE  English Language English Literature</vt:lpstr>
      <vt:lpstr>Support</vt:lpstr>
      <vt:lpstr>English Literature Paper 1 17th May English Literature Paper 2 24th May English Language Paper 1 5th June English Language Paper 2 12th June</vt:lpstr>
      <vt:lpstr> ‘You can’t revise English’ MYTH </vt:lpstr>
      <vt:lpstr>At home…</vt:lpstr>
      <vt:lpstr>Resources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 English Language English Literature</dc:title>
  <dc:creator>Abigail Baker</dc:creator>
  <cp:lastModifiedBy>Ross Doodson</cp:lastModifiedBy>
  <cp:revision>2</cp:revision>
  <dcterms:created xsi:type="dcterms:W3CDTF">2023-03-14T12:04:17Z</dcterms:created>
  <dcterms:modified xsi:type="dcterms:W3CDTF">2023-03-27T14:55:01Z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</Properties>
</file>