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59" r:id="rId5"/>
    <p:sldId id="265" r:id="rId6"/>
    <p:sldId id="266" r:id="rId7"/>
    <p:sldId id="267" r:id="rId8"/>
    <p:sldId id="269" r:id="rId9"/>
    <p:sldId id="270"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31CB"/>
    <a:srgbClr val="6759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D6B8EF-691B-4639-89C2-623F3523323F}" v="22" dt="2023-01-24T10:25:22.8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605"/>
    <p:restoredTop sz="81185" autoAdjust="0"/>
  </p:normalViewPr>
  <p:slideViewPr>
    <p:cSldViewPr snapToGrid="0" snapToObjects="1" showGuides="1">
      <p:cViewPr varScale="1">
        <p:scale>
          <a:sx n="63" d="100"/>
          <a:sy n="63" d="100"/>
        </p:scale>
        <p:origin x="1456" y="64"/>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DDD57-499B-914F-96E1-0ADA02DCC600}" type="datetimeFigureOut">
              <a:rPr lang="en-US" smtClean="0"/>
              <a:t>1/24/2023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5CA20-A24B-0D42-9BE4-3C0B4C9D1D74}" type="slidenum">
              <a:rPr lang="en-US" smtClean="0"/>
              <a:t>‹#›</a:t>
            </a:fld>
            <a:endParaRPr lang="en-US"/>
          </a:p>
        </p:txBody>
      </p:sp>
    </p:spTree>
    <p:extLst>
      <p:ext uri="{BB962C8B-B14F-4D97-AF65-F5344CB8AC3E}">
        <p14:creationId xmlns:p14="http://schemas.microsoft.com/office/powerpoint/2010/main" val="2814029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Oxbridge Applications website:</a:t>
            </a:r>
          </a:p>
          <a:p>
            <a:pPr marL="0" indent="0">
              <a:buNone/>
            </a:pPr>
            <a:r>
              <a:rPr lang="en-GB" dirty="0"/>
              <a:t>- Support resources</a:t>
            </a:r>
          </a:p>
          <a:p>
            <a:pPr marL="0" indent="0">
              <a:buNone/>
            </a:pPr>
            <a:r>
              <a:rPr lang="en-GB" dirty="0"/>
              <a:t>Applications resources</a:t>
            </a:r>
          </a:p>
          <a:p>
            <a:endParaRPr lang="en-GB" dirty="0"/>
          </a:p>
        </p:txBody>
      </p:sp>
      <p:sp>
        <p:nvSpPr>
          <p:cNvPr id="4" name="Slide Number Placeholder 3"/>
          <p:cNvSpPr>
            <a:spLocks noGrp="1"/>
          </p:cNvSpPr>
          <p:nvPr>
            <p:ph type="sldNum" sz="quarter" idx="5"/>
          </p:nvPr>
        </p:nvSpPr>
        <p:spPr/>
        <p:txBody>
          <a:bodyPr/>
          <a:lstStyle/>
          <a:p>
            <a:fld id="{CC35CA20-A24B-0D42-9BE4-3C0B4C9D1D74}" type="slidenum">
              <a:rPr lang="en-US" smtClean="0"/>
              <a:t>4</a:t>
            </a:fld>
            <a:endParaRPr lang="en-US"/>
          </a:p>
        </p:txBody>
      </p:sp>
    </p:spTree>
    <p:extLst>
      <p:ext uri="{BB962C8B-B14F-4D97-AF65-F5344CB8AC3E}">
        <p14:creationId xmlns:p14="http://schemas.microsoft.com/office/powerpoint/2010/main" val="1535479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1AAFB-0A25-9D47-ACCD-EC7BC545E6AF}"/>
              </a:ext>
            </a:extLst>
          </p:cNvPr>
          <p:cNvSpPr>
            <a:spLocks noGrp="1"/>
          </p:cNvSpPr>
          <p:nvPr>
            <p:ph type="ctrTitle"/>
          </p:nvPr>
        </p:nvSpPr>
        <p:spPr>
          <a:xfrm>
            <a:off x="1143000" y="2576931"/>
            <a:ext cx="6858000" cy="1428751"/>
          </a:xfrm>
          <a:prstGeom prst="rect">
            <a:avLst/>
          </a:prstGeom>
        </p:spPr>
        <p:txBody>
          <a:bodyPr anchor="b">
            <a:normAutofit/>
          </a:bodyPr>
          <a:lstStyle>
            <a:lvl1pPr algn="l">
              <a:defRPr sz="3375">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1C68932-E197-0B43-A6EB-F74365E8DFD2}"/>
              </a:ext>
            </a:extLst>
          </p:cNvPr>
          <p:cNvSpPr>
            <a:spLocks noGrp="1"/>
          </p:cNvSpPr>
          <p:nvPr>
            <p:ph type="subTitle" idx="1" hasCustomPrompt="1"/>
          </p:nvPr>
        </p:nvSpPr>
        <p:spPr>
          <a:xfrm>
            <a:off x="1143000" y="4178719"/>
            <a:ext cx="6858000" cy="1655762"/>
          </a:xfrm>
          <a:prstGeom prst="rect">
            <a:avLst/>
          </a:prstGeom>
        </p:spPr>
        <p:txBody>
          <a:bodyPr>
            <a:normAutofit/>
          </a:bodyPr>
          <a:lstStyle>
            <a:lvl1pPr marL="0" indent="0" algn="l">
              <a:buNone/>
              <a:defRPr sz="225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Subheading and/or speaker etc.</a:t>
            </a:r>
          </a:p>
        </p:txBody>
      </p:sp>
      <p:sp>
        <p:nvSpPr>
          <p:cNvPr id="4" name="Date Placeholder 3">
            <a:extLst>
              <a:ext uri="{FF2B5EF4-FFF2-40B4-BE49-F238E27FC236}">
                <a16:creationId xmlns:a16="http://schemas.microsoft.com/office/drawing/2014/main" id="{9C4FDD8D-4AC9-2446-98B8-42A9A4EC156F}"/>
              </a:ext>
            </a:extLst>
          </p:cNvPr>
          <p:cNvSpPr>
            <a:spLocks noGrp="1"/>
          </p:cNvSpPr>
          <p:nvPr>
            <p:ph type="dt" sz="half" idx="10"/>
          </p:nvPr>
        </p:nvSpPr>
        <p:spPr/>
        <p:txBody>
          <a:bodyPr/>
          <a:lstStyle/>
          <a:p>
            <a:fld id="{F09DAEAC-4D23-9A43-A0F0-12B7EDD22658}" type="datetimeFigureOut">
              <a:rPr lang="en-US" smtClean="0"/>
              <a:t>1/24/2023</a:t>
            </a:fld>
            <a:endParaRPr lang="en-US"/>
          </a:p>
        </p:txBody>
      </p:sp>
      <p:sp>
        <p:nvSpPr>
          <p:cNvPr id="5" name="Footer Placeholder 4">
            <a:extLst>
              <a:ext uri="{FF2B5EF4-FFF2-40B4-BE49-F238E27FC236}">
                <a16:creationId xmlns:a16="http://schemas.microsoft.com/office/drawing/2014/main" id="{F40895F8-047D-4A4E-84FE-C8B55CE9AB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CF1978-CE79-1346-A97A-1E78C1EA2D5F}"/>
              </a:ext>
            </a:extLst>
          </p:cNvPr>
          <p:cNvSpPr>
            <a:spLocks noGrp="1"/>
          </p:cNvSpPr>
          <p:nvPr>
            <p:ph type="sldNum" sz="quarter" idx="12"/>
          </p:nvPr>
        </p:nvSpPr>
        <p:spPr/>
        <p:txBody>
          <a:bodyPr/>
          <a:lstStyle/>
          <a:p>
            <a:fld id="{2B776BE3-2E31-2C42-A483-BEFE94CC999F}" type="slidenum">
              <a:rPr lang="en-US" smtClean="0"/>
              <a:t>‹#›</a:t>
            </a:fld>
            <a:endParaRPr lang="en-US"/>
          </a:p>
        </p:txBody>
      </p:sp>
      <p:pic>
        <p:nvPicPr>
          <p:cNvPr id="11" name="Picture 10" descr="A picture containing drawing&#10;&#10;Description automatically generated">
            <a:extLst>
              <a:ext uri="{FF2B5EF4-FFF2-40B4-BE49-F238E27FC236}">
                <a16:creationId xmlns:a16="http://schemas.microsoft.com/office/drawing/2014/main" id="{F7A88680-1538-7941-BA16-122BACA01221}"/>
              </a:ext>
            </a:extLst>
          </p:cNvPr>
          <p:cNvPicPr>
            <a:picLocks noChangeAspect="1"/>
          </p:cNvPicPr>
          <p:nvPr userDrawn="1"/>
        </p:nvPicPr>
        <p:blipFill>
          <a:blip r:embed="rId2"/>
          <a:stretch>
            <a:fillRect/>
          </a:stretch>
        </p:blipFill>
        <p:spPr>
          <a:xfrm>
            <a:off x="1248733" y="698410"/>
            <a:ext cx="2919600" cy="1382818"/>
          </a:xfrm>
          <a:prstGeom prst="rect">
            <a:avLst/>
          </a:prstGeom>
        </p:spPr>
      </p:pic>
    </p:spTree>
    <p:extLst>
      <p:ext uri="{BB962C8B-B14F-4D97-AF65-F5344CB8AC3E}">
        <p14:creationId xmlns:p14="http://schemas.microsoft.com/office/powerpoint/2010/main" val="206399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658FC0B-73D1-0343-854E-CD01D8FE5C01}"/>
              </a:ext>
            </a:extLst>
          </p:cNvPr>
          <p:cNvSpPr>
            <a:spLocks noGrp="1"/>
          </p:cNvSpPr>
          <p:nvPr>
            <p:ph type="dt" sz="half" idx="10"/>
          </p:nvPr>
        </p:nvSpPr>
        <p:spPr/>
        <p:txBody>
          <a:bodyPr/>
          <a:lstStyle/>
          <a:p>
            <a:fld id="{F09DAEAC-4D23-9A43-A0F0-12B7EDD22658}" type="datetimeFigureOut">
              <a:rPr lang="en-US" smtClean="0"/>
              <a:t>1/24/2023</a:t>
            </a:fld>
            <a:endParaRPr lang="en-US"/>
          </a:p>
        </p:txBody>
      </p:sp>
      <p:sp>
        <p:nvSpPr>
          <p:cNvPr id="5" name="Footer Placeholder 4">
            <a:extLst>
              <a:ext uri="{FF2B5EF4-FFF2-40B4-BE49-F238E27FC236}">
                <a16:creationId xmlns:a16="http://schemas.microsoft.com/office/drawing/2014/main" id="{E5CAD3CD-0F38-6E49-8CFE-541745BB8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2AC9C9-8F56-D742-AE41-24B65A56301A}"/>
              </a:ext>
            </a:extLst>
          </p:cNvPr>
          <p:cNvSpPr>
            <a:spLocks noGrp="1"/>
          </p:cNvSpPr>
          <p:nvPr>
            <p:ph type="sldNum" sz="quarter" idx="12"/>
          </p:nvPr>
        </p:nvSpPr>
        <p:spPr/>
        <p:txBody>
          <a:bodyPr/>
          <a:lstStyle/>
          <a:p>
            <a:fld id="{2B776BE3-2E31-2C42-A483-BEFE94CC999F}" type="slidenum">
              <a:rPr lang="en-US" smtClean="0"/>
              <a:t>‹#›</a:t>
            </a:fld>
            <a:endParaRPr lang="en-US"/>
          </a:p>
        </p:txBody>
      </p:sp>
      <p:sp>
        <p:nvSpPr>
          <p:cNvPr id="11" name="Content Placeholder 2">
            <a:extLst>
              <a:ext uri="{FF2B5EF4-FFF2-40B4-BE49-F238E27FC236}">
                <a16:creationId xmlns:a16="http://schemas.microsoft.com/office/drawing/2014/main" id="{5430B27E-01FB-A447-AF2E-1C2684E656EB}"/>
              </a:ext>
            </a:extLst>
          </p:cNvPr>
          <p:cNvSpPr>
            <a:spLocks noGrp="1"/>
          </p:cNvSpPr>
          <p:nvPr>
            <p:ph idx="1"/>
          </p:nvPr>
        </p:nvSpPr>
        <p:spPr>
          <a:xfrm>
            <a:off x="628650" y="1733267"/>
            <a:ext cx="7886700" cy="4443697"/>
          </a:xfrm>
          <a:prstGeom prst="rect">
            <a:avLst/>
          </a:prstGeom>
        </p:spPr>
        <p:txBody>
          <a:bodyPr>
            <a:normAutofit/>
          </a:bodyPr>
          <a:lstStyle>
            <a:lvl1pPr marL="171450" indent="-171450" defTabSz="270000">
              <a:spcBef>
                <a:spcPts val="1050"/>
              </a:spcBef>
              <a:buClr>
                <a:srgbClr val="00B0F0"/>
              </a:buClr>
              <a:buFont typeface="Wingdings" pitchFamily="2" charset="2"/>
              <a:buChar char="§"/>
              <a:defRPr sz="1650">
                <a:latin typeface="Arial" panose="020B0604020202020204" pitchFamily="34" charset="0"/>
                <a:cs typeface="Arial" panose="020B0604020202020204" pitchFamily="34" charset="0"/>
              </a:defRPr>
            </a:lvl1pPr>
            <a:lvl2pPr marL="366713" indent="-169069"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2pPr>
            <a:lvl3pPr marL="570310" indent="-173831"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3pPr>
            <a:lvl4pPr marL="767954" indent="-172641"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4pPr>
            <a:lvl5pPr marL="966788" indent="-167879"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a:extLst>
              <a:ext uri="{FF2B5EF4-FFF2-40B4-BE49-F238E27FC236}">
                <a16:creationId xmlns:a16="http://schemas.microsoft.com/office/drawing/2014/main" id="{308E5B67-49CC-6A41-8EB2-4196472CECB7}"/>
              </a:ext>
            </a:extLst>
          </p:cNvPr>
          <p:cNvSpPr>
            <a:spLocks noGrp="1"/>
          </p:cNvSpPr>
          <p:nvPr>
            <p:ph type="title"/>
          </p:nvPr>
        </p:nvSpPr>
        <p:spPr>
          <a:xfrm>
            <a:off x="2585318" y="331966"/>
            <a:ext cx="5930032" cy="1066296"/>
          </a:xfrm>
          <a:prstGeom prst="rect">
            <a:avLst/>
          </a:prstGeom>
        </p:spPr>
        <p:txBody>
          <a:bodyPr anchor="t">
            <a:normAutofit/>
          </a:bodyPr>
          <a:lstStyle>
            <a:lvl1pPr>
              <a:defRPr sz="3200">
                <a:solidFill>
                  <a:srgbClr val="00B0F0"/>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pic>
        <p:nvPicPr>
          <p:cNvPr id="9" name="Picture 8">
            <a:extLst>
              <a:ext uri="{FF2B5EF4-FFF2-40B4-BE49-F238E27FC236}">
                <a16:creationId xmlns:a16="http://schemas.microsoft.com/office/drawing/2014/main" id="{1007483E-30F5-6042-92F4-DC2BCE06DA73}"/>
              </a:ext>
            </a:extLst>
          </p:cNvPr>
          <p:cNvPicPr>
            <a:picLocks noChangeAspect="1"/>
          </p:cNvPicPr>
          <p:nvPr userDrawn="1"/>
        </p:nvPicPr>
        <p:blipFill>
          <a:blip r:embed="rId2"/>
          <a:stretch>
            <a:fillRect/>
          </a:stretch>
        </p:blipFill>
        <p:spPr>
          <a:xfrm>
            <a:off x="739684" y="433743"/>
            <a:ext cx="1483020" cy="703475"/>
          </a:xfrm>
          <a:prstGeom prst="rect">
            <a:avLst/>
          </a:prstGeom>
        </p:spPr>
      </p:pic>
    </p:spTree>
    <p:extLst>
      <p:ext uri="{BB962C8B-B14F-4D97-AF65-F5344CB8AC3E}">
        <p14:creationId xmlns:p14="http://schemas.microsoft.com/office/powerpoint/2010/main" val="2945261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0B0F0"/>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9D0D896-D063-C949-800F-269AB10C772B}"/>
              </a:ext>
            </a:extLst>
          </p:cNvPr>
          <p:cNvSpPr>
            <a:spLocks noGrp="1"/>
          </p:cNvSpPr>
          <p:nvPr>
            <p:ph type="dt" sz="half" idx="10"/>
          </p:nvPr>
        </p:nvSpPr>
        <p:spPr/>
        <p:txBody>
          <a:bodyPr/>
          <a:lstStyle/>
          <a:p>
            <a:fld id="{F09DAEAC-4D23-9A43-A0F0-12B7EDD22658}" type="datetimeFigureOut">
              <a:rPr lang="en-US" smtClean="0"/>
              <a:t>1/24/2023</a:t>
            </a:fld>
            <a:endParaRPr lang="en-US"/>
          </a:p>
        </p:txBody>
      </p:sp>
      <p:sp>
        <p:nvSpPr>
          <p:cNvPr id="5" name="Footer Placeholder 4">
            <a:extLst>
              <a:ext uri="{FF2B5EF4-FFF2-40B4-BE49-F238E27FC236}">
                <a16:creationId xmlns:a16="http://schemas.microsoft.com/office/drawing/2014/main" id="{257DDC47-0B2E-8541-BF89-3B670DCA1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97DD3-0105-3E42-990E-21AC2B91C9F6}"/>
              </a:ext>
            </a:extLst>
          </p:cNvPr>
          <p:cNvSpPr>
            <a:spLocks noGrp="1"/>
          </p:cNvSpPr>
          <p:nvPr>
            <p:ph type="sldNum" sz="quarter" idx="12"/>
          </p:nvPr>
        </p:nvSpPr>
        <p:spPr/>
        <p:txBody>
          <a:bodyPr/>
          <a:lstStyle/>
          <a:p>
            <a:fld id="{2B776BE3-2E31-2C42-A483-BEFE94CC999F}" type="slidenum">
              <a:rPr lang="en-US" smtClean="0"/>
              <a:t>‹#›</a:t>
            </a:fld>
            <a:endParaRPr lang="en-US"/>
          </a:p>
        </p:txBody>
      </p:sp>
      <p:sp>
        <p:nvSpPr>
          <p:cNvPr id="7" name="Title 1">
            <a:extLst>
              <a:ext uri="{FF2B5EF4-FFF2-40B4-BE49-F238E27FC236}">
                <a16:creationId xmlns:a16="http://schemas.microsoft.com/office/drawing/2014/main" id="{AEC284FE-C85C-0046-9A16-029433E96A4D}"/>
              </a:ext>
            </a:extLst>
          </p:cNvPr>
          <p:cNvSpPr>
            <a:spLocks noGrp="1"/>
          </p:cNvSpPr>
          <p:nvPr>
            <p:ph type="ctrTitle" hasCustomPrompt="1"/>
          </p:nvPr>
        </p:nvSpPr>
        <p:spPr>
          <a:xfrm>
            <a:off x="1143000" y="2576931"/>
            <a:ext cx="6858000" cy="1428751"/>
          </a:xfrm>
          <a:prstGeom prst="rect">
            <a:avLst/>
          </a:prstGeom>
        </p:spPr>
        <p:txBody>
          <a:bodyPr anchor="b">
            <a:normAutofit/>
          </a:bodyPr>
          <a:lstStyle>
            <a:lvl1pPr algn="l">
              <a:defRPr sz="3375">
                <a:solidFill>
                  <a:schemeClr val="bg1"/>
                </a:solidFill>
                <a:latin typeface="Arial" panose="020B0604020202020204" pitchFamily="34" charset="0"/>
                <a:cs typeface="Arial" panose="020B0604020202020204" pitchFamily="34" charset="0"/>
              </a:defRPr>
            </a:lvl1pPr>
          </a:lstStyle>
          <a:p>
            <a:r>
              <a:rPr lang="en-US" dirty="0"/>
              <a:t>Section heading</a:t>
            </a:r>
          </a:p>
        </p:txBody>
      </p:sp>
      <p:sp>
        <p:nvSpPr>
          <p:cNvPr id="8" name="Subtitle 2">
            <a:extLst>
              <a:ext uri="{FF2B5EF4-FFF2-40B4-BE49-F238E27FC236}">
                <a16:creationId xmlns:a16="http://schemas.microsoft.com/office/drawing/2014/main" id="{5D07ADC9-EDD9-0D4E-B787-8A7001612CB0}"/>
              </a:ext>
            </a:extLst>
          </p:cNvPr>
          <p:cNvSpPr>
            <a:spLocks noGrp="1"/>
          </p:cNvSpPr>
          <p:nvPr>
            <p:ph type="subTitle" idx="1" hasCustomPrompt="1"/>
          </p:nvPr>
        </p:nvSpPr>
        <p:spPr>
          <a:xfrm>
            <a:off x="1143000" y="4178719"/>
            <a:ext cx="6858000" cy="1655762"/>
          </a:xfrm>
          <a:prstGeom prst="rect">
            <a:avLst/>
          </a:prstGeom>
        </p:spPr>
        <p:txBody>
          <a:bodyPr>
            <a:normAutofit/>
          </a:bodyPr>
          <a:lstStyle>
            <a:lvl1pPr marL="0" indent="0" algn="l">
              <a:buNone/>
              <a:defRPr sz="225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Subheading</a:t>
            </a:r>
          </a:p>
        </p:txBody>
      </p:sp>
      <p:pic>
        <p:nvPicPr>
          <p:cNvPr id="11" name="Picture 10" descr="A picture containing drawing&#10;&#10;Description automatically generated">
            <a:extLst>
              <a:ext uri="{FF2B5EF4-FFF2-40B4-BE49-F238E27FC236}">
                <a16:creationId xmlns:a16="http://schemas.microsoft.com/office/drawing/2014/main" id="{05818438-361B-DB45-BD4B-14D6B6D34CB6}"/>
              </a:ext>
            </a:extLst>
          </p:cNvPr>
          <p:cNvPicPr>
            <a:picLocks noChangeAspect="1"/>
          </p:cNvPicPr>
          <p:nvPr userDrawn="1"/>
        </p:nvPicPr>
        <p:blipFill>
          <a:blip r:embed="rId2"/>
          <a:stretch>
            <a:fillRect/>
          </a:stretch>
        </p:blipFill>
        <p:spPr>
          <a:xfrm>
            <a:off x="1248733" y="698410"/>
            <a:ext cx="2919600" cy="1382818"/>
          </a:xfrm>
          <a:prstGeom prst="rect">
            <a:avLst/>
          </a:prstGeom>
        </p:spPr>
      </p:pic>
    </p:spTree>
    <p:extLst>
      <p:ext uri="{BB962C8B-B14F-4D97-AF65-F5344CB8AC3E}">
        <p14:creationId xmlns:p14="http://schemas.microsoft.com/office/powerpoint/2010/main" val="2216047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8E45CE4D-11B5-474E-AB35-33E19203A0E1}"/>
              </a:ext>
            </a:extLst>
          </p:cNvPr>
          <p:cNvSpPr>
            <a:spLocks noGrp="1"/>
          </p:cNvSpPr>
          <p:nvPr>
            <p:ph type="dt" sz="half" idx="10"/>
          </p:nvPr>
        </p:nvSpPr>
        <p:spPr/>
        <p:txBody>
          <a:bodyPr/>
          <a:lstStyle/>
          <a:p>
            <a:fld id="{F09DAEAC-4D23-9A43-A0F0-12B7EDD22658}" type="datetimeFigureOut">
              <a:rPr lang="en-US" smtClean="0"/>
              <a:t>1/24/2023</a:t>
            </a:fld>
            <a:endParaRPr lang="en-US"/>
          </a:p>
        </p:txBody>
      </p:sp>
      <p:sp>
        <p:nvSpPr>
          <p:cNvPr id="6" name="Footer Placeholder 5">
            <a:extLst>
              <a:ext uri="{FF2B5EF4-FFF2-40B4-BE49-F238E27FC236}">
                <a16:creationId xmlns:a16="http://schemas.microsoft.com/office/drawing/2014/main" id="{AAD2762F-F58F-7B48-BD2E-0F2CDBEDC2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56FF68-4806-B345-84A9-A436790120B3}"/>
              </a:ext>
            </a:extLst>
          </p:cNvPr>
          <p:cNvSpPr>
            <a:spLocks noGrp="1"/>
          </p:cNvSpPr>
          <p:nvPr>
            <p:ph type="sldNum" sz="quarter" idx="12"/>
          </p:nvPr>
        </p:nvSpPr>
        <p:spPr/>
        <p:txBody>
          <a:bodyPr/>
          <a:lstStyle/>
          <a:p>
            <a:fld id="{2B776BE3-2E31-2C42-A483-BEFE94CC999F}" type="slidenum">
              <a:rPr lang="en-US" smtClean="0"/>
              <a:t>‹#›</a:t>
            </a:fld>
            <a:endParaRPr lang="en-US"/>
          </a:p>
        </p:txBody>
      </p:sp>
      <p:sp>
        <p:nvSpPr>
          <p:cNvPr id="12" name="Content Placeholder 2">
            <a:extLst>
              <a:ext uri="{FF2B5EF4-FFF2-40B4-BE49-F238E27FC236}">
                <a16:creationId xmlns:a16="http://schemas.microsoft.com/office/drawing/2014/main" id="{BE266321-BB4F-BC46-B508-B17AB1302F56}"/>
              </a:ext>
            </a:extLst>
          </p:cNvPr>
          <p:cNvSpPr>
            <a:spLocks noGrp="1"/>
          </p:cNvSpPr>
          <p:nvPr>
            <p:ph idx="1"/>
          </p:nvPr>
        </p:nvSpPr>
        <p:spPr>
          <a:xfrm>
            <a:off x="628650" y="1733267"/>
            <a:ext cx="3780000" cy="4443697"/>
          </a:xfrm>
          <a:prstGeom prst="rect">
            <a:avLst/>
          </a:prstGeom>
        </p:spPr>
        <p:txBody>
          <a:bodyPr>
            <a:normAutofit/>
          </a:bodyPr>
          <a:lstStyle>
            <a:lvl1pPr marL="171450" indent="-171450" defTabSz="270000">
              <a:spcBef>
                <a:spcPts val="1050"/>
              </a:spcBef>
              <a:buClr>
                <a:srgbClr val="00B0F0"/>
              </a:buClr>
              <a:buFont typeface="Wingdings" pitchFamily="2" charset="2"/>
              <a:buChar char="§"/>
              <a:defRPr sz="1650">
                <a:latin typeface="Arial" panose="020B0604020202020204" pitchFamily="34" charset="0"/>
                <a:cs typeface="Arial" panose="020B0604020202020204" pitchFamily="34" charset="0"/>
              </a:defRPr>
            </a:lvl1pPr>
            <a:lvl2pPr marL="366713" indent="-169069"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2pPr>
            <a:lvl3pPr marL="570310" indent="-173831"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3pPr>
            <a:lvl4pPr marL="767954" indent="-172641"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4pPr>
            <a:lvl5pPr marL="966788" indent="-167879"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33D0CEFC-5C28-5344-8445-CB6C09AEFE50}"/>
              </a:ext>
            </a:extLst>
          </p:cNvPr>
          <p:cNvSpPr>
            <a:spLocks noGrp="1"/>
          </p:cNvSpPr>
          <p:nvPr>
            <p:ph idx="13"/>
          </p:nvPr>
        </p:nvSpPr>
        <p:spPr>
          <a:xfrm>
            <a:off x="4735350" y="1733267"/>
            <a:ext cx="3780000" cy="4443697"/>
          </a:xfrm>
          <a:prstGeom prst="rect">
            <a:avLst/>
          </a:prstGeom>
        </p:spPr>
        <p:txBody>
          <a:bodyPr>
            <a:normAutofit/>
          </a:bodyPr>
          <a:lstStyle>
            <a:lvl1pPr marL="171450" indent="-171450" defTabSz="270000">
              <a:spcBef>
                <a:spcPts val="1050"/>
              </a:spcBef>
              <a:buClr>
                <a:srgbClr val="00B0F0"/>
              </a:buClr>
              <a:buFont typeface="Wingdings" pitchFamily="2" charset="2"/>
              <a:buChar char="§"/>
              <a:defRPr sz="1650">
                <a:latin typeface="Arial" panose="020B0604020202020204" pitchFamily="34" charset="0"/>
                <a:cs typeface="Arial" panose="020B0604020202020204" pitchFamily="34" charset="0"/>
              </a:defRPr>
            </a:lvl1pPr>
            <a:lvl2pPr marL="366713" indent="-169069"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2pPr>
            <a:lvl3pPr marL="570310" indent="-173831"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3pPr>
            <a:lvl4pPr marL="767954" indent="-172641"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4pPr>
            <a:lvl5pPr marL="966788" indent="-167879"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a:extLst>
              <a:ext uri="{FF2B5EF4-FFF2-40B4-BE49-F238E27FC236}">
                <a16:creationId xmlns:a16="http://schemas.microsoft.com/office/drawing/2014/main" id="{9726DDCC-719D-6946-9B91-2223B864EC9A}"/>
              </a:ext>
            </a:extLst>
          </p:cNvPr>
          <p:cNvSpPr>
            <a:spLocks noGrp="1"/>
          </p:cNvSpPr>
          <p:nvPr>
            <p:ph type="title"/>
          </p:nvPr>
        </p:nvSpPr>
        <p:spPr>
          <a:xfrm>
            <a:off x="2585318" y="331966"/>
            <a:ext cx="5930032" cy="1066296"/>
          </a:xfrm>
          <a:prstGeom prst="rect">
            <a:avLst/>
          </a:prstGeom>
        </p:spPr>
        <p:txBody>
          <a:bodyPr anchor="t">
            <a:normAutofit/>
          </a:bodyPr>
          <a:lstStyle>
            <a:lvl1pPr>
              <a:defRPr sz="3200">
                <a:solidFill>
                  <a:srgbClr val="00B0F0"/>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pic>
        <p:nvPicPr>
          <p:cNvPr id="9" name="Picture 8">
            <a:extLst>
              <a:ext uri="{FF2B5EF4-FFF2-40B4-BE49-F238E27FC236}">
                <a16:creationId xmlns:a16="http://schemas.microsoft.com/office/drawing/2014/main" id="{FE71BBBD-60EA-274D-A3E0-1AE2910619E1}"/>
              </a:ext>
            </a:extLst>
          </p:cNvPr>
          <p:cNvPicPr>
            <a:picLocks noChangeAspect="1"/>
          </p:cNvPicPr>
          <p:nvPr userDrawn="1"/>
        </p:nvPicPr>
        <p:blipFill>
          <a:blip r:embed="rId2"/>
          <a:stretch>
            <a:fillRect/>
          </a:stretch>
        </p:blipFill>
        <p:spPr>
          <a:xfrm>
            <a:off x="739684" y="433743"/>
            <a:ext cx="1483020" cy="703475"/>
          </a:xfrm>
          <a:prstGeom prst="rect">
            <a:avLst/>
          </a:prstGeom>
        </p:spPr>
      </p:pic>
    </p:spTree>
    <p:extLst>
      <p:ext uri="{BB962C8B-B14F-4D97-AF65-F5344CB8AC3E}">
        <p14:creationId xmlns:p14="http://schemas.microsoft.com/office/powerpoint/2010/main" val="307691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0982A3-1A28-0E48-B02C-4BB04E2B9421}"/>
              </a:ext>
            </a:extLst>
          </p:cNvPr>
          <p:cNvSpPr>
            <a:spLocks noGrp="1"/>
          </p:cNvSpPr>
          <p:nvPr>
            <p:ph type="dt" sz="half" idx="10"/>
          </p:nvPr>
        </p:nvSpPr>
        <p:spPr/>
        <p:txBody>
          <a:bodyPr/>
          <a:lstStyle/>
          <a:p>
            <a:fld id="{F09DAEAC-4D23-9A43-A0F0-12B7EDD22658}" type="datetimeFigureOut">
              <a:rPr lang="en-US" smtClean="0"/>
              <a:t>1/24/2023</a:t>
            </a:fld>
            <a:endParaRPr lang="en-US"/>
          </a:p>
        </p:txBody>
      </p:sp>
      <p:sp>
        <p:nvSpPr>
          <p:cNvPr id="4" name="Footer Placeholder 3">
            <a:extLst>
              <a:ext uri="{FF2B5EF4-FFF2-40B4-BE49-F238E27FC236}">
                <a16:creationId xmlns:a16="http://schemas.microsoft.com/office/drawing/2014/main" id="{0A36986A-85B0-4B41-9B6C-89B15AF1B0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8E27E8-5581-EC46-B400-62B35DF2DEC4}"/>
              </a:ext>
            </a:extLst>
          </p:cNvPr>
          <p:cNvSpPr>
            <a:spLocks noGrp="1"/>
          </p:cNvSpPr>
          <p:nvPr>
            <p:ph type="sldNum" sz="quarter" idx="12"/>
          </p:nvPr>
        </p:nvSpPr>
        <p:spPr/>
        <p:txBody>
          <a:bodyPr/>
          <a:lstStyle/>
          <a:p>
            <a:fld id="{2B776BE3-2E31-2C42-A483-BEFE94CC999F}" type="slidenum">
              <a:rPr lang="en-US" smtClean="0"/>
              <a:t>‹#›</a:t>
            </a:fld>
            <a:endParaRPr lang="en-US"/>
          </a:p>
        </p:txBody>
      </p:sp>
      <p:sp>
        <p:nvSpPr>
          <p:cNvPr id="9" name="Title 1">
            <a:extLst>
              <a:ext uri="{FF2B5EF4-FFF2-40B4-BE49-F238E27FC236}">
                <a16:creationId xmlns:a16="http://schemas.microsoft.com/office/drawing/2014/main" id="{E7BE7A39-E7A3-B148-85C0-27D2A8FEBF47}"/>
              </a:ext>
            </a:extLst>
          </p:cNvPr>
          <p:cNvSpPr>
            <a:spLocks noGrp="1"/>
          </p:cNvSpPr>
          <p:nvPr>
            <p:ph type="title"/>
          </p:nvPr>
        </p:nvSpPr>
        <p:spPr>
          <a:xfrm>
            <a:off x="2585318" y="331966"/>
            <a:ext cx="5930032" cy="1066296"/>
          </a:xfrm>
          <a:prstGeom prst="rect">
            <a:avLst/>
          </a:prstGeom>
        </p:spPr>
        <p:txBody>
          <a:bodyPr anchor="t">
            <a:normAutofit/>
          </a:bodyPr>
          <a:lstStyle>
            <a:lvl1pPr>
              <a:defRPr sz="3200">
                <a:solidFill>
                  <a:srgbClr val="00B0F0"/>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pic>
        <p:nvPicPr>
          <p:cNvPr id="11" name="Picture 10">
            <a:extLst>
              <a:ext uri="{FF2B5EF4-FFF2-40B4-BE49-F238E27FC236}">
                <a16:creationId xmlns:a16="http://schemas.microsoft.com/office/drawing/2014/main" id="{62ABC83F-BB31-6A4D-95D1-0C66A3867658}"/>
              </a:ext>
            </a:extLst>
          </p:cNvPr>
          <p:cNvPicPr>
            <a:picLocks noChangeAspect="1"/>
          </p:cNvPicPr>
          <p:nvPr userDrawn="1"/>
        </p:nvPicPr>
        <p:blipFill>
          <a:blip r:embed="rId2"/>
          <a:stretch>
            <a:fillRect/>
          </a:stretch>
        </p:blipFill>
        <p:spPr>
          <a:xfrm>
            <a:off x="739684" y="433743"/>
            <a:ext cx="1483020" cy="703475"/>
          </a:xfrm>
          <a:prstGeom prst="rect">
            <a:avLst/>
          </a:prstGeom>
        </p:spPr>
      </p:pic>
    </p:spTree>
    <p:extLst>
      <p:ext uri="{BB962C8B-B14F-4D97-AF65-F5344CB8AC3E}">
        <p14:creationId xmlns:p14="http://schemas.microsoft.com/office/powerpoint/2010/main" val="247422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29BD546-6DA3-9849-B482-D51CEF802D8C}"/>
              </a:ext>
            </a:extLst>
          </p:cNvPr>
          <p:cNvSpPr>
            <a:spLocks noGrp="1"/>
          </p:cNvSpPr>
          <p:nvPr>
            <p:ph type="pic" idx="1"/>
          </p:nvPr>
        </p:nvSpPr>
        <p:spPr>
          <a:xfrm>
            <a:off x="4735350" y="1733266"/>
            <a:ext cx="3780000" cy="4442400"/>
          </a:xfrm>
          <a:prstGeom prst="rect">
            <a:avLst/>
          </a:prstGeom>
        </p:spPr>
        <p:txBody>
          <a:bodyPr/>
          <a:lstStyle>
            <a:lvl1pPr marL="0" indent="0">
              <a:buNone/>
              <a:defRPr sz="24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24180D49-3557-164E-8927-CC97FA3E349B}"/>
              </a:ext>
            </a:extLst>
          </p:cNvPr>
          <p:cNvSpPr>
            <a:spLocks noGrp="1"/>
          </p:cNvSpPr>
          <p:nvPr>
            <p:ph type="dt" sz="half" idx="10"/>
          </p:nvPr>
        </p:nvSpPr>
        <p:spPr/>
        <p:txBody>
          <a:bodyPr/>
          <a:lstStyle/>
          <a:p>
            <a:fld id="{F09DAEAC-4D23-9A43-A0F0-12B7EDD22658}" type="datetimeFigureOut">
              <a:rPr lang="en-US" smtClean="0"/>
              <a:t>1/24/2023</a:t>
            </a:fld>
            <a:endParaRPr lang="en-US"/>
          </a:p>
        </p:txBody>
      </p:sp>
      <p:sp>
        <p:nvSpPr>
          <p:cNvPr id="6" name="Footer Placeholder 5">
            <a:extLst>
              <a:ext uri="{FF2B5EF4-FFF2-40B4-BE49-F238E27FC236}">
                <a16:creationId xmlns:a16="http://schemas.microsoft.com/office/drawing/2014/main" id="{7D61B919-97C1-0241-B9A5-96E73498E2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BC5541-CFFF-6F42-B22B-2B69789512C8}"/>
              </a:ext>
            </a:extLst>
          </p:cNvPr>
          <p:cNvSpPr>
            <a:spLocks noGrp="1"/>
          </p:cNvSpPr>
          <p:nvPr>
            <p:ph type="sldNum" sz="quarter" idx="12"/>
          </p:nvPr>
        </p:nvSpPr>
        <p:spPr/>
        <p:txBody>
          <a:bodyPr/>
          <a:lstStyle/>
          <a:p>
            <a:fld id="{2B776BE3-2E31-2C42-A483-BEFE94CC999F}" type="slidenum">
              <a:rPr lang="en-US" smtClean="0"/>
              <a:t>‹#›</a:t>
            </a:fld>
            <a:endParaRPr lang="en-US"/>
          </a:p>
        </p:txBody>
      </p:sp>
      <p:sp>
        <p:nvSpPr>
          <p:cNvPr id="9" name="Content Placeholder 2">
            <a:extLst>
              <a:ext uri="{FF2B5EF4-FFF2-40B4-BE49-F238E27FC236}">
                <a16:creationId xmlns:a16="http://schemas.microsoft.com/office/drawing/2014/main" id="{A30F4BC7-2A31-3F4F-B47F-08A7B5F89A38}"/>
              </a:ext>
            </a:extLst>
          </p:cNvPr>
          <p:cNvSpPr>
            <a:spLocks noGrp="1"/>
          </p:cNvSpPr>
          <p:nvPr>
            <p:ph idx="13"/>
          </p:nvPr>
        </p:nvSpPr>
        <p:spPr>
          <a:xfrm>
            <a:off x="628650" y="1733267"/>
            <a:ext cx="3780000" cy="4443697"/>
          </a:xfrm>
          <a:prstGeom prst="rect">
            <a:avLst/>
          </a:prstGeom>
        </p:spPr>
        <p:txBody>
          <a:bodyPr>
            <a:normAutofit/>
          </a:bodyPr>
          <a:lstStyle>
            <a:lvl1pPr marL="171450" indent="-171450" defTabSz="270000">
              <a:spcBef>
                <a:spcPts val="1050"/>
              </a:spcBef>
              <a:buClr>
                <a:srgbClr val="00B0F0"/>
              </a:buClr>
              <a:buFont typeface="Wingdings" pitchFamily="2" charset="2"/>
              <a:buChar char="§"/>
              <a:defRPr sz="1650">
                <a:latin typeface="Arial" panose="020B0604020202020204" pitchFamily="34" charset="0"/>
                <a:cs typeface="Arial" panose="020B0604020202020204" pitchFamily="34" charset="0"/>
              </a:defRPr>
            </a:lvl1pPr>
            <a:lvl2pPr marL="366713" indent="-169069"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2pPr>
            <a:lvl3pPr marL="570310" indent="-173831"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3pPr>
            <a:lvl4pPr marL="767954" indent="-172641"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4pPr>
            <a:lvl5pPr marL="966788" indent="-167879" defTabSz="270000">
              <a:buClr>
                <a:schemeClr val="bg1">
                  <a:lumMod val="65000"/>
                </a:schemeClr>
              </a:buClr>
              <a:buFont typeface="Wingdings" pitchFamily="2" charset="2"/>
              <a:buChar char="§"/>
              <a:tabLst/>
              <a:defRPr sz="13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
            <a:extLst>
              <a:ext uri="{FF2B5EF4-FFF2-40B4-BE49-F238E27FC236}">
                <a16:creationId xmlns:a16="http://schemas.microsoft.com/office/drawing/2014/main" id="{1137B9F3-DC70-AB4B-81E5-71069FE1EDEF}"/>
              </a:ext>
            </a:extLst>
          </p:cNvPr>
          <p:cNvSpPr>
            <a:spLocks noGrp="1"/>
          </p:cNvSpPr>
          <p:nvPr>
            <p:ph type="title"/>
          </p:nvPr>
        </p:nvSpPr>
        <p:spPr>
          <a:xfrm>
            <a:off x="2585318" y="331966"/>
            <a:ext cx="5930032" cy="1066296"/>
          </a:xfrm>
          <a:prstGeom prst="rect">
            <a:avLst/>
          </a:prstGeom>
        </p:spPr>
        <p:txBody>
          <a:bodyPr anchor="t">
            <a:normAutofit/>
          </a:bodyPr>
          <a:lstStyle>
            <a:lvl1pPr>
              <a:defRPr sz="3200">
                <a:solidFill>
                  <a:srgbClr val="00B0F0"/>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pic>
        <p:nvPicPr>
          <p:cNvPr id="15" name="Picture 14">
            <a:extLst>
              <a:ext uri="{FF2B5EF4-FFF2-40B4-BE49-F238E27FC236}">
                <a16:creationId xmlns:a16="http://schemas.microsoft.com/office/drawing/2014/main" id="{F4BDB8E3-0753-3E42-BA06-144DCD60D874}"/>
              </a:ext>
            </a:extLst>
          </p:cNvPr>
          <p:cNvPicPr>
            <a:picLocks noChangeAspect="1"/>
          </p:cNvPicPr>
          <p:nvPr userDrawn="1"/>
        </p:nvPicPr>
        <p:blipFill>
          <a:blip r:embed="rId2"/>
          <a:stretch>
            <a:fillRect/>
          </a:stretch>
        </p:blipFill>
        <p:spPr>
          <a:xfrm>
            <a:off x="739684" y="433743"/>
            <a:ext cx="1483020" cy="703475"/>
          </a:xfrm>
          <a:prstGeom prst="rect">
            <a:avLst/>
          </a:prstGeom>
        </p:spPr>
      </p:pic>
    </p:spTree>
    <p:extLst>
      <p:ext uri="{BB962C8B-B14F-4D97-AF65-F5344CB8AC3E}">
        <p14:creationId xmlns:p14="http://schemas.microsoft.com/office/powerpoint/2010/main" val="146644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0FE3B4-E0D3-2140-AEF9-4B58C64AC269}"/>
              </a:ext>
            </a:extLst>
          </p:cNvPr>
          <p:cNvSpPr>
            <a:spLocks noGrp="1"/>
          </p:cNvSpPr>
          <p:nvPr>
            <p:ph type="dt" sz="half" idx="10"/>
          </p:nvPr>
        </p:nvSpPr>
        <p:spPr/>
        <p:txBody>
          <a:bodyPr/>
          <a:lstStyle/>
          <a:p>
            <a:fld id="{F09DAEAC-4D23-9A43-A0F0-12B7EDD22658}" type="datetimeFigureOut">
              <a:rPr lang="en-US" smtClean="0"/>
              <a:t>1/24/2023</a:t>
            </a:fld>
            <a:endParaRPr lang="en-US"/>
          </a:p>
        </p:txBody>
      </p:sp>
      <p:sp>
        <p:nvSpPr>
          <p:cNvPr id="3" name="Footer Placeholder 2">
            <a:extLst>
              <a:ext uri="{FF2B5EF4-FFF2-40B4-BE49-F238E27FC236}">
                <a16:creationId xmlns:a16="http://schemas.microsoft.com/office/drawing/2014/main" id="{3191417F-71F2-4C48-8B19-0E4CFE728E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FC845D-0D9F-284E-9946-6E305DC1CAC3}"/>
              </a:ext>
            </a:extLst>
          </p:cNvPr>
          <p:cNvSpPr>
            <a:spLocks noGrp="1"/>
          </p:cNvSpPr>
          <p:nvPr>
            <p:ph type="sldNum" sz="quarter" idx="12"/>
          </p:nvPr>
        </p:nvSpPr>
        <p:spPr/>
        <p:txBody>
          <a:bodyPr/>
          <a:lstStyle/>
          <a:p>
            <a:fld id="{2B776BE3-2E31-2C42-A483-BEFE94CC999F}" type="slidenum">
              <a:rPr lang="en-US" smtClean="0"/>
              <a:t>‹#›</a:t>
            </a:fld>
            <a:endParaRPr lang="en-US"/>
          </a:p>
        </p:txBody>
      </p:sp>
    </p:spTree>
    <p:extLst>
      <p:ext uri="{BB962C8B-B14F-4D97-AF65-F5344CB8AC3E}">
        <p14:creationId xmlns:p14="http://schemas.microsoft.com/office/powerpoint/2010/main" val="2975578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B05D64E-C563-4B48-A1FD-B3FFCE9D883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09DAEAC-4D23-9A43-A0F0-12B7EDD22658}" type="datetimeFigureOut">
              <a:rPr lang="en-US" smtClean="0"/>
              <a:t>1/24/2023</a:t>
            </a:fld>
            <a:endParaRPr lang="en-US"/>
          </a:p>
        </p:txBody>
      </p:sp>
      <p:sp>
        <p:nvSpPr>
          <p:cNvPr id="5" name="Footer Placeholder 4">
            <a:extLst>
              <a:ext uri="{FF2B5EF4-FFF2-40B4-BE49-F238E27FC236}">
                <a16:creationId xmlns:a16="http://schemas.microsoft.com/office/drawing/2014/main" id="{301231D4-856A-C042-BF0F-E8F92371EF0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942ABD-8BFD-D64F-BFC0-CF5F3E79F14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776BE3-2E31-2C42-A483-BEFE94CC999F}" type="slidenum">
              <a:rPr lang="en-US" smtClean="0"/>
              <a:t>‹#›</a:t>
            </a:fld>
            <a:endParaRPr lang="en-US"/>
          </a:p>
        </p:txBody>
      </p:sp>
    </p:spTree>
    <p:extLst>
      <p:ext uri="{BB962C8B-B14F-4D97-AF65-F5344CB8AC3E}">
        <p14:creationId xmlns:p14="http://schemas.microsoft.com/office/powerpoint/2010/main" val="3788909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7" r:id="rId6"/>
    <p:sldLayoutId id="2147483655"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52EA-5774-47BD-BFDB-13B315BBB989}"/>
              </a:ext>
            </a:extLst>
          </p:cNvPr>
          <p:cNvSpPr>
            <a:spLocks noGrp="1"/>
          </p:cNvSpPr>
          <p:nvPr>
            <p:ph type="ctrTitle"/>
          </p:nvPr>
        </p:nvSpPr>
        <p:spPr/>
        <p:txBody>
          <a:bodyPr anchor="ctr">
            <a:normAutofit/>
          </a:bodyPr>
          <a:lstStyle/>
          <a:p>
            <a:pPr algn="ctr"/>
            <a:r>
              <a:rPr lang="en-GB" sz="4000" dirty="0"/>
              <a:t>Oxbridge Scholars</a:t>
            </a:r>
          </a:p>
        </p:txBody>
      </p:sp>
      <p:sp>
        <p:nvSpPr>
          <p:cNvPr id="3" name="Subtitle 2">
            <a:extLst>
              <a:ext uri="{FF2B5EF4-FFF2-40B4-BE49-F238E27FC236}">
                <a16:creationId xmlns:a16="http://schemas.microsoft.com/office/drawing/2014/main" id="{57D02BF7-CF64-4168-ADBC-9FFB6938F57C}"/>
              </a:ext>
            </a:extLst>
          </p:cNvPr>
          <p:cNvSpPr>
            <a:spLocks noGrp="1"/>
          </p:cNvSpPr>
          <p:nvPr>
            <p:ph type="subTitle" idx="1"/>
          </p:nvPr>
        </p:nvSpPr>
        <p:spPr/>
        <p:txBody>
          <a:bodyPr>
            <a:normAutofit/>
          </a:bodyPr>
          <a:lstStyle/>
          <a:p>
            <a:r>
              <a:rPr lang="en-US" sz="2800" dirty="0" err="1"/>
              <a:t>HoS</a:t>
            </a:r>
            <a:r>
              <a:rPr lang="en-US" sz="2800" dirty="0"/>
              <a:t> Network</a:t>
            </a:r>
          </a:p>
          <a:p>
            <a:r>
              <a:rPr lang="en-US" sz="2800" dirty="0"/>
              <a:t>24</a:t>
            </a:r>
            <a:r>
              <a:rPr lang="en-US" sz="2800" baseline="30000" dirty="0"/>
              <a:t>th</a:t>
            </a:r>
            <a:r>
              <a:rPr lang="en-US" sz="2800" dirty="0"/>
              <a:t> January 2023</a:t>
            </a:r>
          </a:p>
        </p:txBody>
      </p:sp>
    </p:spTree>
    <p:extLst>
      <p:ext uri="{BB962C8B-B14F-4D97-AF65-F5344CB8AC3E}">
        <p14:creationId xmlns:p14="http://schemas.microsoft.com/office/powerpoint/2010/main" val="1281471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0 Reasons to Study at Oxbridge">
            <a:extLst>
              <a:ext uri="{FF2B5EF4-FFF2-40B4-BE49-F238E27FC236}">
                <a16:creationId xmlns:a16="http://schemas.microsoft.com/office/drawing/2014/main" id="{60C53992-0298-0212-CF6B-A7D838941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40" y="1296785"/>
            <a:ext cx="8813446" cy="5394788"/>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B1658840-6657-99F7-2502-40B9BF0AABF9}"/>
              </a:ext>
            </a:extLst>
          </p:cNvPr>
          <p:cNvSpPr>
            <a:spLocks noGrp="1"/>
          </p:cNvSpPr>
          <p:nvPr>
            <p:ph idx="1"/>
          </p:nvPr>
        </p:nvSpPr>
        <p:spPr>
          <a:xfrm>
            <a:off x="628650" y="1583795"/>
            <a:ext cx="7886700" cy="1558572"/>
          </a:xfrm>
          <a:solidFill>
            <a:schemeClr val="bg1">
              <a:alpha val="62000"/>
            </a:schemeClr>
          </a:solidFill>
        </p:spPr>
        <p:txBody>
          <a:bodyPr/>
          <a:lstStyle/>
          <a:p>
            <a:r>
              <a:rPr lang="en-GB" dirty="0"/>
              <a:t>For Year 12 pupils aspiring to attend Oxbridge to maximise their chances of a successful application</a:t>
            </a:r>
          </a:p>
          <a:p>
            <a:r>
              <a:rPr lang="en-GB" dirty="0"/>
              <a:t>Funding for 14 pupils to take part in the programme</a:t>
            </a:r>
          </a:p>
          <a:p>
            <a:r>
              <a:rPr lang="en-GB" dirty="0"/>
              <a:t>Additional events for all Year 11 and Year 12 pupils (no limit on numbers)</a:t>
            </a:r>
          </a:p>
        </p:txBody>
      </p:sp>
      <p:sp>
        <p:nvSpPr>
          <p:cNvPr id="3" name="Title 2">
            <a:extLst>
              <a:ext uri="{FF2B5EF4-FFF2-40B4-BE49-F238E27FC236}">
                <a16:creationId xmlns:a16="http://schemas.microsoft.com/office/drawing/2014/main" id="{6C13EA87-9DEB-561D-8825-F14C7BF9E6BF}"/>
              </a:ext>
            </a:extLst>
          </p:cNvPr>
          <p:cNvSpPr>
            <a:spLocks noGrp="1"/>
          </p:cNvSpPr>
          <p:nvPr>
            <p:ph type="title"/>
          </p:nvPr>
        </p:nvSpPr>
        <p:spPr/>
        <p:txBody>
          <a:bodyPr/>
          <a:lstStyle/>
          <a:p>
            <a:pPr algn="r"/>
            <a:r>
              <a:rPr lang="en-GB" dirty="0"/>
              <a:t>Oxbridge Scholars Programme</a:t>
            </a:r>
          </a:p>
        </p:txBody>
      </p:sp>
    </p:spTree>
    <p:extLst>
      <p:ext uri="{BB962C8B-B14F-4D97-AF65-F5344CB8AC3E}">
        <p14:creationId xmlns:p14="http://schemas.microsoft.com/office/powerpoint/2010/main" val="521619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CFB138-4A23-5DB0-1C9B-87BD5CB63426}"/>
              </a:ext>
            </a:extLst>
          </p:cNvPr>
          <p:cNvSpPr>
            <a:spLocks noGrp="1"/>
          </p:cNvSpPr>
          <p:nvPr>
            <p:ph type="title"/>
          </p:nvPr>
        </p:nvSpPr>
        <p:spPr/>
        <p:txBody>
          <a:bodyPr>
            <a:normAutofit fontScale="90000"/>
          </a:bodyPr>
          <a:lstStyle/>
          <a:p>
            <a:pPr algn="r"/>
            <a:r>
              <a:rPr lang="en-GB" dirty="0"/>
              <a:t>The Programme: </a:t>
            </a:r>
            <a:br>
              <a:rPr lang="en-GB" dirty="0"/>
            </a:br>
            <a:r>
              <a:rPr lang="en-GB" dirty="0"/>
              <a:t>All Year 11 and Year 12 students</a:t>
            </a:r>
          </a:p>
        </p:txBody>
      </p:sp>
      <p:graphicFrame>
        <p:nvGraphicFramePr>
          <p:cNvPr id="4" name="Table 4">
            <a:extLst>
              <a:ext uri="{FF2B5EF4-FFF2-40B4-BE49-F238E27FC236}">
                <a16:creationId xmlns:a16="http://schemas.microsoft.com/office/drawing/2014/main" id="{E727EA57-0F63-B1A4-C087-5971B6962A34}"/>
              </a:ext>
            </a:extLst>
          </p:cNvPr>
          <p:cNvGraphicFramePr>
            <a:graphicFrameLocks noGrp="1"/>
          </p:cNvGraphicFramePr>
          <p:nvPr>
            <p:extLst>
              <p:ext uri="{D42A27DB-BD31-4B8C-83A1-F6EECF244321}">
                <p14:modId xmlns:p14="http://schemas.microsoft.com/office/powerpoint/2010/main" val="2150207727"/>
              </p:ext>
            </p:extLst>
          </p:nvPr>
        </p:nvGraphicFramePr>
        <p:xfrm>
          <a:off x="375458" y="1498014"/>
          <a:ext cx="8393084" cy="4328160"/>
        </p:xfrm>
        <a:graphic>
          <a:graphicData uri="http://schemas.openxmlformats.org/drawingml/2006/table">
            <a:tbl>
              <a:tblPr firstRow="1" bandRow="1">
                <a:tableStyleId>{5940675A-B579-460E-94D1-54222C63F5DA}</a:tableStyleId>
              </a:tblPr>
              <a:tblGrid>
                <a:gridCol w="1601586">
                  <a:extLst>
                    <a:ext uri="{9D8B030D-6E8A-4147-A177-3AD203B41FA5}">
                      <a16:colId xmlns:a16="http://schemas.microsoft.com/office/drawing/2014/main" val="4005447970"/>
                    </a:ext>
                  </a:extLst>
                </a:gridCol>
                <a:gridCol w="6791498">
                  <a:extLst>
                    <a:ext uri="{9D8B030D-6E8A-4147-A177-3AD203B41FA5}">
                      <a16:colId xmlns:a16="http://schemas.microsoft.com/office/drawing/2014/main" val="3258331746"/>
                    </a:ext>
                  </a:extLst>
                </a:gridCol>
              </a:tblGrid>
              <a:tr h="1025554">
                <a:tc>
                  <a:txBody>
                    <a:bodyPr/>
                    <a:lstStyle/>
                    <a:p>
                      <a:pPr algn="ctr"/>
                      <a:r>
                        <a:rPr lang="en-GB" sz="1600" dirty="0">
                          <a:latin typeface="Arial" panose="020B0604020202020204" pitchFamily="34" charset="0"/>
                          <a:cs typeface="Arial" panose="020B0604020202020204" pitchFamily="34" charset="0"/>
                        </a:rPr>
                        <a:t>Monday 27</a:t>
                      </a:r>
                      <a:r>
                        <a:rPr lang="en-GB" sz="1600" baseline="30000" dirty="0">
                          <a:latin typeface="Arial" panose="020B0604020202020204" pitchFamily="34" charset="0"/>
                          <a:cs typeface="Arial" panose="020B0604020202020204" pitchFamily="34" charset="0"/>
                        </a:rPr>
                        <a:t>th</a:t>
                      </a:r>
                      <a:r>
                        <a:rPr lang="en-GB" sz="1600" dirty="0">
                          <a:latin typeface="Arial" panose="020B0604020202020204" pitchFamily="34" charset="0"/>
                          <a:cs typeface="Arial" panose="020B0604020202020204" pitchFamily="34" charset="0"/>
                        </a:rPr>
                        <a:t> February 2023</a:t>
                      </a:r>
                    </a:p>
                    <a:p>
                      <a:pPr algn="ctr"/>
                      <a:r>
                        <a:rPr lang="en-GB" sz="1600" dirty="0">
                          <a:latin typeface="Arial" panose="020B0604020202020204" pitchFamily="34" charset="0"/>
                          <a:cs typeface="Arial" panose="020B0604020202020204" pitchFamily="34" charset="0"/>
                        </a:rPr>
                        <a:t>3.30pm – 4.30pm</a:t>
                      </a:r>
                    </a:p>
                  </a:txBody>
                  <a:tcPr/>
                </a:tc>
                <a:tc>
                  <a:txBody>
                    <a:bodyPr/>
                    <a:lstStyle/>
                    <a:p>
                      <a:r>
                        <a:rPr lang="en-GB" sz="1600" b="1" dirty="0">
                          <a:latin typeface="Arial" panose="020B0604020202020204" pitchFamily="34" charset="0"/>
                          <a:cs typeface="Arial" panose="020B0604020202020204" pitchFamily="34" charset="0"/>
                        </a:rPr>
                        <a:t>‘Aspiring to Oxbridge’ talk</a:t>
                      </a:r>
                    </a:p>
                    <a:p>
                      <a:r>
                        <a:rPr lang="en-GB" sz="1600" kern="1200" dirty="0">
                          <a:solidFill>
                            <a:schemeClr val="tx1"/>
                          </a:solidFill>
                          <a:effectLst/>
                          <a:latin typeface="Arial" panose="020B0604020202020204" pitchFamily="34" charset="0"/>
                          <a:ea typeface="+mn-ea"/>
                          <a:cs typeface="Arial" panose="020B0604020202020204" pitchFamily="34" charset="0"/>
                        </a:rPr>
                        <a:t>Designed to be an initial introductory talk to introduce you to the process and what you would be expected to do as part of an application to Oxford or Cambridge, as well as factors that you should consider in deciding to apply. It also shares how to be strategic to maximise success.</a:t>
                      </a:r>
                    </a:p>
                    <a:p>
                      <a:r>
                        <a:rPr lang="en-GB" sz="1600" kern="1200" dirty="0">
                          <a:solidFill>
                            <a:schemeClr val="tx1"/>
                          </a:solidFill>
                          <a:effectLst/>
                          <a:latin typeface="Arial" panose="020B0604020202020204" pitchFamily="34" charset="0"/>
                          <a:ea typeface="+mn-ea"/>
                          <a:cs typeface="Arial" panose="020B0604020202020204" pitchFamily="34" charset="0"/>
                        </a:rPr>
                        <a:t>Attendees will have the opportunity to ask questions to the expert team members.</a:t>
                      </a:r>
                    </a:p>
                    <a:p>
                      <a:r>
                        <a:rPr lang="en-GB" sz="1600" kern="1200" dirty="0">
                          <a:solidFill>
                            <a:schemeClr val="tx1"/>
                          </a:solidFill>
                          <a:effectLst/>
                          <a:latin typeface="Arial" panose="020B0604020202020204" pitchFamily="34" charset="0"/>
                          <a:ea typeface="+mn-ea"/>
                          <a:cs typeface="Arial" panose="020B0604020202020204" pitchFamily="34" charset="0"/>
                        </a:rPr>
                        <a:t>Parents can also attend this session. </a:t>
                      </a:r>
                    </a:p>
                    <a:p>
                      <a:r>
                        <a:rPr lang="en-GB" sz="1600" kern="1200" dirty="0">
                          <a:solidFill>
                            <a:schemeClr val="tx1"/>
                          </a:solidFill>
                          <a:effectLst/>
                          <a:latin typeface="Arial" panose="020B0604020202020204" pitchFamily="34" charset="0"/>
                          <a:ea typeface="+mn-ea"/>
                          <a:cs typeface="Arial" panose="020B0604020202020204" pitchFamily="34" charset="0"/>
                        </a:rPr>
                        <a:t>A virtual meeting link will be made available to staff at your school, to organise attendance.  </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15710632"/>
                  </a:ext>
                </a:extLst>
              </a:tr>
              <a:tr h="1025554">
                <a:tc>
                  <a:txBody>
                    <a:bodyPr/>
                    <a:lstStyle/>
                    <a:p>
                      <a:pPr algn="ctr"/>
                      <a:r>
                        <a:rPr lang="en-GB" sz="1600" dirty="0">
                          <a:latin typeface="Arial" panose="020B0604020202020204" pitchFamily="34" charset="0"/>
                          <a:cs typeface="Arial" panose="020B0604020202020204" pitchFamily="34" charset="0"/>
                        </a:rPr>
                        <a:t>Wednesday 3</a:t>
                      </a:r>
                      <a:r>
                        <a:rPr lang="en-GB" sz="1600" baseline="30000" dirty="0">
                          <a:latin typeface="Arial" panose="020B0604020202020204" pitchFamily="34" charset="0"/>
                          <a:cs typeface="Arial" panose="020B0604020202020204" pitchFamily="34" charset="0"/>
                        </a:rPr>
                        <a:t>rd</a:t>
                      </a:r>
                      <a:r>
                        <a:rPr lang="en-GB" sz="1600" dirty="0">
                          <a:latin typeface="Arial" panose="020B0604020202020204" pitchFamily="34" charset="0"/>
                          <a:cs typeface="Arial" panose="020B0604020202020204" pitchFamily="34" charset="0"/>
                        </a:rPr>
                        <a:t> May 2023</a:t>
                      </a:r>
                    </a:p>
                    <a:p>
                      <a:pPr algn="ctr"/>
                      <a:r>
                        <a:rPr lang="en-GB" sz="1600" dirty="0">
                          <a:latin typeface="Arial" panose="020B0604020202020204" pitchFamily="34" charset="0"/>
                          <a:cs typeface="Arial" panose="020B0604020202020204" pitchFamily="34" charset="0"/>
                        </a:rPr>
                        <a:t>3.30pm – 4.30pm</a:t>
                      </a:r>
                    </a:p>
                  </a:txBody>
                  <a:tcPr/>
                </a:tc>
                <a:tc>
                  <a:txBody>
                    <a:bodyPr/>
                    <a:lstStyle/>
                    <a:p>
                      <a:r>
                        <a:rPr lang="en-GB" sz="1600" b="1" dirty="0">
                          <a:latin typeface="Arial" panose="020B0604020202020204" pitchFamily="34" charset="0"/>
                          <a:cs typeface="Arial" panose="020B0604020202020204" pitchFamily="34" charset="0"/>
                        </a:rPr>
                        <a:t>Personal Statement presentation</a:t>
                      </a:r>
                    </a:p>
                    <a:p>
                      <a:r>
                        <a:rPr lang="en-GB" sz="1600" dirty="0">
                          <a:latin typeface="Arial" panose="020B0604020202020204" pitchFamily="34" charset="0"/>
                          <a:cs typeface="Arial" panose="020B0604020202020204" pitchFamily="34" charset="0"/>
                        </a:rPr>
                        <a:t>In this session, students will learn how to write the best possible Oxbridge personal statement.  It gives students a comprehensive, detailed walk-through of how to write their personal statements.</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Arial" panose="020B0604020202020204" pitchFamily="34" charset="0"/>
                          <a:ea typeface="+mn-ea"/>
                          <a:cs typeface="Arial" panose="020B0604020202020204" pitchFamily="34" charset="0"/>
                        </a:rPr>
                        <a:t>A one-hour virtual event.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Arial" panose="020B0604020202020204" pitchFamily="34" charset="0"/>
                          <a:ea typeface="+mn-ea"/>
                          <a:cs typeface="Arial" panose="020B0604020202020204" pitchFamily="34" charset="0"/>
                        </a:rPr>
                        <a:t>A virtual meeting link will be made available to staff at your school, to organise attendance.  </a:t>
                      </a:r>
                    </a:p>
                  </a:txBody>
                  <a:tcPr/>
                </a:tc>
                <a:extLst>
                  <a:ext uri="{0D108BD9-81ED-4DB2-BD59-A6C34878D82A}">
                    <a16:rowId xmlns:a16="http://schemas.microsoft.com/office/drawing/2014/main" val="1465739221"/>
                  </a:ext>
                </a:extLst>
              </a:tr>
            </a:tbl>
          </a:graphicData>
        </a:graphic>
      </p:graphicFrame>
      <p:sp>
        <p:nvSpPr>
          <p:cNvPr id="6" name="TextBox 5">
            <a:extLst>
              <a:ext uri="{FF2B5EF4-FFF2-40B4-BE49-F238E27FC236}">
                <a16:creationId xmlns:a16="http://schemas.microsoft.com/office/drawing/2014/main" id="{C680B2CB-9769-F4C1-E671-2E4836776F3B}"/>
              </a:ext>
            </a:extLst>
          </p:cNvPr>
          <p:cNvSpPr txBox="1"/>
          <p:nvPr/>
        </p:nvSpPr>
        <p:spPr>
          <a:xfrm>
            <a:off x="581891" y="5826174"/>
            <a:ext cx="2460930" cy="923330"/>
          </a:xfrm>
          <a:prstGeom prst="rect">
            <a:avLst/>
          </a:prstGeom>
          <a:noFill/>
        </p:spPr>
        <p:txBody>
          <a:bodyPr wrap="none" rtlCol="0">
            <a:spAutoFit/>
          </a:bodyPr>
          <a:lstStyle/>
          <a:p>
            <a:pPr marL="285750" indent="-285750">
              <a:buClr>
                <a:srgbClr val="00B0F0"/>
              </a:buClr>
              <a:buFont typeface="Wingdings" panose="05000000000000000000" pitchFamily="2" charset="2"/>
              <a:buChar char="§"/>
            </a:pPr>
            <a:r>
              <a:rPr lang="en-GB" dirty="0">
                <a:latin typeface="Arial" panose="020B0604020202020204" pitchFamily="34" charset="0"/>
                <a:cs typeface="Arial" panose="020B0604020202020204" pitchFamily="34" charset="0"/>
              </a:rPr>
              <a:t>Free</a:t>
            </a:r>
          </a:p>
          <a:p>
            <a:pPr marL="285750" indent="-285750">
              <a:buClr>
                <a:srgbClr val="00B0F0"/>
              </a:buClr>
              <a:buFont typeface="Wingdings" panose="05000000000000000000" pitchFamily="2" charset="2"/>
              <a:buChar char="§"/>
            </a:pPr>
            <a:r>
              <a:rPr lang="en-GB" dirty="0">
                <a:latin typeface="Arial" panose="020B0604020202020204" pitchFamily="34" charset="0"/>
                <a:cs typeface="Arial" panose="020B0604020202020204" pitchFamily="34" charset="0"/>
              </a:rPr>
              <a:t>No limit to numbers</a:t>
            </a:r>
          </a:p>
          <a:p>
            <a:pPr marL="285750" indent="-285750">
              <a:buClr>
                <a:srgbClr val="00B0F0"/>
              </a:buClr>
              <a:buFont typeface="Wingdings" panose="05000000000000000000" pitchFamily="2" charset="2"/>
              <a:buChar char="§"/>
            </a:pPr>
            <a:r>
              <a:rPr lang="en-GB" dirty="0">
                <a:latin typeface="Arial" panose="020B0604020202020204" pitchFamily="34" charset="0"/>
                <a:cs typeface="Arial" panose="020B0604020202020204" pitchFamily="34" charset="0"/>
              </a:rPr>
              <a:t>Virtual events</a:t>
            </a:r>
          </a:p>
        </p:txBody>
      </p:sp>
    </p:spTree>
    <p:extLst>
      <p:ext uri="{BB962C8B-B14F-4D97-AF65-F5344CB8AC3E}">
        <p14:creationId xmlns:p14="http://schemas.microsoft.com/office/powerpoint/2010/main" val="4144169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79BCA09A-A4BD-F521-8658-FFD7B3662D41}"/>
              </a:ext>
            </a:extLst>
          </p:cNvPr>
          <p:cNvSpPr txBox="1">
            <a:spLocks/>
          </p:cNvSpPr>
          <p:nvPr/>
        </p:nvSpPr>
        <p:spPr>
          <a:xfrm>
            <a:off x="2737718" y="484366"/>
            <a:ext cx="5930032" cy="1066296"/>
          </a:xfrm>
          <a:prstGeom prst="rect">
            <a:avLst/>
          </a:prstGeom>
        </p:spPr>
        <p:txBody>
          <a:bodyPr anchor="t">
            <a:normAutofit/>
          </a:bodyPr>
          <a:lstStyle>
            <a:lvl1pPr algn="l" defTabSz="685800" rtl="0" eaLnBrk="1" latinLnBrk="0" hangingPunct="1">
              <a:lnSpc>
                <a:spcPct val="90000"/>
              </a:lnSpc>
              <a:spcBef>
                <a:spcPct val="0"/>
              </a:spcBef>
              <a:buNone/>
              <a:defRPr sz="3200" kern="1200">
                <a:solidFill>
                  <a:srgbClr val="00B0F0"/>
                </a:solidFill>
                <a:latin typeface="Arial" panose="020B0604020202020204" pitchFamily="34" charset="0"/>
                <a:ea typeface="+mj-ea"/>
                <a:cs typeface="Arial" panose="020B0604020202020204" pitchFamily="34" charset="0"/>
              </a:defRPr>
            </a:lvl1pPr>
          </a:lstStyle>
          <a:p>
            <a:pPr algn="r"/>
            <a:r>
              <a:rPr lang="en-GB" dirty="0"/>
              <a:t>The Programme: </a:t>
            </a:r>
          </a:p>
          <a:p>
            <a:pPr algn="r"/>
            <a:r>
              <a:rPr lang="en-GB" dirty="0"/>
              <a:t>Oxbridge Scholars only</a:t>
            </a:r>
          </a:p>
        </p:txBody>
      </p:sp>
      <p:graphicFrame>
        <p:nvGraphicFramePr>
          <p:cNvPr id="5" name="Table 4">
            <a:extLst>
              <a:ext uri="{FF2B5EF4-FFF2-40B4-BE49-F238E27FC236}">
                <a16:creationId xmlns:a16="http://schemas.microsoft.com/office/drawing/2014/main" id="{3DA66DAA-CE16-A59B-E829-A90C61C83488}"/>
              </a:ext>
            </a:extLst>
          </p:cNvPr>
          <p:cNvGraphicFramePr>
            <a:graphicFrameLocks noGrp="1"/>
          </p:cNvGraphicFramePr>
          <p:nvPr>
            <p:extLst>
              <p:ext uri="{D42A27DB-BD31-4B8C-83A1-F6EECF244321}">
                <p14:modId xmlns:p14="http://schemas.microsoft.com/office/powerpoint/2010/main" val="4146790532"/>
              </p:ext>
            </p:extLst>
          </p:nvPr>
        </p:nvGraphicFramePr>
        <p:xfrm>
          <a:off x="375458" y="1560698"/>
          <a:ext cx="8393084" cy="5151120"/>
        </p:xfrm>
        <a:graphic>
          <a:graphicData uri="http://schemas.openxmlformats.org/drawingml/2006/table">
            <a:tbl>
              <a:tblPr firstRow="1" bandRow="1">
                <a:tableStyleId>{5940675A-B579-460E-94D1-54222C63F5DA}</a:tableStyleId>
              </a:tblPr>
              <a:tblGrid>
                <a:gridCol w="1601586">
                  <a:extLst>
                    <a:ext uri="{9D8B030D-6E8A-4147-A177-3AD203B41FA5}">
                      <a16:colId xmlns:a16="http://schemas.microsoft.com/office/drawing/2014/main" val="4005447970"/>
                    </a:ext>
                  </a:extLst>
                </a:gridCol>
                <a:gridCol w="6791498">
                  <a:extLst>
                    <a:ext uri="{9D8B030D-6E8A-4147-A177-3AD203B41FA5}">
                      <a16:colId xmlns:a16="http://schemas.microsoft.com/office/drawing/2014/main" val="3258331746"/>
                    </a:ext>
                  </a:extLst>
                </a:gridCol>
              </a:tblGrid>
              <a:tr h="1025554">
                <a:tc>
                  <a:txBody>
                    <a:bodyPr/>
                    <a:lstStyle/>
                    <a:p>
                      <a:r>
                        <a:rPr lang="en-GB" sz="1600" dirty="0">
                          <a:latin typeface="Arial" panose="020B0604020202020204" pitchFamily="34" charset="0"/>
                          <a:cs typeface="Arial" panose="020B0604020202020204" pitchFamily="34" charset="0"/>
                        </a:rPr>
                        <a:t>Thursday 6</a:t>
                      </a:r>
                      <a:r>
                        <a:rPr lang="en-GB" sz="1600" baseline="30000" dirty="0">
                          <a:latin typeface="Arial" panose="020B0604020202020204" pitchFamily="34" charset="0"/>
                          <a:cs typeface="Arial" panose="020B0604020202020204" pitchFamily="34" charset="0"/>
                        </a:rPr>
                        <a:t>th</a:t>
                      </a:r>
                      <a:r>
                        <a:rPr lang="en-GB" sz="1600" dirty="0">
                          <a:latin typeface="Arial" panose="020B0604020202020204" pitchFamily="34" charset="0"/>
                          <a:cs typeface="Arial" panose="020B0604020202020204" pitchFamily="34" charset="0"/>
                        </a:rPr>
                        <a:t> June 2023</a:t>
                      </a:r>
                    </a:p>
                  </a:txBody>
                  <a:tcPr/>
                </a:tc>
                <a:tc>
                  <a:txBody>
                    <a:bodyPr/>
                    <a:lstStyle/>
                    <a:p>
                      <a:r>
                        <a:rPr lang="en-GB" sz="1600" b="1" dirty="0">
                          <a:latin typeface="Arial" panose="020B0604020202020204" pitchFamily="34" charset="0"/>
                          <a:cs typeface="Arial" panose="020B0604020202020204" pitchFamily="34" charset="0"/>
                        </a:rPr>
                        <a:t>Admissions Test Day</a:t>
                      </a:r>
                    </a:p>
                    <a:p>
                      <a:r>
                        <a:rPr lang="en-GB" sz="1600" dirty="0">
                          <a:latin typeface="Arial" panose="020B0604020202020204" pitchFamily="34" charset="0"/>
                          <a:cs typeface="Arial" panose="020B0604020202020204" pitchFamily="34" charset="0"/>
                        </a:rPr>
                        <a:t>This day allows students to get focused and is an interactive approach to learning the skills needed to succeed in the admissions test.</a:t>
                      </a:r>
                    </a:p>
                    <a:p>
                      <a:r>
                        <a:rPr lang="en-GB" sz="1600" dirty="0">
                          <a:latin typeface="Arial" panose="020B0604020202020204" pitchFamily="34" charset="0"/>
                          <a:cs typeface="Arial" panose="020B0604020202020204" pitchFamily="34" charset="0"/>
                        </a:rPr>
                        <a:t>A day event, it involves 3-4 hours of group tutorials focusing on different sections of the test.</a:t>
                      </a:r>
                    </a:p>
                    <a:p>
                      <a:r>
                        <a:rPr lang="en-GB" sz="1600" dirty="0">
                          <a:latin typeface="Arial" panose="020B0604020202020204" pitchFamily="34" charset="0"/>
                          <a:cs typeface="Arial" panose="020B0604020202020204" pitchFamily="34" charset="0"/>
                        </a:rPr>
                        <a:t>Then students will sit a specially designed Oxbridge Applications Mock Paper which will be marked for them. </a:t>
                      </a:r>
                    </a:p>
                    <a:p>
                      <a:r>
                        <a:rPr lang="en-GB" sz="1600" dirty="0">
                          <a:latin typeface="Arial" panose="020B0604020202020204" pitchFamily="34" charset="0"/>
                          <a:cs typeface="Arial" panose="020B0604020202020204" pitchFamily="34" charset="0"/>
                        </a:rPr>
                        <a:t>This will be held virtually</a:t>
                      </a:r>
                    </a:p>
                  </a:txBody>
                  <a:tcPr/>
                </a:tc>
                <a:extLst>
                  <a:ext uri="{0D108BD9-81ED-4DB2-BD59-A6C34878D82A}">
                    <a16:rowId xmlns:a16="http://schemas.microsoft.com/office/drawing/2014/main" val="1390078038"/>
                  </a:ext>
                </a:extLst>
              </a:tr>
              <a:tr h="1025554">
                <a:tc>
                  <a:txBody>
                    <a:bodyPr/>
                    <a:lstStyle/>
                    <a:p>
                      <a:r>
                        <a:rPr lang="en-GB" sz="1600" dirty="0">
                          <a:latin typeface="Arial" panose="020B0604020202020204" pitchFamily="34" charset="0"/>
                          <a:cs typeface="Arial" panose="020B0604020202020204" pitchFamily="34" charset="0"/>
                        </a:rPr>
                        <a:t>Friday 15</a:t>
                      </a:r>
                      <a:r>
                        <a:rPr lang="en-GB" sz="1600" baseline="30000" dirty="0">
                          <a:latin typeface="Arial" panose="020B0604020202020204" pitchFamily="34" charset="0"/>
                          <a:cs typeface="Arial" panose="020B0604020202020204" pitchFamily="34" charset="0"/>
                        </a:rPr>
                        <a:t>th</a:t>
                      </a:r>
                      <a:r>
                        <a:rPr lang="en-GB" sz="1600" dirty="0">
                          <a:latin typeface="Arial" panose="020B0604020202020204" pitchFamily="34" charset="0"/>
                          <a:cs typeface="Arial" panose="020B0604020202020204" pitchFamily="34" charset="0"/>
                        </a:rPr>
                        <a:t> September 2023</a:t>
                      </a:r>
                    </a:p>
                  </a:txBody>
                  <a:tcPr/>
                </a:tc>
                <a:tc>
                  <a:txBody>
                    <a:bodyPr/>
                    <a:lstStyle/>
                    <a:p>
                      <a:r>
                        <a:rPr lang="en-GB" sz="1600" b="1" dirty="0">
                          <a:latin typeface="Arial" panose="020B0604020202020204" pitchFamily="34" charset="0"/>
                          <a:cs typeface="Arial" panose="020B0604020202020204" pitchFamily="34" charset="0"/>
                        </a:rPr>
                        <a:t>Campus Open Day</a:t>
                      </a:r>
                    </a:p>
                    <a:p>
                      <a:r>
                        <a:rPr lang="en-GB" sz="1600" dirty="0">
                          <a:latin typeface="Arial" panose="020B0604020202020204" pitchFamily="34" charset="0"/>
                          <a:cs typeface="Arial" panose="020B0604020202020204" pitchFamily="34" charset="0"/>
                        </a:rPr>
                        <a:t>Students will have the opportunity to visit the University of their choice, either Cambridge or Oxford, with Rachel McCarthy (Oxford) or Klara Reddy (Cambridge)</a:t>
                      </a:r>
                    </a:p>
                  </a:txBody>
                  <a:tcPr/>
                </a:tc>
                <a:extLst>
                  <a:ext uri="{0D108BD9-81ED-4DB2-BD59-A6C34878D82A}">
                    <a16:rowId xmlns:a16="http://schemas.microsoft.com/office/drawing/2014/main" val="3987766724"/>
                  </a:ext>
                </a:extLst>
              </a:tr>
              <a:tr h="1025554">
                <a:tc>
                  <a:txBody>
                    <a:bodyPr/>
                    <a:lstStyle/>
                    <a:p>
                      <a:r>
                        <a:rPr lang="en-GB" sz="1600" dirty="0">
                          <a:latin typeface="Arial" panose="020B0604020202020204" pitchFamily="34" charset="0"/>
                          <a:cs typeface="Arial" panose="020B0604020202020204" pitchFamily="34" charset="0"/>
                        </a:rPr>
                        <a:t>October 2023 </a:t>
                      </a:r>
                    </a:p>
                    <a:p>
                      <a:r>
                        <a:rPr lang="en-GB" sz="1600" dirty="0">
                          <a:latin typeface="Arial" panose="020B0604020202020204" pitchFamily="34" charset="0"/>
                          <a:cs typeface="Arial" panose="020B0604020202020204" pitchFamily="34" charset="0"/>
                        </a:rPr>
                        <a:t>Date TBC</a:t>
                      </a:r>
                    </a:p>
                  </a:txBody>
                  <a:tcPr/>
                </a:tc>
                <a:tc>
                  <a:txBody>
                    <a:bodyPr/>
                    <a:lstStyle/>
                    <a:p>
                      <a:r>
                        <a:rPr lang="en-GB" sz="1600" b="1" dirty="0">
                          <a:latin typeface="Arial" panose="020B0604020202020204" pitchFamily="34" charset="0"/>
                          <a:cs typeface="Arial" panose="020B0604020202020204" pitchFamily="34" charset="0"/>
                        </a:rPr>
                        <a:t>Interview Preparation Day</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Arial" panose="020B0604020202020204" pitchFamily="34" charset="0"/>
                          <a:ea typeface="+mn-ea"/>
                          <a:cs typeface="Arial" panose="020B0604020202020204" pitchFamily="34" charset="0"/>
                        </a:rPr>
                        <a:t>This day is designed for students to gain confidence in the skills needed for interviews and brush up on their subject knowledge.  This is a full day intensive course consisting of interview practice, subject knowledge tutorials, and a talk from a Former Oxbridge Admissions Tutor.</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6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Arial" panose="020B0604020202020204" pitchFamily="34" charset="0"/>
                          <a:ea typeface="+mn-ea"/>
                          <a:cs typeface="Arial" panose="020B0604020202020204" pitchFamily="34" charset="0"/>
                        </a:rPr>
                        <a:t>Students will have two mock interviews (one general and then one subject specific), each with verbal and written feedback.</a:t>
                      </a:r>
                    </a:p>
                  </a:txBody>
                  <a:tcPr/>
                </a:tc>
                <a:extLst>
                  <a:ext uri="{0D108BD9-81ED-4DB2-BD59-A6C34878D82A}">
                    <a16:rowId xmlns:a16="http://schemas.microsoft.com/office/drawing/2014/main" val="3166448221"/>
                  </a:ext>
                </a:extLst>
              </a:tr>
            </a:tbl>
          </a:graphicData>
        </a:graphic>
      </p:graphicFrame>
    </p:spTree>
    <p:extLst>
      <p:ext uri="{BB962C8B-B14F-4D97-AF65-F5344CB8AC3E}">
        <p14:creationId xmlns:p14="http://schemas.microsoft.com/office/powerpoint/2010/main" val="357796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7DA6A3-BF62-8088-42E1-63358B2531E8}"/>
              </a:ext>
            </a:extLst>
          </p:cNvPr>
          <p:cNvSpPr>
            <a:spLocks noGrp="1"/>
          </p:cNvSpPr>
          <p:nvPr>
            <p:ph idx="1"/>
          </p:nvPr>
        </p:nvSpPr>
        <p:spPr/>
        <p:txBody>
          <a:bodyPr/>
          <a:lstStyle/>
          <a:p>
            <a:endParaRPr lang="en-GB"/>
          </a:p>
        </p:txBody>
      </p:sp>
      <p:sp>
        <p:nvSpPr>
          <p:cNvPr id="3" name="Title 2">
            <a:extLst>
              <a:ext uri="{FF2B5EF4-FFF2-40B4-BE49-F238E27FC236}">
                <a16:creationId xmlns:a16="http://schemas.microsoft.com/office/drawing/2014/main" id="{3CA26E50-03F7-B0BE-A661-D00BB08BB4E1}"/>
              </a:ext>
            </a:extLst>
          </p:cNvPr>
          <p:cNvSpPr>
            <a:spLocks noGrp="1"/>
          </p:cNvSpPr>
          <p:nvPr>
            <p:ph type="title"/>
          </p:nvPr>
        </p:nvSpPr>
        <p:spPr/>
        <p:txBody>
          <a:bodyPr/>
          <a:lstStyle/>
          <a:p>
            <a:endParaRPr lang="en-GB"/>
          </a:p>
        </p:txBody>
      </p:sp>
      <p:pic>
        <p:nvPicPr>
          <p:cNvPr id="5" name="Picture 4">
            <a:extLst>
              <a:ext uri="{FF2B5EF4-FFF2-40B4-BE49-F238E27FC236}">
                <a16:creationId xmlns:a16="http://schemas.microsoft.com/office/drawing/2014/main" id="{250815EA-89E9-C469-DBC3-78BDE332E27C}"/>
              </a:ext>
            </a:extLst>
          </p:cNvPr>
          <p:cNvPicPr>
            <a:picLocks noChangeAspect="1"/>
          </p:cNvPicPr>
          <p:nvPr/>
        </p:nvPicPr>
        <p:blipFill>
          <a:blip r:embed="rId2"/>
          <a:stretch>
            <a:fillRect/>
          </a:stretch>
        </p:blipFill>
        <p:spPr>
          <a:xfrm>
            <a:off x="0" y="328151"/>
            <a:ext cx="9144000" cy="6201697"/>
          </a:xfrm>
          <a:prstGeom prst="rect">
            <a:avLst/>
          </a:prstGeom>
        </p:spPr>
      </p:pic>
    </p:spTree>
    <p:extLst>
      <p:ext uri="{BB962C8B-B14F-4D97-AF65-F5344CB8AC3E}">
        <p14:creationId xmlns:p14="http://schemas.microsoft.com/office/powerpoint/2010/main" val="383837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A5C1A8-B57C-C03C-918E-33C83AC02282}"/>
              </a:ext>
            </a:extLst>
          </p:cNvPr>
          <p:cNvSpPr>
            <a:spLocks noGrp="1"/>
          </p:cNvSpPr>
          <p:nvPr>
            <p:ph type="title"/>
          </p:nvPr>
        </p:nvSpPr>
        <p:spPr/>
        <p:txBody>
          <a:bodyPr/>
          <a:lstStyle/>
          <a:p>
            <a:endParaRPr lang="en-GB"/>
          </a:p>
        </p:txBody>
      </p:sp>
      <p:pic>
        <p:nvPicPr>
          <p:cNvPr id="5" name="Picture 4">
            <a:extLst>
              <a:ext uri="{FF2B5EF4-FFF2-40B4-BE49-F238E27FC236}">
                <a16:creationId xmlns:a16="http://schemas.microsoft.com/office/drawing/2014/main" id="{4262BEB9-43C6-7D3D-91F9-D73A58078F45}"/>
              </a:ext>
            </a:extLst>
          </p:cNvPr>
          <p:cNvPicPr>
            <a:picLocks noChangeAspect="1"/>
          </p:cNvPicPr>
          <p:nvPr/>
        </p:nvPicPr>
        <p:blipFill>
          <a:blip r:embed="rId2"/>
          <a:stretch>
            <a:fillRect/>
          </a:stretch>
        </p:blipFill>
        <p:spPr>
          <a:xfrm>
            <a:off x="270039" y="331966"/>
            <a:ext cx="8873961" cy="5668422"/>
          </a:xfrm>
          <a:prstGeom prst="rect">
            <a:avLst/>
          </a:prstGeom>
        </p:spPr>
      </p:pic>
    </p:spTree>
    <p:extLst>
      <p:ext uri="{BB962C8B-B14F-4D97-AF65-F5344CB8AC3E}">
        <p14:creationId xmlns:p14="http://schemas.microsoft.com/office/powerpoint/2010/main" val="2222092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977E82-DCA4-02A9-5BDC-E403F1C700E6}"/>
              </a:ext>
            </a:extLst>
          </p:cNvPr>
          <p:cNvSpPr>
            <a:spLocks noGrp="1"/>
          </p:cNvSpPr>
          <p:nvPr>
            <p:ph idx="1"/>
          </p:nvPr>
        </p:nvSpPr>
        <p:spPr/>
        <p:txBody>
          <a:bodyPr>
            <a:normAutofit/>
          </a:bodyPr>
          <a:lstStyle/>
          <a:p>
            <a:r>
              <a:rPr lang="en-GB" sz="2000" dirty="0"/>
              <a:t>Promotion of the two initial events</a:t>
            </a:r>
          </a:p>
          <a:p>
            <a:r>
              <a:rPr lang="en-GB" sz="2000" dirty="0"/>
              <a:t>Communication with Careers Leaders and PD leaders </a:t>
            </a:r>
          </a:p>
          <a:p>
            <a:r>
              <a:rPr lang="en-GB" sz="2000" dirty="0"/>
              <a:t>Completion of application from: deadline 1</a:t>
            </a:r>
            <a:r>
              <a:rPr lang="en-GB" sz="2000" baseline="30000" dirty="0"/>
              <a:t>st</a:t>
            </a:r>
            <a:r>
              <a:rPr lang="en-GB" sz="2000" dirty="0"/>
              <a:t> March 2023</a:t>
            </a:r>
          </a:p>
        </p:txBody>
      </p:sp>
      <p:sp>
        <p:nvSpPr>
          <p:cNvPr id="3" name="Title 2">
            <a:extLst>
              <a:ext uri="{FF2B5EF4-FFF2-40B4-BE49-F238E27FC236}">
                <a16:creationId xmlns:a16="http://schemas.microsoft.com/office/drawing/2014/main" id="{CB1556F4-0EE0-9E1E-E8DC-4F56408819AB}"/>
              </a:ext>
            </a:extLst>
          </p:cNvPr>
          <p:cNvSpPr>
            <a:spLocks noGrp="1"/>
          </p:cNvSpPr>
          <p:nvPr>
            <p:ph type="title"/>
          </p:nvPr>
        </p:nvSpPr>
        <p:spPr/>
        <p:txBody>
          <a:bodyPr/>
          <a:lstStyle/>
          <a:p>
            <a:pPr algn="r"/>
            <a:r>
              <a:rPr lang="en-GB" dirty="0"/>
              <a:t>Next steps</a:t>
            </a:r>
          </a:p>
        </p:txBody>
      </p:sp>
    </p:spTree>
    <p:extLst>
      <p:ext uri="{BB962C8B-B14F-4D97-AF65-F5344CB8AC3E}">
        <p14:creationId xmlns:p14="http://schemas.microsoft.com/office/powerpoint/2010/main" val="3901085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7E3E8C4-0446-AF4A-B9A9-31A3A24ACA4E}" vid="{8A6512E9-D449-0540-B57A-5CEB2AB0C9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0BA842ACC6AD41A25BA4F294BADA22" ma:contentTypeVersion="12" ma:contentTypeDescription="Create a new document." ma:contentTypeScope="" ma:versionID="dec2ffb93c3d02e76bdbf73c2c269768">
  <xsd:schema xmlns:xsd="http://www.w3.org/2001/XMLSchema" xmlns:xs="http://www.w3.org/2001/XMLSchema" xmlns:p="http://schemas.microsoft.com/office/2006/metadata/properties" xmlns:ns2="4898d923-d8be-4f95-a569-f69250ff2431" xmlns:ns3="42810219-1b92-4859-8948-80879b4d6799" targetNamespace="http://schemas.microsoft.com/office/2006/metadata/properties" ma:root="true" ma:fieldsID="1c55ef990f29956e40fba22ea33c2d49" ns2:_="" ns3:_="">
    <xsd:import namespace="4898d923-d8be-4f95-a569-f69250ff2431"/>
    <xsd:import namespace="42810219-1b92-4859-8948-80879b4d679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98d923-d8be-4f95-a569-f69250ff24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2810219-1b92-4859-8948-80879b4d679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42810219-1b92-4859-8948-80879b4d6799">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6A35E7-2151-4C93-A5B2-F98662F4A8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98d923-d8be-4f95-a569-f69250ff2431"/>
    <ds:schemaRef ds:uri="42810219-1b92-4859-8948-80879b4d67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1AE2F9-684F-4908-A9FD-FCFA131385FB}">
  <ds:schemaRefs>
    <ds:schemaRef ds:uri="http://schemas.microsoft.com/office/2006/documentManagement/types"/>
    <ds:schemaRef ds:uri="42810219-1b92-4859-8948-80879b4d6799"/>
    <ds:schemaRef ds:uri="http://schemas.microsoft.com/office/infopath/2007/PartnerControls"/>
    <ds:schemaRef ds:uri="http://www.w3.org/XML/1998/namespace"/>
    <ds:schemaRef ds:uri="http://purl.org/dc/elements/1.1/"/>
    <ds:schemaRef ds:uri="http://schemas.microsoft.com/office/2006/metadata/properties"/>
    <ds:schemaRef ds:uri="http://purl.org/dc/terms/"/>
    <ds:schemaRef ds:uri="http://purl.org/dc/dcmitype/"/>
    <ds:schemaRef ds:uri="http://schemas.openxmlformats.org/package/2006/metadata/core-properties"/>
    <ds:schemaRef ds:uri="4898d923-d8be-4f95-a569-f69250ff2431"/>
  </ds:schemaRefs>
</ds:datastoreItem>
</file>

<file path=customXml/itemProps3.xml><?xml version="1.0" encoding="utf-8"?>
<ds:datastoreItem xmlns:ds="http://schemas.openxmlformats.org/officeDocument/2006/customXml" ds:itemID="{C983E9E1-51A0-42D8-8A3B-D1891FEAEF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OAT 2020 PowerPoint 4-3 ratio (1)</Template>
  <TotalTime>4819</TotalTime>
  <Words>471</Words>
  <Application>Microsoft Office PowerPoint</Application>
  <PresentationFormat>On-screen Show (4:3)</PresentationFormat>
  <Paragraphs>49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Office Theme</vt:lpstr>
      <vt:lpstr>Oxbridge Scholars</vt:lpstr>
      <vt:lpstr>Oxbridge Scholars Programme</vt:lpstr>
      <vt:lpstr>The Programme:  All Year 11 and Year 12 students</vt:lpstr>
      <vt:lpstr>PowerPoint Presentation</vt:lpstr>
      <vt:lpstr>PowerPoint Presentation</vt:lpstr>
      <vt:lpstr>PowerPoint Presentation</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Reddy</dc:creator>
  <cp:lastModifiedBy>Klara Reddy</cp:lastModifiedBy>
  <cp:revision>2</cp:revision>
  <dcterms:created xsi:type="dcterms:W3CDTF">2021-01-11T20:06:02Z</dcterms:created>
  <dcterms:modified xsi:type="dcterms:W3CDTF">2023-01-24T13:29:14Z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0x010100480BA842ACC6AD41A25BA4F294BADA22</vt:lpwstr>
  </property>
  <property fmtid="{D5CDD505-2E9C-101B-9397-08002B2CF9AE}" pid="3" name="Order">
    <vt:r8>599900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